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6" r:id="rId2"/>
    <p:sldId id="258" r:id="rId3"/>
    <p:sldId id="256" r:id="rId4"/>
    <p:sldId id="257" r:id="rId5"/>
    <p:sldId id="259" r:id="rId6"/>
    <p:sldId id="286" r:id="rId7"/>
    <p:sldId id="287" r:id="rId8"/>
    <p:sldId id="269" r:id="rId9"/>
    <p:sldId id="260" r:id="rId10"/>
    <p:sldId id="291" r:id="rId11"/>
    <p:sldId id="263" r:id="rId12"/>
    <p:sldId id="274" r:id="rId13"/>
    <p:sldId id="279" r:id="rId14"/>
    <p:sldId id="268" r:id="rId15"/>
    <p:sldId id="277" r:id="rId16"/>
    <p:sldId id="285" r:id="rId17"/>
    <p:sldId id="280" r:id="rId18"/>
    <p:sldId id="264" r:id="rId19"/>
    <p:sldId id="297" r:id="rId20"/>
    <p:sldId id="265" r:id="rId21"/>
    <p:sldId id="266" r:id="rId22"/>
    <p:sldId id="270" r:id="rId23"/>
    <p:sldId id="261" r:id="rId24"/>
    <p:sldId id="267" r:id="rId25"/>
    <p:sldId id="271" r:id="rId26"/>
    <p:sldId id="272" r:id="rId27"/>
    <p:sldId id="273" r:id="rId28"/>
    <p:sldId id="298" r:id="rId29"/>
    <p:sldId id="281" r:id="rId30"/>
    <p:sldId id="283" r:id="rId31"/>
    <p:sldId id="294" r:id="rId32"/>
    <p:sldId id="295" r:id="rId33"/>
    <p:sldId id="284" r:id="rId34"/>
    <p:sldId id="282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3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99A66-36D6-417B-98EB-D42AE5AB4EDF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DAF41-500B-4490-86B9-130650DC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heportraitart.deviantar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143000"/>
            <a:ext cx="8686800" cy="20574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Helen: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 complete &amp; nice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or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352800"/>
            <a:ext cx="8686800" cy="20574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H.e.l.e.n</a:t>
            </a:r>
            <a:r>
              <a:rPr kumimoji="0" lang="en-US" sz="7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- K.L.R.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257800"/>
            <a:ext cx="87630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Hierarchical Event-learning Language and Network for Knowledge Representation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HELEN is an “all up system” for human behavior</a:t>
            </a:r>
            <a:endParaRPr lang="en-US" dirty="0"/>
          </a:p>
        </p:txBody>
      </p:sp>
      <p:pic>
        <p:nvPicPr>
          <p:cNvPr id="4" name="Content Placeholder 3" descr="appoll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52600"/>
            <a:ext cx="4152259" cy="45259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4495800"/>
            <a:ext cx="33528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Apollo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was build &amp; tested as an all-up design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:\!!!back-p dock Feb 21 2009\dsktp\head rows sc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743200"/>
            <a:ext cx="855345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438400" y="5410200"/>
            <a:ext cx="3429000" cy="304800"/>
          </a:xfrm>
          <a:prstGeom prst="rect">
            <a:avLst/>
          </a:prstGeom>
          <a:solidFill>
            <a:schemeClr val="tx1"/>
          </a:solidFill>
        </p:spPr>
        <p:txBody>
          <a:bodyPr vert="horz" lIns="45720" rIns="4572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“”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715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“Rosetta Stones</a:t>
            </a:r>
            <a:r>
              <a:rPr lang="en-US" dirty="0" smtClean="0"/>
              <a:t>” Approach</a:t>
            </a:r>
            <a:endParaRPr lang="en-US" dirty="0"/>
          </a:p>
        </p:txBody>
      </p:sp>
      <p:pic>
        <p:nvPicPr>
          <p:cNvPr id="11266" name="Picture 2" descr="C:\Documents and Settings\FirstUser\Desktop\Program Pix\All Pix Mar 4 09 to PNG\Rosetta_St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1679276" cy="2438400"/>
          </a:xfrm>
          <a:prstGeom prst="rect">
            <a:avLst/>
          </a:prstGeom>
          <a:noFill/>
        </p:spPr>
      </p:pic>
      <p:pic>
        <p:nvPicPr>
          <p:cNvPr id="20481" name="Picture 1" descr="C:\Documents and Settings\FirstUser\Desktop\Champollion_-2GI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3628404" cy="3686393"/>
          </a:xfrm>
          <a:prstGeom prst="rect">
            <a:avLst/>
          </a:prstGeom>
          <a:noFill/>
        </p:spPr>
      </p:pic>
      <p:pic>
        <p:nvPicPr>
          <p:cNvPr id="20483" name="Picture 3" descr="http://upload.wikimedia.org/wikipedia/commons/thumb/0/01/Jean-Francois_Champollion_2.jpg/200px-Jean-Francois_Champollio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1447800" cy="1780794"/>
          </a:xfrm>
          <a:prstGeom prst="rect">
            <a:avLst/>
          </a:prstGeom>
          <a:noFill/>
        </p:spPr>
      </p:pic>
      <p:pic>
        <p:nvPicPr>
          <p:cNvPr id="20485" name="Picture 5" descr="http://www.runes-for-health-wealth-love-now.com/images/DEIGHTONRO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10000"/>
            <a:ext cx="3038475" cy="1871701"/>
          </a:xfrm>
          <a:prstGeom prst="rect">
            <a:avLst/>
          </a:prstGeom>
          <a:noFill/>
        </p:spPr>
      </p:pic>
      <p:pic>
        <p:nvPicPr>
          <p:cNvPr id="20486" name="Picture 6" descr="C:\Documents and Settings\FirstUser\Desktop\763px-Pioneer_plaque_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219200"/>
            <a:ext cx="3124200" cy="2456775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" y="5715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 to be grounded in the culture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“behavior set” of the writer to give the correct meaning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Before you do language.. You have to get the system’s  attention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Baby stare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by ~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theportraitart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Baby_stare_by_theportrait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4191000" cy="3242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6324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http://theportraitart.deviantart.com/art/Baby-stare-109054707</a:t>
            </a:r>
            <a:endParaRPr lang="en-US" dirty="0"/>
          </a:p>
        </p:txBody>
      </p:sp>
      <p:pic>
        <p:nvPicPr>
          <p:cNvPr id="10" name="Picture 2" descr="http://www.boredatworkforum.com/bored_ma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6600"/>
            <a:ext cx="1797354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419600" cy="1143000"/>
          </a:xfrm>
        </p:spPr>
        <p:txBody>
          <a:bodyPr/>
          <a:lstStyle/>
          <a:p>
            <a:r>
              <a:rPr lang="en-US" dirty="0" smtClean="0"/>
              <a:t>Authority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67056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	Determines </a:t>
            </a:r>
            <a:r>
              <a:rPr lang="en-US" dirty="0" smtClean="0"/>
              <a:t>General Attention</a:t>
            </a:r>
          </a:p>
          <a:p>
            <a:pPr>
              <a:buNone/>
            </a:pPr>
            <a:r>
              <a:rPr lang="en-US" dirty="0" smtClean="0"/>
              <a:t>-	Determines </a:t>
            </a:r>
            <a:r>
              <a:rPr lang="en-US" dirty="0" smtClean="0"/>
              <a:t>what will be </a:t>
            </a:r>
            <a:r>
              <a:rPr lang="en-US" b="1" u="sng" dirty="0" smtClean="0"/>
              <a:t>given</a:t>
            </a:r>
            <a:r>
              <a:rPr lang="en-US" dirty="0" smtClean="0"/>
              <a:t> meaning</a:t>
            </a:r>
            <a:endParaRPr lang="en-US" dirty="0"/>
          </a:p>
        </p:txBody>
      </p:sp>
      <p:pic>
        <p:nvPicPr>
          <p:cNvPr id="12291" name="Picture 3" descr="C:\Documents and Settings\FirstUser\Desktop\Program Pix\All Pix Mar 4 09 to PNG\soldier-silhouette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10000"/>
            <a:ext cx="1103556" cy="2078719"/>
          </a:xfrm>
          <a:prstGeom prst="rect">
            <a:avLst/>
          </a:prstGeom>
          <a:noFill/>
        </p:spPr>
      </p:pic>
      <p:pic>
        <p:nvPicPr>
          <p:cNvPr id="12293" name="Picture 5" descr="C:\Documents and Settings\FirstUser\Desktop\Program Pix\All Pix Mar 4 09 to PNG\PoliceOfficerSilhouett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"/>
            <a:ext cx="838200" cy="1335272"/>
          </a:xfrm>
          <a:prstGeom prst="rect">
            <a:avLst/>
          </a:prstGeom>
          <a:noFill/>
        </p:spPr>
      </p:pic>
      <p:pic>
        <p:nvPicPr>
          <p:cNvPr id="8" name="Content Placeholder 3" descr="J:\!!!back-p dock Feb 21 2009\dsktp\mom baby lift u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768" y="3733800"/>
            <a:ext cx="1551432" cy="23506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5867400"/>
            <a:ext cx="4343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Valence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(~Love)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0600" y="5791200"/>
            <a:ext cx="4343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Valence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(~Fear)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Toss in one of the more important and overlook mechanism!!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Mammals Use this to give </a:t>
            </a:r>
            <a:r>
              <a:rPr lang="en-US" b="1" i="1" dirty="0" smtClean="0"/>
              <a:t>Initial</a:t>
            </a:r>
            <a:r>
              <a:rPr lang="en-US" dirty="0" smtClean="0"/>
              <a:t> meaning</a:t>
            </a:r>
            <a:endParaRPr lang="en-US" dirty="0"/>
          </a:p>
        </p:txBody>
      </p:sp>
      <p:pic>
        <p:nvPicPr>
          <p:cNvPr id="16386" name="Picture 2" descr="C:\Documents and Settings\FirstUser\Desktop\!!!!!presentation 2008 jan\neuron screen shots\autonomic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0"/>
            <a:ext cx="5038726" cy="387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Throw in the relevant mechanisms and cycles we have</a:t>
            </a:r>
            <a:endParaRPr lang="en-US" dirty="0"/>
          </a:p>
        </p:txBody>
      </p:sp>
      <p:pic>
        <p:nvPicPr>
          <p:cNvPr id="4" name="Picture 4" descr="C:\Documents and Settings\FirstUser\Desktop\Program Pix\All Pix Mar 4 09 to PNG\FourRing copy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143000"/>
            <a:ext cx="2917641" cy="2849563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5486400" cy="298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2286000"/>
            <a:ext cx="4114800" cy="1066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Cortical Magnification: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More detail in Lowest Focus level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19800" y="4191000"/>
            <a:ext cx="3352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Cognitive Cycles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FirstUser\Desktop\!!desk\fig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6934200" cy="65886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2971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CyCorp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Ontology  </a:t>
            </a:r>
            <a:r>
              <a:rPr lang="en-US" sz="3600" dirty="0" smtClean="0">
                <a:solidFill>
                  <a:srgbClr val="0000FF"/>
                </a:solidFill>
              </a:rPr>
              <a:t>Knowledge Representation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6146" name="Picture 2" descr="C:\Documents and Settings\FirstUser\Desktop\Pictures AGI 09\small jpg\Brain Region diagram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6781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Directional and Group Storage</a:t>
            </a:r>
            <a:br>
              <a:rPr lang="en-US" dirty="0" smtClean="0"/>
            </a:br>
            <a:r>
              <a:rPr lang="en-US" sz="2700" dirty="0" smtClean="0"/>
              <a:t>of Situations</a:t>
            </a:r>
            <a:endParaRPr lang="en-US" dirty="0"/>
          </a:p>
        </p:txBody>
      </p:sp>
      <p:pic>
        <p:nvPicPr>
          <p:cNvPr id="50178" name="Picture 2" descr="C:\Documents and Settings\FirstUser\Desktop\Pictures AGI 09\Event 2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029325" cy="519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Finding the answer to life, the universe,</a:t>
            </a:r>
            <a:br>
              <a:rPr lang="en-US" dirty="0" smtClean="0"/>
            </a:br>
            <a:r>
              <a:rPr lang="en-US" dirty="0" smtClean="0"/>
              <a:t>and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6400800" cy="3946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FirstUser\Desktop\Hitchhikers_Guide_TV_Tit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867400" cy="3957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458200" cy="137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Cognitive Blending – moment to moment decides how and what meaning is given to situations</a:t>
            </a:r>
            <a:endParaRPr lang="en-US" dirty="0"/>
          </a:p>
        </p:txBody>
      </p:sp>
      <p:pic>
        <p:nvPicPr>
          <p:cNvPr id="7170" name="Picture 2" descr="C:\Documents and Settings\FirstUser\Desktop\Pictures AGI 09\small jpg\Com3C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6200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581400" cy="3962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events are worth keeping…</a:t>
            </a:r>
            <a:br>
              <a:rPr lang="en-US" sz="3200" dirty="0" smtClean="0"/>
            </a:br>
            <a:r>
              <a:rPr lang="en-US" sz="3200" dirty="0" smtClean="0"/>
              <a:t>memories are </a:t>
            </a:r>
            <a:r>
              <a:rPr lang="en-US" sz="3200" i="1" u="sng" dirty="0" smtClean="0"/>
              <a:t>biased</a:t>
            </a:r>
            <a:r>
              <a:rPr lang="en-US" sz="3200" dirty="0" smtClean="0"/>
              <a:t> towards our higher rewards</a:t>
            </a:r>
            <a:endParaRPr lang="en-US" sz="3200" dirty="0"/>
          </a:p>
        </p:txBody>
      </p:sp>
      <p:pic>
        <p:nvPicPr>
          <p:cNvPr id="8194" name="Picture 2" descr="C:\Documents and Settings\FirstUser\Desktop\Pictures AGI 09\small jpg\situation Storage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722" y="0"/>
            <a:ext cx="53162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715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Rague</a:t>
            </a:r>
            <a:r>
              <a:rPr lang="en-US" dirty="0" smtClean="0"/>
              <a:t>    …</a:t>
            </a:r>
            <a:r>
              <a:rPr lang="en-US" dirty="0" smtClean="0"/>
              <a:t>it’s in there</a:t>
            </a:r>
            <a:endParaRPr lang="en-US" dirty="0"/>
          </a:p>
        </p:txBody>
      </p:sp>
      <p:pic>
        <p:nvPicPr>
          <p:cNvPr id="26626" name="Picture 2" descr="http://static.huddler.com/imgrepo/thumbs/3/34/ragu.jpg/265x265px-LS-ra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6725" cy="1736725"/>
          </a:xfrm>
          <a:prstGeom prst="rect">
            <a:avLst/>
          </a:prstGeom>
          <a:noFill/>
        </p:spPr>
      </p:pic>
      <p:pic>
        <p:nvPicPr>
          <p:cNvPr id="9218" name="Picture 2" descr="C:\Documents and Settings\FirstUser\Desktop\Pictures AGI 09\small jpg\LocationsBrain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64067"/>
            <a:ext cx="7620000" cy="5393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HELEN’s Thinking</a:t>
            </a:r>
            <a:endParaRPr lang="en-US" dirty="0"/>
          </a:p>
        </p:txBody>
      </p:sp>
      <p:pic>
        <p:nvPicPr>
          <p:cNvPr id="3075" name="Picture 3" descr="C:\Documents and Settings\FirstUser\Desktop\Scrn Shots\ScreenShot_RectangleReg-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38400"/>
            <a:ext cx="9067800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FirstUser\Desktop\Scrn Shots\ScreenShot_RingText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436973" cy="526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her body </a:t>
            </a:r>
            <a:r>
              <a:rPr lang="en-US" dirty="0" smtClean="0"/>
              <a:t>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Documents and Settings\FirstUser\Desktop\Scrn Shots\ScreenShot_Ring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51" y="1600200"/>
            <a:ext cx="9079149" cy="3200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smtClean="0"/>
              <a:t>..</a:t>
            </a:r>
            <a:r>
              <a:rPr lang="en-US" sz="3200" dirty="0" err="1" smtClean="0"/>
              <a:t>er</a:t>
            </a:r>
            <a:r>
              <a:rPr lang="en-US" sz="3200" dirty="0" smtClean="0"/>
              <a:t>, that is how she feels about her body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4876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how does HELEN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“do</a:t>
            </a:r>
            <a:r>
              <a:rPr lang="en-US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Language</a:t>
            </a:r>
            <a:r>
              <a:rPr lang="en-US" dirty="0" smtClean="0"/>
              <a:t>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First, throw away the dictionary and grammar books </a:t>
            </a:r>
            <a:endParaRPr lang="en-US" dirty="0"/>
          </a:p>
        </p:txBody>
      </p:sp>
      <p:pic>
        <p:nvPicPr>
          <p:cNvPr id="6146" name="Picture 2" descr="http://www.dbtechno.com/images/Merriam-Webster_diction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8064">
            <a:off x="990600" y="2057400"/>
            <a:ext cx="2857500" cy="4314825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533400" y="1447800"/>
            <a:ext cx="4038600" cy="5410200"/>
          </a:xfrm>
          <a:prstGeom prst="mathMultiply">
            <a:avLst>
              <a:gd name="adj1" fmla="val 93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thedailystroll.typepad.com/photos/uncategorized/2007/11/19/urbandiction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8522">
            <a:off x="5562600" y="2362200"/>
            <a:ext cx="3314700" cy="331470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5562600" y="2057400"/>
            <a:ext cx="4038600" cy="5410200"/>
          </a:xfrm>
          <a:prstGeom prst="mathMultiply">
            <a:avLst>
              <a:gd name="adj1" fmla="val 93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by talk screen sho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667000"/>
            <a:ext cx="6172200" cy="393731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"/>
            <a:ext cx="8229600" cy="2133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600" b="1" dirty="0" smtClean="0"/>
              <a:t>Babies (all humans) copy whole </a:t>
            </a:r>
            <a:r>
              <a:rPr lang="en-US" sz="3600" b="1" dirty="0" smtClean="0"/>
              <a:t>situations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including intonation and </a:t>
            </a:r>
            <a:r>
              <a:rPr lang="en-US" sz="3600" b="1" dirty="0" smtClean="0"/>
              <a:t>all noticed body positions (mirroring the input)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only  situational representation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57150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Object    Subject   Verb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6482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Subject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 Object    Verb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1816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Subject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 Verb     Object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962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Can handle any order (any language)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16764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Situation ( Situation </a:t>
            </a:r>
            <a:r>
              <a:rPr lang="en-US" sz="36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)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22098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(Situation  </a:t>
            </a:r>
            <a:r>
              <a:rPr lang="en-US" sz="36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) Situation)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8194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Situation  (Situation) Situation…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3528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…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05800" cy="1219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Deep Thought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..the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greatest computer ever built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362200"/>
            <a:ext cx="3962400" cy="1905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Vs.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 smtClean="0"/>
              <a:t>Great </a:t>
            </a:r>
            <a:r>
              <a:rPr lang="en-US" sz="2400" dirty="0" err="1" smtClean="0"/>
              <a:t>Hyberlobic</a:t>
            </a:r>
            <a:r>
              <a:rPr lang="en-US" sz="2400" dirty="0" smtClean="0"/>
              <a:t> Omni-Cognate Neutron Wrangler of </a:t>
            </a:r>
            <a:r>
              <a:rPr lang="en-US" sz="2400" dirty="0" err="1" smtClean="0"/>
              <a:t>Ciceronicus</a:t>
            </a:r>
            <a:r>
              <a:rPr lang="en-US" sz="2400" dirty="0" smtClean="0"/>
              <a:t> 12</a:t>
            </a:r>
            <a:endParaRPr lang="en-US" sz="2400" dirty="0"/>
          </a:p>
        </p:txBody>
      </p:sp>
      <p:pic>
        <p:nvPicPr>
          <p:cNvPr id="1026" name="Picture 2" descr="C:\Documents and Settings\FirstUser\Desktop\Deep thought  -- vlcsnap-8503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886200" cy="2914651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4648200"/>
            <a:ext cx="9144000" cy="12954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talk all four Legs of an </a:t>
            </a:r>
            <a:r>
              <a:rPr lang="en-US" sz="2400" noProof="0" dirty="0" err="1" smtClean="0"/>
              <a:t>A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rcturan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Mega-Donkey.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only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(Deep Thought)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convince it to go for a walk AFTERWARDS.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848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Sentence is </a:t>
            </a:r>
            <a:r>
              <a:rPr lang="en-US" i="1" u="sng" dirty="0" smtClean="0"/>
              <a:t>not</a:t>
            </a:r>
            <a:r>
              <a:rPr lang="en-US" dirty="0" smtClean="0"/>
              <a:t> the primary  unit of language communication.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384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Attention (focus) is the unit.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6576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Situation  </a:t>
            </a:r>
            <a:r>
              <a:rPr lang="en-US" sz="54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)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Situation 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200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848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Meaning can be given on the fly where it does not fit perfectly (normal)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4384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meaning by moving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sizing attention and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focus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-depth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6576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Situation 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)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Situation  </a:t>
            </a:r>
            <a:r>
              <a:rPr lang="en-US" sz="48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4800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4958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e.g. put it in a different situation (context)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relation is innately tract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9812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Temporal and Sequential structure influences attention and meaning that we give situations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i="1" dirty="0" smtClean="0">
                <a:latin typeface="+mj-lt"/>
                <a:ea typeface="+mj-ea"/>
                <a:cs typeface="+mj-cs"/>
              </a:rPr>
              <a:t>Situation     </a:t>
            </a:r>
            <a:r>
              <a:rPr lang="en-US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2000" i="1" dirty="0" smtClean="0">
                <a:latin typeface="+mj-lt"/>
                <a:ea typeface="+mj-ea"/>
                <a:cs typeface="+mj-cs"/>
              </a:rPr>
              <a:t>   </a:t>
            </a:r>
            <a:r>
              <a:rPr lang="en-US" sz="14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1400" i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200" i="1" dirty="0" smtClean="0">
                <a:latin typeface="+mj-lt"/>
                <a:ea typeface="+mj-ea"/>
                <a:cs typeface="+mj-cs"/>
              </a:rPr>
              <a:t>      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situation</a:t>
            </a:r>
            <a:r>
              <a:rPr lang="en-US" sz="3200" i="1" dirty="0" smtClean="0">
                <a:latin typeface="+mj-lt"/>
                <a:ea typeface="+mj-ea"/>
                <a:cs typeface="+mj-cs"/>
              </a:rPr>
              <a:t> 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672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e.g. is the pace of emotional content building from situation to situation? Is it choppy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continuous?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http://www.designlessbetter.com/blogless/wp-content/uploads/2009/01/ip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304559"/>
            <a:ext cx="2628900" cy="155344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35814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i="1" dirty="0" smtClean="0">
                <a:latin typeface="+mj-lt"/>
                <a:ea typeface="+mj-ea"/>
                <a:cs typeface="+mj-cs"/>
              </a:rPr>
              <a:t>Situation 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Situation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Parts of Speech?? </a:t>
            </a:r>
            <a:r>
              <a:rPr lang="en-US" dirty="0" smtClean="0"/>
              <a:t>   …Humans innately uses “parts of brain”.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Point of view </a:t>
            </a:r>
          </a:p>
          <a:p>
            <a:pPr>
              <a:buNone/>
            </a:pPr>
            <a:r>
              <a:rPr lang="en-US" dirty="0" smtClean="0"/>
              <a:t>Attention Region</a:t>
            </a:r>
          </a:p>
          <a:p>
            <a:pPr>
              <a:buNone/>
            </a:pPr>
            <a:r>
              <a:rPr lang="en-US" dirty="0" smtClean="0"/>
              <a:t>Focus Detail</a:t>
            </a:r>
          </a:p>
          <a:p>
            <a:pPr>
              <a:buNone/>
            </a:pPr>
            <a:r>
              <a:rPr lang="en-US" dirty="0" smtClean="0"/>
              <a:t>Acknowledgement (</a:t>
            </a:r>
            <a:r>
              <a:rPr lang="en-US" dirty="0" err="1" smtClean="0"/>
              <a:t>Affrim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End-Stopping (situation start/end)</a:t>
            </a:r>
          </a:p>
          <a:p>
            <a:pPr>
              <a:buNone/>
            </a:pPr>
            <a:r>
              <a:rPr lang="en-US" dirty="0" smtClean="0"/>
              <a:t>Instance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Given Childhood experience as situational memories</a:t>
            </a:r>
          </a:p>
          <a:p>
            <a:pPr>
              <a:buNone/>
            </a:pPr>
            <a:r>
              <a:rPr lang="en-US" dirty="0" smtClean="0"/>
              <a:t>Story </a:t>
            </a:r>
            <a:r>
              <a:rPr lang="en-US" dirty="0" err="1" smtClean="0"/>
              <a:t>Understander</a:t>
            </a:r>
            <a:r>
              <a:rPr lang="en-US" dirty="0" smtClean="0"/>
              <a:t> – Game Player </a:t>
            </a:r>
            <a:r>
              <a:rPr lang="en-US" dirty="0" smtClean="0"/>
              <a:t>(human </a:t>
            </a:r>
            <a:r>
              <a:rPr lang="en-US" dirty="0" smtClean="0"/>
              <a:t>innate)</a:t>
            </a:r>
          </a:p>
          <a:p>
            <a:pPr>
              <a:buNone/>
            </a:pPr>
            <a:r>
              <a:rPr lang="en-US" dirty="0" smtClean="0"/>
              <a:t>Dialogue (human innate)</a:t>
            </a:r>
          </a:p>
          <a:p>
            <a:pPr>
              <a:buNone/>
            </a:pPr>
            <a:r>
              <a:rPr lang="en-US" dirty="0" smtClean="0"/>
              <a:t>Very fast reader (had good parents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Gives internal subjective meaning to situations</a:t>
            </a:r>
          </a:p>
          <a:p>
            <a:pPr>
              <a:buNone/>
            </a:pPr>
            <a:r>
              <a:rPr lang="en-US" dirty="0" smtClean="0"/>
              <a:t>Metaphor/Analogy</a:t>
            </a:r>
          </a:p>
          <a:p>
            <a:pPr>
              <a:buNone/>
            </a:pPr>
            <a:r>
              <a:rPr lang="en-US" dirty="0" smtClean="0"/>
              <a:t>Read Entire Novels, Textbooks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NS-5 Sonny had no comment about HELEN</a:t>
            </a:r>
            <a:br>
              <a:rPr lang="en-US" dirty="0" smtClean="0"/>
            </a:br>
            <a:r>
              <a:rPr lang="en-US" dirty="0" smtClean="0"/>
              <a:t>… at this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FirstUser\Desktop\Program Pix\All Pix Mar 4 09 to PNG\image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7437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Feature- </a:t>
            </a:r>
            <a:r>
              <a:rPr lang="en-US" sz="4000" dirty="0" smtClean="0"/>
              <a:t>Brain the size of a planet </a:t>
            </a:r>
            <a:br>
              <a:rPr lang="en-US" sz="4000" dirty="0" smtClean="0"/>
            </a:br>
            <a:r>
              <a:rPr lang="en-US" dirty="0" smtClean="0"/>
              <a:t>Uses</a:t>
            </a:r>
            <a:r>
              <a:rPr lang="en-US" sz="4000" dirty="0" smtClean="0"/>
              <a:t> – Picking up trash, …..smartly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FirstUser\Desktop\tv_ma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953000" cy="4339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pload.wikimedia.org/wikipedia/en/c/cf/The_Metamorphosis_of_Prime_Intellect_(cover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175260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763000" cy="2438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Tool( </a:t>
            </a:r>
            <a:r>
              <a:rPr lang="en-US" sz="2800" b="1" i="1" dirty="0" smtClean="0">
                <a:solidFill>
                  <a:srgbClr val="FF0000"/>
                </a:solidFill>
              </a:rPr>
              <a:t>Actuator </a:t>
            </a:r>
            <a:r>
              <a:rPr lang="en-US" sz="2800" dirty="0" smtClean="0"/>
              <a:t>)   =&gt; Object </a:t>
            </a:r>
            <a:r>
              <a:rPr lang="en-US" sz="2400" dirty="0" smtClean="0"/>
              <a:t>Manipulator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dirty="0" smtClean="0"/>
              <a:t>Tool( </a:t>
            </a:r>
            <a:r>
              <a:rPr lang="en-US" sz="2800" b="1" i="1" dirty="0" smtClean="0">
                <a:solidFill>
                  <a:srgbClr val="00B0F0"/>
                </a:solidFill>
              </a:rPr>
              <a:t>Language </a:t>
            </a:r>
            <a:r>
              <a:rPr lang="en-US" sz="2800" b="1" dirty="0" smtClean="0"/>
              <a:t>)  </a:t>
            </a:r>
            <a:r>
              <a:rPr lang="en-US" sz="2800" dirty="0" smtClean="0"/>
              <a:t>=&gt;People </a:t>
            </a:r>
            <a:r>
              <a:rPr lang="en-US" sz="2400" dirty="0" smtClean="0"/>
              <a:t>Manipulator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191000"/>
            <a:ext cx="21336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HAL 9000</a:t>
            </a:r>
          </a:p>
          <a:p>
            <a:pPr>
              <a:buNone/>
            </a:pPr>
            <a:r>
              <a:rPr lang="en-US" dirty="0" smtClean="0"/>
              <a:t>     2001: Space </a:t>
            </a:r>
            <a:r>
              <a:rPr lang="en-US" dirty="0" err="1" smtClean="0"/>
              <a:t>Oddessy</a:t>
            </a:r>
            <a:endParaRPr lang="en-US" dirty="0"/>
          </a:p>
        </p:txBody>
      </p:sp>
      <p:pic>
        <p:nvPicPr>
          <p:cNvPr id="4098" name="Picture 2" descr="C:\Documents and Settings\FirstUser\Desktop\hal-reads-li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5000"/>
            <a:ext cx="2743199" cy="2304287"/>
          </a:xfrm>
          <a:prstGeom prst="rect">
            <a:avLst/>
          </a:prstGeom>
          <a:noFill/>
        </p:spPr>
      </p:pic>
      <p:pic>
        <p:nvPicPr>
          <p:cNvPr id="4099" name="Picture 3" descr="C:\Documents and Settings\FirstUser\Desktop\Hal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1564984" cy="1219200"/>
          </a:xfrm>
          <a:prstGeom prst="rect">
            <a:avLst/>
          </a:prstGeom>
          <a:noFill/>
        </p:spPr>
      </p:pic>
      <p:pic>
        <p:nvPicPr>
          <p:cNvPr id="24578" name="Picture 2" descr="http://www.scifimoviepage.com/images/coloss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81784"/>
            <a:ext cx="1600200" cy="211226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2895600"/>
            <a:ext cx="2362200" cy="68579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Colossus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noProof="0" dirty="0" err="1" smtClean="0"/>
              <a:t>Forbin</a:t>
            </a:r>
            <a:r>
              <a:rPr lang="en-US" sz="3000" noProof="0" dirty="0" smtClean="0"/>
              <a:t> Project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096000"/>
            <a:ext cx="2743200" cy="457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Intellect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0" name="Picture 4" descr="http://www.bilerico.com/2008/11/bsg-six-cylo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962400"/>
            <a:ext cx="1866900" cy="24892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486400" y="5562600"/>
            <a:ext cx="3657600" cy="99060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Cylon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Six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“Skin Job” (not toaster)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000" dirty="0" smtClean="0"/>
              <a:t>	</a:t>
            </a:r>
            <a:r>
              <a:rPr lang="en-US" sz="3000" dirty="0" err="1" smtClean="0"/>
              <a:t>Battlestar</a:t>
            </a:r>
            <a:r>
              <a:rPr lang="en-US" sz="3000" dirty="0" smtClean="0"/>
              <a:t> </a:t>
            </a:r>
            <a:r>
              <a:rPr lang="en-US" sz="3000" dirty="0" err="1" smtClean="0"/>
              <a:t>Galactica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943600"/>
            <a:ext cx="3200400" cy="914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Alexis Carrington-Colby </a:t>
            </a:r>
            <a:r>
              <a:rPr lang="en-US" b="1" dirty="0" smtClean="0"/>
              <a:t>Socialite</a:t>
            </a:r>
            <a:r>
              <a:rPr lang="en-US" dirty="0" smtClean="0"/>
              <a:t> </a:t>
            </a:r>
            <a:r>
              <a:rPr lang="en-US" dirty="0" smtClean="0"/>
              <a:t>sets the standard??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228600"/>
            <a:ext cx="57150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Intelligence Undefined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 descr="C:\Documents and Settings\FirstUser\Desktop\Alexix Colb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5668" y="5029200"/>
            <a:ext cx="1639053" cy="1828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8915400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/>
              <a:t>P</a:t>
            </a:r>
            <a:r>
              <a:rPr lang="en-US" sz="3200" dirty="0" smtClean="0"/>
              <a:t>robably </a:t>
            </a:r>
            <a:r>
              <a:rPr lang="en-US" sz="3200" dirty="0" smtClean="0"/>
              <a:t>the highest skill set </a:t>
            </a:r>
            <a:r>
              <a:rPr lang="en-US" sz="3200" dirty="0" smtClean="0"/>
              <a:t>animal cognition has achieved so far.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914400"/>
            <a:ext cx="57150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Subset of behaviors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2667000"/>
            <a:ext cx="6096000" cy="2743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4400" dirty="0" smtClean="0"/>
              <a:t>Being able to:</a:t>
            </a:r>
            <a:br>
              <a:rPr lang="en-US" sz="4400" dirty="0" smtClean="0"/>
            </a:br>
            <a:r>
              <a:rPr lang="en-US" sz="4400" i="1" u="sng" dirty="0" smtClean="0">
                <a:solidFill>
                  <a:srgbClr val="00B0F0"/>
                </a:solidFill>
              </a:rPr>
              <a:t>internally represent </a:t>
            </a:r>
            <a:r>
              <a:rPr lang="en-US" sz="4400" i="1" dirty="0" smtClean="0">
                <a:solidFill>
                  <a:srgbClr val="00B0F0"/>
                </a:solidFill>
              </a:rPr>
              <a:t/>
            </a:r>
            <a:br>
              <a:rPr lang="en-US" sz="4400" i="1" dirty="0" smtClean="0">
                <a:solidFill>
                  <a:srgbClr val="00B0F0"/>
                </a:solidFill>
              </a:rPr>
            </a:br>
            <a:r>
              <a:rPr lang="en-US" sz="3200" i="1" dirty="0" smtClean="0"/>
              <a:t>and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u="sng" dirty="0" smtClean="0">
                <a:solidFill>
                  <a:srgbClr val="00B0F0"/>
                </a:solidFill>
              </a:rPr>
              <a:t>manipulate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its current situation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Substrate can represent all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Same Substrate used to internally represent and manipulate these </a:t>
            </a:r>
            <a:r>
              <a:rPr lang="en-US" dirty="0" smtClean="0"/>
              <a:t>two situational schemes and objects, roles, and feature content.</a:t>
            </a:r>
            <a:endParaRPr lang="en-US" dirty="0"/>
          </a:p>
        </p:txBody>
      </p:sp>
      <p:pic>
        <p:nvPicPr>
          <p:cNvPr id="57346" name="Picture 2" descr="http://teachers.sduhsd.k12.ca.us/abrown/Resources/PresentationStuff/work%20samples/calculus/David&amp;Ying/Image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3124200" cy="17861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4800600"/>
            <a:ext cx="355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David </a:t>
            </a:r>
            <a:r>
              <a:rPr lang="en-US" i="1" dirty="0" err="1" smtClean="0"/>
              <a:t>Hasson</a:t>
            </a:r>
            <a:r>
              <a:rPr lang="en-US" i="1" dirty="0" smtClean="0"/>
              <a:t> and Ying Huang's </a:t>
            </a:r>
            <a:endParaRPr lang="en-US" dirty="0"/>
          </a:p>
        </p:txBody>
      </p:sp>
      <p:pic>
        <p:nvPicPr>
          <p:cNvPr id="43010" name="Picture 2" descr="http://www.rockinria.net/images/crowd-silho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00400"/>
            <a:ext cx="3048000" cy="1819891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5257800"/>
            <a:ext cx="6858000" cy="990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used to manipulate these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What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they given?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Helen Keller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Blind-Deaf at 1.6 years;  </a:t>
            </a:r>
          </a:p>
          <a:p>
            <a:pPr>
              <a:buNone/>
            </a:pPr>
            <a:r>
              <a:rPr lang="en-US" dirty="0" smtClean="0"/>
              <a:t>Learned /communicated by touch</a:t>
            </a:r>
          </a:p>
          <a:p>
            <a:pPr>
              <a:buNone/>
            </a:pPr>
            <a:r>
              <a:rPr lang="en-US" dirty="0" smtClean="0"/>
              <a:t>Learned very high level concepts</a:t>
            </a:r>
          </a:p>
          <a:p>
            <a:pPr>
              <a:buNone/>
            </a:pPr>
            <a:r>
              <a:rPr lang="en-US" dirty="0" smtClean="0"/>
              <a:t>Generated  intricate language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Take away: feasibility of passing </a:t>
            </a:r>
          </a:p>
          <a:p>
            <a:pPr>
              <a:buNone/>
            </a:pPr>
            <a:r>
              <a:rPr lang="en-US" dirty="0" smtClean="0"/>
              <a:t>a Turing test via brail (feeling dots</a:t>
            </a:r>
          </a:p>
          <a:p>
            <a:pPr>
              <a:buNone/>
            </a:pPr>
            <a:r>
              <a:rPr lang="en-US" dirty="0" smtClean="0"/>
              <a:t>on a finger)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Documents and Settings\FirstUser\Desktop\Scrn Shots\anne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278" y="1219201"/>
            <a:ext cx="344272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image.examiner.com/images/blog/wysiwyg/image/NASA_countdown_430_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0"/>
            <a:ext cx="2800350" cy="1733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47376">
            <a:off x="91761" y="3592870"/>
            <a:ext cx="6362323" cy="1687118"/>
          </a:xfrm>
        </p:spPr>
        <p:txBody>
          <a:bodyPr>
            <a:noAutofit/>
          </a:bodyPr>
          <a:lstStyle/>
          <a:p>
            <a:r>
              <a:rPr lang="en-US" sz="6600" dirty="0" smtClean="0"/>
              <a:t>Under Construction</a:t>
            </a:r>
            <a:endParaRPr lang="en-US" sz="6600" dirty="0"/>
          </a:p>
        </p:txBody>
      </p:sp>
      <p:pic>
        <p:nvPicPr>
          <p:cNvPr id="4" name="Picture 4" descr="http://www.themobileking.com/under-constru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4267200"/>
            <a:ext cx="3238500" cy="2590800"/>
          </a:xfrm>
          <a:prstGeom prst="rect">
            <a:avLst/>
          </a:prstGeom>
          <a:noFill/>
        </p:spPr>
      </p:pic>
      <p:pic>
        <p:nvPicPr>
          <p:cNvPr id="22530" name="Picture 2" descr="http://www.stockphotofaq.com/images/070309225153_Rosie_the_Riveter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374900" cy="307099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24600" y="-152400"/>
            <a:ext cx="2362200" cy="807253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Rosie’s on the Job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 descr="Shovel rea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066800"/>
            <a:ext cx="1716505" cy="22860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2743200" cy="76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i="1" dirty="0" smtClean="0"/>
              <a:t>Shovel Ready</a:t>
            </a:r>
          </a:p>
          <a:p>
            <a:pPr>
              <a:buNone/>
            </a:pPr>
            <a:r>
              <a:rPr lang="en-US" dirty="0" smtClean="0"/>
              <a:t>f</a:t>
            </a:r>
            <a:r>
              <a:rPr lang="en-US" dirty="0" smtClean="0"/>
              <a:t>or a small stimulus!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658</Words>
  <Application>Microsoft Office PowerPoint</Application>
  <PresentationFormat>On-screen Show (4:3)</PresentationFormat>
  <Paragraphs>113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Slide 1</vt:lpstr>
      <vt:lpstr>Finding the answer to life, the universe, and everything</vt:lpstr>
      <vt:lpstr>Deep Thought ..the 2nd greatest computer ever built</vt:lpstr>
      <vt:lpstr>Feature- Brain the size of a planet  Uses – Picking up trash, …..smartly</vt:lpstr>
      <vt:lpstr>Tool( Actuator )   =&gt; Object Manipulator   Tool( Language )  =&gt;People Manipulator</vt:lpstr>
      <vt:lpstr>Slide 6</vt:lpstr>
      <vt:lpstr>One Substrate can represent all things</vt:lpstr>
      <vt:lpstr>Helen Keller </vt:lpstr>
      <vt:lpstr>Under Construction</vt:lpstr>
      <vt:lpstr>HELEN is an “all up system” for human behavior</vt:lpstr>
      <vt:lpstr>Heads up</vt:lpstr>
      <vt:lpstr>“Rosetta Stones” Approach</vt:lpstr>
      <vt:lpstr>Language Understanding</vt:lpstr>
      <vt:lpstr>Authority System</vt:lpstr>
      <vt:lpstr>Toss in one of the more important and overlook mechanism!!</vt:lpstr>
      <vt:lpstr>Throw in the relevant mechanisms and cycles we have</vt:lpstr>
      <vt:lpstr>CyCorp  Ontology  Knowledge Representation</vt:lpstr>
      <vt:lpstr>`</vt:lpstr>
      <vt:lpstr>Directional and Group Storage of Situations</vt:lpstr>
      <vt:lpstr>Slide 20</vt:lpstr>
      <vt:lpstr>Some events are worth keeping… memories are biased towards our higher rewards</vt:lpstr>
      <vt:lpstr>Like Rague    …it’s in there</vt:lpstr>
      <vt:lpstr>So what’s HELEN’s Thinking</vt:lpstr>
      <vt:lpstr>Slide 24</vt:lpstr>
      <vt:lpstr>How does her body feel?</vt:lpstr>
      <vt:lpstr>So how does HELEN  “do”  Language??</vt:lpstr>
      <vt:lpstr>First, throw away the dictionary and grammar books </vt:lpstr>
      <vt:lpstr>Slide 28</vt:lpstr>
      <vt:lpstr>There are only  situational representation</vt:lpstr>
      <vt:lpstr>Sentence is not the primary  unit of language communication.</vt:lpstr>
      <vt:lpstr>Meaning can be given on the fly where it does not fit perfectly (normal)</vt:lpstr>
      <vt:lpstr>The relation is innately tract</vt:lpstr>
      <vt:lpstr>Slide 33</vt:lpstr>
      <vt:lpstr>HELEN </vt:lpstr>
      <vt:lpstr>NS-5 Sonny had no comment about HELEN … at this time.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xZuser</dc:creator>
  <cp:lastModifiedBy>xZuser</cp:lastModifiedBy>
  <cp:revision>23</cp:revision>
  <dcterms:created xsi:type="dcterms:W3CDTF">2009-03-08T05:22:25Z</dcterms:created>
  <dcterms:modified xsi:type="dcterms:W3CDTF">2009-03-08T19:55:23Z</dcterms:modified>
</cp:coreProperties>
</file>