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90" r:id="rId1"/>
  </p:sldMasterIdLst>
  <p:notesMasterIdLst>
    <p:notesMasterId r:id="rId19"/>
  </p:notesMasterIdLst>
  <p:sldIdLst>
    <p:sldId id="256" r:id="rId2"/>
    <p:sldId id="257" r:id="rId3"/>
    <p:sldId id="277" r:id="rId4"/>
    <p:sldId id="276" r:id="rId5"/>
    <p:sldId id="278" r:id="rId6"/>
    <p:sldId id="279" r:id="rId7"/>
    <p:sldId id="280" r:id="rId8"/>
    <p:sldId id="262" r:id="rId9"/>
    <p:sldId id="260" r:id="rId10"/>
    <p:sldId id="261" r:id="rId11"/>
    <p:sldId id="267" r:id="rId12"/>
    <p:sldId id="263" r:id="rId13"/>
    <p:sldId id="270" r:id="rId14"/>
    <p:sldId id="275" r:id="rId15"/>
    <p:sldId id="274" r:id="rId16"/>
    <p:sldId id="269" r:id="rId17"/>
    <p:sldId id="272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8E8E8"/>
    <a:srgbClr val="FFFFFF"/>
    <a:srgbClr val="4B3E21"/>
    <a:srgbClr val="AA91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9155" autoAdjust="0"/>
    <p:restoredTop sz="86466" autoAdjust="0"/>
  </p:normalViewPr>
  <p:slideViewPr>
    <p:cSldViewPr snapToObjects="1">
      <p:cViewPr>
        <p:scale>
          <a:sx n="100" d="100"/>
          <a:sy n="100" d="100"/>
        </p:scale>
        <p:origin x="-952" y="-232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24" y="2007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</a:defRPr>
            </a:lvl1pPr>
          </a:lstStyle>
          <a:p>
            <a:fld id="{B6B07DF3-17A2-4202-839B-6F6F1B6E4198}" type="datetime1">
              <a:rPr lang="en-US"/>
              <a:pPr/>
              <a:t>3/7/09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</a:defRPr>
            </a:lvl1pPr>
          </a:lstStyle>
          <a:p>
            <a:fld id="{4E9232C0-F259-43D1-98EC-6EDC96CD1A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32C0-F259-43D1-98EC-6EDC96CD1A5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32C0-F259-43D1-98EC-6EDC96CD1A5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nodes receive wages and pay rent</a:t>
            </a:r>
          </a:p>
          <a:p>
            <a:pPr>
              <a:spcBef>
                <a:spcPct val="0"/>
              </a:spcBef>
            </a:pPr>
            <a:r>
              <a:rPr lang="en-US" smtClean="0"/>
              <a:t>positively correlated to a node’s STI</a:t>
            </a:r>
          </a:p>
          <a:p>
            <a:pPr>
              <a:spcBef>
                <a:spcPct val="0"/>
              </a:spcBef>
            </a:pPr>
            <a:r>
              <a:rPr lang="en-US" smtClean="0"/>
              <a:t>Rent is determined by a cue pattern</a:t>
            </a:r>
          </a:p>
          <a:p>
            <a:pPr>
              <a:spcBef>
                <a:spcPct val="0"/>
              </a:spcBef>
            </a:pPr>
            <a:r>
              <a:rPr lang="en-US" smtClean="0"/>
              <a:t>Ignoring irrelevant atoms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DA6DA1-B5D4-4D00-A07A-47C0E2F2E27E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276DD2-E476-4A9B-A15E-05884921C608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30BB22-A036-40FC-9718-D8188CD1E0B8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32C0-F259-43D1-98EC-6EDC96CD1A5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32C0-F259-43D1-98EC-6EDC96CD1A5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32C0-F259-43D1-98EC-6EDC96CD1A5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32C0-F259-43D1-98EC-6EDC96CD1A5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CFBEDB-15CE-4E18-9611-C57EC52C5036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Helvetica" pitchFamily="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42EB7-C3B0-4EB5-9207-28DDE3E6BF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42EB7-C3B0-4EB5-9207-28DDE3E6BF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5D9DDB-5901-4803-BAEF-0CB1F13955A0}" type="slidenum">
              <a:rPr lang="en-US">
                <a:latin typeface="Helvetica" pitchFamily="1" charset="0"/>
              </a:rPr>
              <a:pPr/>
              <a:t>6</a:t>
            </a:fld>
            <a:endParaRPr lang="en-US">
              <a:latin typeface="Helvetica" pitchFamily="1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Helvetica" pitchFamily="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32C0-F259-43D1-98EC-6EDC96CD1A5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32C0-F259-43D1-98EC-6EDC96CD1A5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3593-112D-4EFF-A051-1D31814B04FF}" type="datetime1">
              <a:rPr lang="en-US" smtClean="0"/>
              <a:pPr/>
              <a:t>3/7/09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EBEA-83AC-43DC-9B4D-E7056F1DA0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4492-F438-46B8-8A67-18793D9C255C}" type="datetime1">
              <a:rPr lang="en-US" smtClean="0"/>
              <a:pPr/>
              <a:t>3/7/09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BB14-14DF-421D-B2F7-6D125174E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6397-1A15-4AF2-9BB8-E2BE59FBB526}" type="datetime1">
              <a:rPr lang="en-US" smtClean="0"/>
              <a:pPr/>
              <a:t>3/7/09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46B9-63E3-4269-B689-29748516D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7589-A5E1-443D-A95D-CFE35E8C6064}" type="datetime1">
              <a:rPr lang="en-US" smtClean="0"/>
              <a:pPr/>
              <a:t>3/7/09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C27-8910-495F-816C-265515468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66B1-78A0-4596-8667-3CE017B9DC48}" type="datetime1">
              <a:rPr lang="en-US" smtClean="0"/>
              <a:pPr/>
              <a:t>3/7/09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34A0-6B47-4227-BFB0-FA066AA33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F113-4E3A-4F93-87E5-ABB24C9A0964}" type="datetime1">
              <a:rPr lang="en-US" smtClean="0"/>
              <a:pPr/>
              <a:t>3/7/09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F31B-4804-489D-89E0-EB720DE0F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077FA-C205-4E9D-B4DA-618FB52EBB6E}" type="datetime1">
              <a:rPr lang="en-US" smtClean="0"/>
              <a:pPr/>
              <a:t>3/7/09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DD9A-20F1-4A09-9639-F3C4AC2C1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D6E1-A7E8-4F3E-8947-3AF4E143BA77}" type="datetime1">
              <a:rPr lang="en-US" smtClean="0"/>
              <a:pPr/>
              <a:t>3/7/09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F91A-F802-4F98-9911-81CA73FFF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E3B63-FF4D-4284-83D3-2EB9CC0AA89A}" type="datetime1">
              <a:rPr lang="en-US" smtClean="0"/>
              <a:pPr/>
              <a:t>3/7/09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9245-CB08-4F9C-9761-178FFBAAA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2F16-074E-4EBD-94A2-20D1FD376EE7}" type="datetime1">
              <a:rPr lang="en-US" smtClean="0"/>
              <a:pPr/>
              <a:t>3/7/09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331BA-0099-40A2-AF63-76FD2DDD4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9E01-C5D5-4138-A3C2-EA43A4A9DA54}" type="datetime1">
              <a:rPr lang="en-US" smtClean="0"/>
              <a:pPr/>
              <a:t>3/7/09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EE9D-A632-43CA-A35A-FF5DCF645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AE38A-061E-43B5-94D7-87EA6DCFBE0A}" type="datetime1">
              <a:rPr lang="en-US" smtClean="0"/>
              <a:pPr/>
              <a:t>3/7/09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DFC30-3EDD-4025-8711-DD36D0C80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1444625"/>
            <a:ext cx="7407275" cy="2441575"/>
          </a:xfrm>
        </p:spPr>
        <p:txBody>
          <a:bodyPr>
            <a:no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Economic Attention Networks:</a:t>
            </a:r>
            <a:b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Associative Memory and Resource Allocation for General Intelligence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287177">
            <a:off x="1370188" y="4221865"/>
            <a:ext cx="7435724" cy="1071196"/>
          </a:xfrm>
        </p:spPr>
        <p:txBody>
          <a:bodyPr>
            <a:normAutofit/>
          </a:bodyPr>
          <a:lstStyle/>
          <a:p>
            <a:pPr marL="26988"/>
            <a:r>
              <a:rPr lang="en-US" dirty="0" smtClean="0">
                <a:solidFill>
                  <a:srgbClr val="4B3E21"/>
                </a:solidFill>
              </a:rPr>
              <a:t>Matthew </a:t>
            </a:r>
            <a:r>
              <a:rPr lang="en-US" dirty="0" err="1" smtClean="0">
                <a:solidFill>
                  <a:srgbClr val="4B3E21"/>
                </a:solidFill>
              </a:rPr>
              <a:t>Iklé</a:t>
            </a:r>
            <a:r>
              <a:rPr lang="en-US" dirty="0" smtClean="0">
                <a:solidFill>
                  <a:srgbClr val="4B3E21"/>
                </a:solidFill>
              </a:rPr>
              <a:t>, Joel Pitt, Ben </a:t>
            </a:r>
            <a:r>
              <a:rPr lang="en-US" dirty="0" err="1" smtClean="0">
                <a:solidFill>
                  <a:srgbClr val="4B3E21"/>
                </a:solidFill>
              </a:rPr>
              <a:t>Goertzel</a:t>
            </a:r>
            <a:r>
              <a:rPr lang="en-US" dirty="0" smtClean="0">
                <a:solidFill>
                  <a:srgbClr val="4B3E21"/>
                </a:solidFill>
              </a:rPr>
              <a:t>, George </a:t>
            </a:r>
            <a:r>
              <a:rPr lang="en-US" dirty="0" err="1" smtClean="0">
                <a:solidFill>
                  <a:srgbClr val="4B3E21"/>
                </a:solidFill>
              </a:rPr>
              <a:t>Sellman</a:t>
            </a:r>
            <a:endParaRPr lang="en-US" dirty="0" smtClean="0">
              <a:solidFill>
                <a:srgbClr val="4B3E21"/>
              </a:solidFill>
            </a:endParaRPr>
          </a:p>
          <a:p>
            <a:pPr marL="26988"/>
            <a:endParaRPr lang="en-US" sz="1500" dirty="0" smtClean="0">
              <a:solidFill>
                <a:srgbClr val="320E04"/>
              </a:solidFill>
            </a:endParaRPr>
          </a:p>
          <a:p>
            <a:pPr marL="26988"/>
            <a:endParaRPr lang="en-US" dirty="0" smtClean="0">
              <a:solidFill>
                <a:srgbClr val="967D4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1925" y="6326188"/>
            <a:ext cx="74072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Gill Sans MT" pitchFamily="-65" charset="-18"/>
              </a:rPr>
              <a:t>Adams State College (ASC), Singularity Institute for AI (SIAI), </a:t>
            </a:r>
            <a:r>
              <a:rPr lang="en-US" sz="1400" dirty="0" err="1">
                <a:latin typeface="Gill Sans MT" pitchFamily="-65" charset="-18"/>
              </a:rPr>
              <a:t>Novamente</a:t>
            </a:r>
            <a:r>
              <a:rPr lang="en-US" sz="1400" dirty="0">
                <a:latin typeface="Gill Sans MT" pitchFamily="-65" charset="-18"/>
              </a:rPr>
              <a:t> </a:t>
            </a:r>
            <a:r>
              <a:rPr lang="en-US" sz="1400" dirty="0" smtClean="0">
                <a:latin typeface="Gill Sans MT" pitchFamily="-65" charset="-18"/>
              </a:rPr>
              <a:t>LLC, </a:t>
            </a:r>
            <a:endParaRPr lang="en-US" sz="1400" dirty="0">
              <a:solidFill>
                <a:srgbClr val="4B3E21"/>
              </a:solidFill>
              <a:latin typeface="Gill Sans MT" pitchFamily="-65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4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Attentional</a:t>
            </a: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Focus (AF)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17638"/>
            <a:ext cx="7499350" cy="5287962"/>
          </a:xfrm>
          <a:noFill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300" dirty="0" smtClean="0"/>
              <a:t>Atoms with highest STI values </a:t>
            </a:r>
          </a:p>
          <a:p>
            <a:pPr>
              <a:lnSpc>
                <a:spcPct val="90000"/>
              </a:lnSpc>
            </a:pPr>
            <a:r>
              <a:rPr lang="en-US" sz="3300" dirty="0" smtClean="0"/>
              <a:t>Associated with modified STI update equations</a:t>
            </a:r>
          </a:p>
          <a:p>
            <a:pPr>
              <a:lnSpc>
                <a:spcPct val="90000"/>
              </a:lnSpc>
            </a:pPr>
            <a:r>
              <a:rPr lang="en-US" sz="3300" dirty="0" smtClean="0"/>
              <a:t>Probability value of </a:t>
            </a:r>
            <a:r>
              <a:rPr lang="en-US" sz="3300" dirty="0" err="1" smtClean="0"/>
              <a:t>HebbianLink</a:t>
            </a:r>
            <a:r>
              <a:rPr lang="en-US" sz="3300" dirty="0" smtClean="0"/>
              <a:t> from A to B  = odds that if A is in the AF, then so is B </a:t>
            </a:r>
          </a:p>
          <a:p>
            <a:pPr>
              <a:lnSpc>
                <a:spcPct val="90000"/>
              </a:lnSpc>
            </a:pPr>
            <a:r>
              <a:rPr lang="en-US" sz="3300" dirty="0" smtClean="0"/>
              <a:t>Probability value of </a:t>
            </a:r>
            <a:r>
              <a:rPr lang="en-US" sz="3300" dirty="0" err="1" smtClean="0"/>
              <a:t>InverseHebbianLink</a:t>
            </a:r>
            <a:r>
              <a:rPr lang="en-US" sz="3300" dirty="0" smtClean="0"/>
              <a:t> from A to B = odds that if A is in the AF, then B is not</a:t>
            </a:r>
          </a:p>
          <a:p>
            <a:pPr>
              <a:lnSpc>
                <a:spcPct val="90000"/>
              </a:lnSpc>
            </a:pPr>
            <a:r>
              <a:rPr lang="en-US" sz="3300" dirty="0" err="1" smtClean="0"/>
              <a:t>FocusBoundary</a:t>
            </a:r>
            <a:r>
              <a:rPr lang="en-US" sz="3300" dirty="0" smtClean="0"/>
              <a:t> determined by Decision Function (Threshold or Stochastic)</a:t>
            </a:r>
          </a:p>
          <a:p>
            <a:pPr>
              <a:lnSpc>
                <a:spcPct val="90000"/>
              </a:lnSpc>
              <a:buFont typeface="Wingdings 2" pitchFamily="-65" charset="2"/>
              <a:buNone/>
            </a:pPr>
            <a:endParaRPr lang="en-US" sz="3000" dirty="0" smtClean="0"/>
          </a:p>
          <a:p>
            <a:pPr>
              <a:lnSpc>
                <a:spcPct val="90000"/>
              </a:lnSpc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4838" y="655638"/>
            <a:ext cx="7680325" cy="620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Economic Model: Wages and Rent	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1435100" y="1417638"/>
            <a:ext cx="7499350" cy="5287962"/>
          </a:xfrm>
        </p:spPr>
        <p:txBody>
          <a:bodyPr/>
          <a:lstStyle/>
          <a:p>
            <a:endParaRPr lang="en-US" smtClean="0"/>
          </a:p>
          <a:p>
            <a:pPr>
              <a:buFont typeface="Wingdings 2" pitchFamily="-65" charset="2"/>
              <a:buNone/>
            </a:pPr>
            <a:endParaRPr lang="en-US" smtClean="0"/>
          </a:p>
        </p:txBody>
      </p:sp>
      <p:sp>
        <p:nvSpPr>
          <p:cNvPr id="29" name="Rectangle 28"/>
          <p:cNvSpPr/>
          <p:nvPr/>
        </p:nvSpPr>
        <p:spPr>
          <a:xfrm>
            <a:off x="6553200" y="1417638"/>
            <a:ext cx="1447800" cy="79216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Central Bank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CogServer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 rot="5400000">
            <a:off x="5277643" y="1888332"/>
            <a:ext cx="1331913" cy="11430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5400" dir="5400000" rotWithShape="0">
              <a:srgbClr val="808080">
                <a:alpha val="43137"/>
              </a:srgbClr>
            </a:outerShdw>
          </a:effectLst>
        </p:spPr>
      </p:cxnSp>
      <p:sp>
        <p:nvSpPr>
          <p:cNvPr id="22535" name="TextBox 33"/>
          <p:cNvSpPr txBox="1">
            <a:spLocks noChangeArrowheads="1"/>
          </p:cNvSpPr>
          <p:nvPr/>
        </p:nvSpPr>
        <p:spPr bwMode="auto">
          <a:xfrm>
            <a:off x="4724400" y="1814513"/>
            <a:ext cx="1219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ill Sans MT" pitchFamily="-65" charset="-18"/>
              </a:rPr>
              <a:t>Stimulus and Wages</a:t>
            </a:r>
          </a:p>
        </p:txBody>
      </p:sp>
      <p:sp>
        <p:nvSpPr>
          <p:cNvPr id="22536" name="TextBox 36"/>
          <p:cNvSpPr txBox="1">
            <a:spLocks noChangeArrowheads="1"/>
          </p:cNvSpPr>
          <p:nvPr/>
        </p:nvSpPr>
        <p:spPr bwMode="auto">
          <a:xfrm>
            <a:off x="1435100" y="4305300"/>
            <a:ext cx="107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ill Sans MT" pitchFamily="-65" charset="-18"/>
              </a:rPr>
              <a:t>Network</a:t>
            </a:r>
          </a:p>
        </p:txBody>
      </p: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flipV="1">
            <a:off x="5105400" y="2209800"/>
            <a:ext cx="1927225" cy="1828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5400" dir="5400000" rotWithShape="0">
              <a:srgbClr val="808080">
                <a:alpha val="43137"/>
              </a:srgbClr>
            </a:outerShdw>
          </a:effectLst>
        </p:spPr>
      </p:cxnSp>
      <p:sp>
        <p:nvSpPr>
          <p:cNvPr id="22538" name="TextBox 40"/>
          <p:cNvSpPr txBox="1">
            <a:spLocks noChangeArrowheads="1"/>
          </p:cNvSpPr>
          <p:nvPr/>
        </p:nvSpPr>
        <p:spPr bwMode="auto">
          <a:xfrm>
            <a:off x="6145213" y="2897188"/>
            <a:ext cx="815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ill Sans MT" pitchFamily="-65" charset="-18"/>
              </a:rPr>
              <a:t>Rent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ECAN Dynamics: AF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17638"/>
            <a:ext cx="7499350" cy="5211762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STI spreads to other Atoms via </a:t>
            </a:r>
            <a:r>
              <a:rPr lang="en-US" dirty="0" err="1" smtClean="0"/>
              <a:t>Hebbian</a:t>
            </a:r>
            <a:r>
              <a:rPr lang="en-US" dirty="0" smtClean="0"/>
              <a:t> and </a:t>
            </a:r>
            <a:r>
              <a:rPr lang="en-US" dirty="0" err="1" smtClean="0"/>
              <a:t>InverseHebbianLinks</a:t>
            </a:r>
            <a:endParaRPr lang="en-US" dirty="0" smtClean="0"/>
          </a:p>
          <a:p>
            <a:r>
              <a:rPr lang="en-US" dirty="0" smtClean="0"/>
              <a:t>Uses a diffusion matrix (normalized connection matrix)</a:t>
            </a:r>
          </a:p>
          <a:p>
            <a:r>
              <a:rPr lang="en-US" dirty="0" smtClean="0"/>
              <a:t>analogue of activation spreading in neural networks </a:t>
            </a:r>
          </a:p>
          <a:p>
            <a:r>
              <a:rPr lang="en-US" dirty="0" smtClean="0"/>
              <a:t>can be viewed as STI “trading”</a:t>
            </a:r>
          </a:p>
          <a:p>
            <a:r>
              <a:rPr lang="en-US" dirty="0" smtClean="0"/>
              <a:t>Automatically pulls nodes in and out of AF</a:t>
            </a:r>
          </a:p>
          <a:p>
            <a:endParaRPr lang="en-US" dirty="0" smtClean="0"/>
          </a:p>
          <a:p>
            <a:pPr marL="365125" lvl="2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65" charset="2"/>
              <a:buChar char=""/>
            </a:pPr>
            <a:endParaRPr lang="en-US" sz="2800" dirty="0" smtClean="0"/>
          </a:p>
          <a:p>
            <a:pPr marL="365125" lvl="2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65" charset="2"/>
              <a:buChar char=""/>
            </a:pPr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ECAN Dynamics: Graph Updating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17638"/>
            <a:ext cx="7499350" cy="5287962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Changing STI values causes changes to the Connection matrix</a:t>
            </a:r>
          </a:p>
          <a:p>
            <a:r>
              <a:rPr lang="en-US" dirty="0" smtClean="0"/>
              <a:t>Memory Formation and Recall</a:t>
            </a:r>
          </a:p>
          <a:p>
            <a:endParaRPr lang="en-US" dirty="0" smtClean="0"/>
          </a:p>
          <a:p>
            <a:endParaRPr lang="en-US" sz="2800" dirty="0" smtClean="0"/>
          </a:p>
          <a:p>
            <a:pPr marL="365125" lvl="2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65" charset="2"/>
              <a:buChar char=""/>
            </a:pPr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Applying ECAN to Associative Memory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435100" y="2133600"/>
            <a:ext cx="7499350" cy="4572000"/>
          </a:xfrm>
        </p:spPr>
        <p:txBody>
          <a:bodyPr/>
          <a:lstStyle/>
          <a:p>
            <a:r>
              <a:rPr lang="en-US" sz="4000" dirty="0" smtClean="0"/>
              <a:t>Two Key Behaviors</a:t>
            </a:r>
          </a:p>
          <a:p>
            <a:pPr lvl="1"/>
            <a:r>
              <a:rPr lang="en-US" sz="3200" dirty="0" smtClean="0"/>
              <a:t>Stimulus </a:t>
            </a:r>
            <a:r>
              <a:rPr lang="en-US" sz="3200" dirty="0" smtClean="0">
                <a:sym typeface="Wingdings" pitchFamily="-65" charset="2"/>
              </a:rPr>
              <a:t></a:t>
            </a:r>
            <a:r>
              <a:rPr lang="en-US" sz="3200" dirty="0" smtClean="0"/>
              <a:t> Memory Formation</a:t>
            </a:r>
          </a:p>
          <a:p>
            <a:pPr lvl="1"/>
            <a:r>
              <a:rPr lang="en-US" sz="3200" dirty="0" smtClean="0"/>
              <a:t>Stimulus </a:t>
            </a:r>
            <a:r>
              <a:rPr lang="en-US" sz="3200" dirty="0" smtClean="0">
                <a:sym typeface="Wingdings" pitchFamily="-65" charset="2"/>
              </a:rPr>
              <a:t> </a:t>
            </a:r>
            <a:r>
              <a:rPr lang="en-US" sz="3200" dirty="0" smtClean="0"/>
              <a:t>Relevant Memory Recall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Applying ECAN to Associative Memory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435100" y="2438400"/>
            <a:ext cx="7499350" cy="4267200"/>
          </a:xfrm>
        </p:spPr>
        <p:txBody>
          <a:bodyPr/>
          <a:lstStyle/>
          <a:p>
            <a:r>
              <a:rPr lang="en-US" sz="4000" dirty="0" smtClean="0"/>
              <a:t>Two Key Behaviors</a:t>
            </a:r>
          </a:p>
          <a:p>
            <a:pPr lvl="1"/>
            <a:r>
              <a:rPr lang="en-US" sz="3200" dirty="0" smtClean="0"/>
              <a:t>Stimulus </a:t>
            </a:r>
            <a:r>
              <a:rPr lang="en-US" sz="3200" dirty="0" smtClean="0">
                <a:sym typeface="Wingdings" pitchFamily="-65" charset="2"/>
              </a:rPr>
              <a:t></a:t>
            </a:r>
            <a:r>
              <a:rPr lang="en-US" sz="3200" dirty="0" smtClean="0"/>
              <a:t> </a:t>
            </a:r>
            <a:r>
              <a:rPr lang="en-US" sz="3200" dirty="0" err="1" smtClean="0"/>
              <a:t>Attentional</a:t>
            </a:r>
            <a:r>
              <a:rPr lang="en-US" sz="3200" dirty="0" smtClean="0"/>
              <a:t> Focus  </a:t>
            </a:r>
            <a:r>
              <a:rPr lang="en-US" sz="3200" dirty="0" smtClean="0">
                <a:sym typeface="Wingdings" pitchFamily="-65" charset="2"/>
              </a:rPr>
              <a:t></a:t>
            </a:r>
            <a:r>
              <a:rPr lang="en-US" sz="3200" dirty="0" smtClean="0"/>
              <a:t>Memory Formation</a:t>
            </a:r>
          </a:p>
          <a:p>
            <a:pPr lvl="1"/>
            <a:r>
              <a:rPr lang="en-US" sz="3200" dirty="0" smtClean="0"/>
              <a:t>Stimulus </a:t>
            </a:r>
            <a:r>
              <a:rPr lang="en-US" sz="3200" dirty="0" smtClean="0">
                <a:sym typeface="Wingdings" pitchFamily="-65" charset="2"/>
              </a:rPr>
              <a:t> </a:t>
            </a:r>
            <a:r>
              <a:rPr lang="en-US" sz="3200" dirty="0" err="1" smtClean="0"/>
              <a:t>Attentional</a:t>
            </a:r>
            <a:r>
              <a:rPr lang="en-US" sz="3200" dirty="0" smtClean="0"/>
              <a:t> Focus </a:t>
            </a:r>
            <a:r>
              <a:rPr lang="en-US" sz="3200" dirty="0" smtClean="0">
                <a:sym typeface="Wingdings" pitchFamily="-65" charset="2"/>
              </a:rPr>
              <a:t> </a:t>
            </a:r>
            <a:r>
              <a:rPr lang="en-US" sz="3200" dirty="0" smtClean="0"/>
              <a:t>Relevant Memory Recall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Testing Associative Memory Functionality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435100" y="1417638"/>
            <a:ext cx="7499350" cy="5287962"/>
          </a:xfrm>
        </p:spPr>
        <p:txBody>
          <a:bodyPr/>
          <a:lstStyle/>
          <a:p>
            <a:pPr>
              <a:buFont typeface="Wingdings 2" pitchFamily="-65" charset="2"/>
              <a:buNone/>
            </a:pPr>
            <a:endParaRPr lang="en-US" dirty="0" smtClean="0"/>
          </a:p>
          <a:p>
            <a:r>
              <a:rPr lang="en-US" dirty="0" smtClean="0"/>
              <a:t>Train by imprinting sequence of binary patterns</a:t>
            </a:r>
          </a:p>
          <a:p>
            <a:r>
              <a:rPr lang="en-US" dirty="0" smtClean="0"/>
              <a:t>Noisy versions used as cues for retrieval</a:t>
            </a:r>
          </a:p>
          <a:p>
            <a:r>
              <a:rPr lang="en-US" dirty="0" smtClean="0"/>
              <a:t>converges to an attractor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Conclusions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435100" y="1417638"/>
            <a:ext cx="7499350" cy="5287962"/>
          </a:xfrm>
        </p:spPr>
        <p:txBody>
          <a:bodyPr/>
          <a:lstStyle/>
          <a:p>
            <a:r>
              <a:rPr lang="en-US" sz="3600" dirty="0" smtClean="0"/>
              <a:t>Dramatically different dynamics than standard attractor neural nets</a:t>
            </a:r>
          </a:p>
          <a:p>
            <a:r>
              <a:rPr lang="en-US" dirty="0" smtClean="0"/>
              <a:t>Superior memory formation and recall</a:t>
            </a:r>
          </a:p>
          <a:p>
            <a:r>
              <a:rPr lang="en-US" sz="3600" dirty="0" smtClean="0"/>
              <a:t>Serves to effectively allocate resources </a:t>
            </a:r>
          </a:p>
          <a:p>
            <a:r>
              <a:rPr lang="en-US" dirty="0" smtClean="0"/>
              <a:t>Enables straightforward integration with additional cognitive processes (e.g. PLN inference) </a:t>
            </a:r>
          </a:p>
          <a:p>
            <a:endParaRPr lang="en-US" sz="3600" dirty="0" smtClean="0"/>
          </a:p>
          <a:p>
            <a:pPr>
              <a:buFont typeface="Wingdings 2" pitchFamily="-65" charset="2"/>
              <a:buNone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EConomic</a:t>
            </a: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Attention </a:t>
            </a:r>
            <a:r>
              <a:rPr lang="en-US" sz="4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NetworkS</a:t>
            </a:r>
            <a:endParaRPr lang="en-US" sz="4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435100" y="1417638"/>
            <a:ext cx="7499350" cy="5287962"/>
          </a:xfrm>
        </p:spPr>
        <p:txBody>
          <a:bodyPr/>
          <a:lstStyle/>
          <a:p>
            <a:r>
              <a:rPr lang="en-US" sz="4400" dirty="0" smtClean="0"/>
              <a:t>Resource Allocation</a:t>
            </a:r>
          </a:p>
          <a:p>
            <a:r>
              <a:rPr lang="en-US" sz="4400" dirty="0" smtClean="0"/>
              <a:t>Associative Memory</a:t>
            </a:r>
          </a:p>
          <a:p>
            <a:r>
              <a:rPr lang="en-US" sz="4000" dirty="0" smtClean="0"/>
              <a:t>Part of </a:t>
            </a:r>
            <a:r>
              <a:rPr lang="en-US" sz="4000" dirty="0" err="1" smtClean="0"/>
              <a:t>OpenCog</a:t>
            </a:r>
            <a:r>
              <a:rPr lang="en-US" sz="4000" dirty="0" smtClean="0"/>
              <a:t> or standalone</a:t>
            </a:r>
          </a:p>
          <a:p>
            <a:r>
              <a:rPr lang="en-US" sz="4000" dirty="0" smtClean="0"/>
              <a:t>Nonlinear dynamical system</a:t>
            </a:r>
          </a:p>
          <a:p>
            <a:r>
              <a:rPr lang="en-US" sz="4000" dirty="0" smtClean="0"/>
              <a:t>Engineered for behavioral outcomes, not intended as a neural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794" name="Picture 1" descr="e3_singularity_goertzel_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ChangeArrowheads="1"/>
          </p:cNvSpPr>
          <p:nvPr/>
        </p:nvSpPr>
        <p:spPr bwMode="auto">
          <a:xfrm>
            <a:off x="76200" y="838200"/>
            <a:ext cx="27432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ea typeface="ＭＳ Ｐゴシック" pitchFamily="-65" charset="-128"/>
              </a:rPr>
              <a:t>Uncertain Inference</a:t>
            </a:r>
            <a:r>
              <a:rPr lang="en-US" sz="1000">
                <a:ea typeface="ＭＳ Ｐゴシック" pitchFamily="-65" charset="-128"/>
              </a:rPr>
              <a:t>: </a:t>
            </a:r>
          </a:p>
          <a:p>
            <a:pPr algn="ctr" eaLnBrk="0" hangingPunct="0"/>
            <a:r>
              <a:rPr lang="en-US" sz="1000">
                <a:ea typeface="ＭＳ Ｐゴシック" pitchFamily="-65" charset="-128"/>
              </a:rPr>
              <a:t>deduction, induction, </a:t>
            </a:r>
          </a:p>
          <a:p>
            <a:pPr algn="ctr" eaLnBrk="0" hangingPunct="0"/>
            <a:r>
              <a:rPr lang="en-US" sz="1000">
                <a:ea typeface="ＭＳ Ｐゴシック" pitchFamily="-65" charset="-128"/>
              </a:rPr>
              <a:t>abduction, etc.</a:t>
            </a:r>
          </a:p>
          <a:p>
            <a:pPr algn="ctr" eaLnBrk="0" hangingPunct="0"/>
            <a:endParaRPr lang="en-US" sz="1000" b="1">
              <a:ea typeface="ＭＳ Ｐゴシック" pitchFamily="-65" charset="-128"/>
            </a:endParaRPr>
          </a:p>
          <a:p>
            <a:pPr algn="ctr" eaLnBrk="0" hangingPunct="0"/>
            <a:r>
              <a:rPr lang="en-US" sz="1000" b="1">
                <a:ea typeface="ＭＳ Ｐゴシック" pitchFamily="-65" charset="-128"/>
              </a:rPr>
              <a:t>Unsupervised Pattern Mining</a:t>
            </a:r>
            <a:endParaRPr lang="en-US" sz="1000">
              <a:ea typeface="ＭＳ Ｐゴシック" pitchFamily="-65" charset="-128"/>
            </a:endParaRPr>
          </a:p>
          <a:p>
            <a:pPr algn="ctr" eaLnBrk="0" hangingPunct="0"/>
            <a:endParaRPr lang="en-US" sz="1000">
              <a:ea typeface="ＭＳ Ｐゴシック" pitchFamily="-65" charset="-128"/>
            </a:endParaRPr>
          </a:p>
          <a:p>
            <a:pPr algn="ctr" eaLnBrk="0" hangingPunct="0"/>
            <a:r>
              <a:rPr lang="en-US" sz="1000" b="1">
                <a:ea typeface="ＭＳ Ｐゴシック" pitchFamily="-65" charset="-128"/>
              </a:rPr>
              <a:t>Concept creation:</a:t>
            </a:r>
            <a:r>
              <a:rPr lang="en-US" sz="1000">
                <a:ea typeface="ＭＳ Ｐゴシック" pitchFamily="-65" charset="-128"/>
              </a:rPr>
              <a:t> </a:t>
            </a:r>
          </a:p>
          <a:p>
            <a:pPr algn="ctr" eaLnBrk="0" hangingPunct="0"/>
            <a:r>
              <a:rPr lang="en-US" sz="1000">
                <a:ea typeface="ＭＳ Ｐゴシック" pitchFamily="-65" charset="-128"/>
              </a:rPr>
              <a:t>Including blending</a:t>
            </a:r>
            <a:endParaRPr lang="en-US" sz="1200">
              <a:ea typeface="ＭＳ Ｐゴシック" pitchFamily="-65" charset="-128"/>
            </a:endParaRPr>
          </a:p>
        </p:txBody>
      </p:sp>
      <p:sp>
        <p:nvSpPr>
          <p:cNvPr id="403459" name="Text Box 3"/>
          <p:cNvSpPr txBox="1">
            <a:spLocks noChangeArrowheads="1"/>
          </p:cNvSpPr>
          <p:nvPr/>
        </p:nvSpPr>
        <p:spPr bwMode="auto">
          <a:xfrm>
            <a:off x="0" y="457200"/>
            <a:ext cx="358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ea typeface="ＭＳ Ｐゴシック" pitchFamily="-65" charset="-128"/>
              </a:rPr>
              <a:t>Declarative Memory</a:t>
            </a:r>
            <a:endParaRPr lang="en-US" sz="1200">
              <a:ea typeface="ＭＳ Ｐゴシック" pitchFamily="-65" charset="-128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2400">
              <a:ea typeface="ＭＳ Ｐゴシック" pitchFamily="-65" charset="-128"/>
            </a:endParaRPr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228600" y="4495800"/>
            <a:ext cx="29718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ea typeface="ＭＳ Ｐゴシック" pitchFamily="-65" charset="-128"/>
              </a:rPr>
              <a:t>Procedural Memory</a:t>
            </a:r>
            <a:endParaRPr lang="en-US" sz="1400">
              <a:ea typeface="ＭＳ Ｐゴシック" pitchFamily="-65" charset="-128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2400">
              <a:ea typeface="ＭＳ Ｐゴシック" pitchFamily="-65" charset="-128"/>
            </a:endParaRPr>
          </a:p>
        </p:txBody>
      </p:sp>
      <p:sp>
        <p:nvSpPr>
          <p:cNvPr id="403461" name="Rectangle 5"/>
          <p:cNvSpPr>
            <a:spLocks noChangeArrowheads="1"/>
          </p:cNvSpPr>
          <p:nvPr/>
        </p:nvSpPr>
        <p:spPr bwMode="auto">
          <a:xfrm>
            <a:off x="228600" y="5105400"/>
            <a:ext cx="2971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ea typeface="ＭＳ Ｐゴシック" pitchFamily="-65" charset="-128"/>
              </a:rPr>
              <a:t>Supervised program learning</a:t>
            </a:r>
            <a:r>
              <a:rPr lang="en-US" sz="1000">
                <a:ea typeface="ＭＳ Ｐゴシック" pitchFamily="-65" charset="-128"/>
              </a:rPr>
              <a:t> </a:t>
            </a:r>
          </a:p>
          <a:p>
            <a:pPr algn="ctr" eaLnBrk="0" hangingPunct="0"/>
            <a:r>
              <a:rPr lang="en-US" sz="1000">
                <a:ea typeface="ＭＳ Ｐゴシック" pitchFamily="-65" charset="-128"/>
              </a:rPr>
              <a:t>Learning of a program given a </a:t>
            </a:r>
          </a:p>
          <a:p>
            <a:pPr algn="ctr" eaLnBrk="0" hangingPunct="0"/>
            <a:r>
              <a:rPr lang="en-US" sz="1000">
                <a:ea typeface="ＭＳ Ｐゴシック" pitchFamily="-65" charset="-128"/>
              </a:rPr>
              <a:t>“fitness function”</a:t>
            </a:r>
          </a:p>
          <a:p>
            <a:pPr algn="ctr" eaLnBrk="0" hangingPunct="0"/>
            <a:endParaRPr lang="en-US" sz="1000">
              <a:ea typeface="ＭＳ Ｐゴシック" pitchFamily="-65" charset="-128"/>
            </a:endParaRPr>
          </a:p>
          <a:p>
            <a:pPr algn="ctr" eaLnBrk="0" hangingPunct="0"/>
            <a:r>
              <a:rPr lang="en-US" sz="1000" b="1">
                <a:ea typeface="ＭＳ Ｐゴシック" pitchFamily="-65" charset="-128"/>
              </a:rPr>
              <a:t>Deliberative planning</a:t>
            </a:r>
            <a:endParaRPr lang="en-US" sz="1000">
              <a:ea typeface="ＭＳ Ｐゴシック" pitchFamily="-65" charset="-128"/>
            </a:endParaRPr>
          </a:p>
          <a:p>
            <a:pPr algn="ctr" eaLnBrk="0" hangingPunct="0"/>
            <a:r>
              <a:rPr lang="en-US" sz="1000">
                <a:ea typeface="ＭＳ Ｐゴシック" pitchFamily="-65" charset="-128"/>
              </a:rPr>
              <a:t>Done in an uncertainty-savvy way</a:t>
            </a:r>
          </a:p>
          <a:p>
            <a:pPr algn="ctr" eaLnBrk="0" hangingPunct="0"/>
            <a:endParaRPr lang="en-US" sz="2400">
              <a:ea typeface="ＭＳ Ｐゴシック" pitchFamily="-65" charset="-128"/>
            </a:endParaRPr>
          </a:p>
        </p:txBody>
      </p:sp>
      <p:sp>
        <p:nvSpPr>
          <p:cNvPr id="403462" name="Text Box 6"/>
          <p:cNvSpPr txBox="1">
            <a:spLocks noChangeArrowheads="1"/>
          </p:cNvSpPr>
          <p:nvPr/>
        </p:nvSpPr>
        <p:spPr bwMode="auto">
          <a:xfrm>
            <a:off x="5562600" y="4495800"/>
            <a:ext cx="358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ea typeface="ＭＳ Ｐゴシック" pitchFamily="-65" charset="-128"/>
              </a:rPr>
              <a:t>Episodic Memory</a:t>
            </a:r>
            <a:endParaRPr lang="en-US" sz="1200">
              <a:ea typeface="ＭＳ Ｐゴシック" pitchFamily="-65" charset="-128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2400">
              <a:ea typeface="ＭＳ Ｐゴシック" pitchFamily="-65" charset="-128"/>
            </a:endParaRPr>
          </a:p>
        </p:txBody>
      </p:sp>
      <p:sp>
        <p:nvSpPr>
          <p:cNvPr id="403463" name="Rectangle 7"/>
          <p:cNvSpPr>
            <a:spLocks noChangeArrowheads="1"/>
          </p:cNvSpPr>
          <p:nvPr/>
        </p:nvSpPr>
        <p:spPr bwMode="auto">
          <a:xfrm>
            <a:off x="5486400" y="4876800"/>
            <a:ext cx="3429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>
                <a:ea typeface="ＭＳ Ｐゴシック" pitchFamily="-65" charset="-128"/>
              </a:rPr>
              <a:t>Internal Simulation</a:t>
            </a:r>
            <a:endParaRPr lang="en-US" sz="1600">
              <a:ea typeface="ＭＳ Ｐゴシック" pitchFamily="-65" charset="-128"/>
            </a:endParaRPr>
          </a:p>
          <a:p>
            <a:pPr algn="ctr" eaLnBrk="0" hangingPunct="0"/>
            <a:r>
              <a:rPr lang="en-US" sz="1600">
                <a:ea typeface="ＭＳ Ｐゴシック" pitchFamily="-65" charset="-128"/>
              </a:rPr>
              <a:t>of historical and hypothetical</a:t>
            </a:r>
          </a:p>
          <a:p>
            <a:pPr algn="ctr" eaLnBrk="0" hangingPunct="0"/>
            <a:r>
              <a:rPr lang="en-US" sz="1600">
                <a:ea typeface="ＭＳ Ｐゴシック" pitchFamily="-65" charset="-128"/>
              </a:rPr>
              <a:t>external events</a:t>
            </a:r>
          </a:p>
          <a:p>
            <a:pPr algn="ctr" eaLnBrk="0" hangingPunct="0"/>
            <a:r>
              <a:rPr lang="en-US" sz="1600" b="1">
                <a:ea typeface="ＭＳ Ｐゴシック" pitchFamily="-65" charset="-128"/>
              </a:rPr>
              <a:t>Spacetime interface:</a:t>
            </a:r>
            <a:r>
              <a:rPr lang="en-US" sz="1600">
                <a:ea typeface="ＭＳ Ｐゴシック" pitchFamily="-65" charset="-128"/>
              </a:rPr>
              <a:t> </a:t>
            </a:r>
          </a:p>
          <a:p>
            <a:pPr algn="ctr" eaLnBrk="0" hangingPunct="0"/>
            <a:r>
              <a:rPr lang="en-US" sz="1200">
                <a:ea typeface="ＭＳ Ｐゴシック" pitchFamily="-65" charset="-128"/>
              </a:rPr>
              <a:t>special mechanisms for linking </a:t>
            </a:r>
          </a:p>
          <a:p>
            <a:pPr algn="ctr" eaLnBrk="0" hangingPunct="0"/>
            <a:r>
              <a:rPr lang="en-US" sz="1200">
                <a:ea typeface="ＭＳ Ｐゴシック" pitchFamily="-65" charset="-128"/>
              </a:rPr>
              <a:t>spatiotemporal experiential knowledge</a:t>
            </a:r>
          </a:p>
          <a:p>
            <a:pPr algn="ctr" eaLnBrk="0" hangingPunct="0"/>
            <a:r>
              <a:rPr lang="en-US" sz="1200">
                <a:ea typeface="ＭＳ Ｐゴシック" pitchFamily="-65" charset="-128"/>
              </a:rPr>
              <a:t>with delcarative and procedural knowlege</a:t>
            </a:r>
            <a:endParaRPr lang="en-US" sz="1400">
              <a:ea typeface="ＭＳ Ｐゴシック" pitchFamily="-65" charset="-128"/>
            </a:endParaRPr>
          </a:p>
        </p:txBody>
      </p:sp>
      <p:sp>
        <p:nvSpPr>
          <p:cNvPr id="403464" name="Rectangle 8"/>
          <p:cNvSpPr>
            <a:spLocks noChangeArrowheads="1"/>
          </p:cNvSpPr>
          <p:nvPr/>
        </p:nvSpPr>
        <p:spPr bwMode="auto">
          <a:xfrm>
            <a:off x="1600200" y="2514600"/>
            <a:ext cx="6248400" cy="167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ea typeface="ＭＳ Ｐゴシック" pitchFamily="-65" charset="-128"/>
              </a:rPr>
              <a:t>Dynamic attention allocation: </a:t>
            </a:r>
          </a:p>
          <a:p>
            <a:pPr algn="ctr" eaLnBrk="0" hangingPunct="0"/>
            <a:r>
              <a:rPr lang="en-US" sz="1200">
                <a:ea typeface="ＭＳ Ｐゴシック" pitchFamily="-65" charset="-128"/>
              </a:rPr>
              <a:t>Dynamically determining the space and time resources allocated to memory items, </a:t>
            </a:r>
          </a:p>
          <a:p>
            <a:pPr algn="ctr" eaLnBrk="0" hangingPunct="0"/>
            <a:r>
              <a:rPr lang="en-US" sz="1200">
                <a:ea typeface="ＭＳ Ｐゴシック" pitchFamily="-65" charset="-128"/>
              </a:rPr>
              <a:t>for resource allocation &amp; credit assignment</a:t>
            </a:r>
          </a:p>
          <a:p>
            <a:pPr algn="ctr" eaLnBrk="0" hangingPunct="0"/>
            <a:endParaRPr lang="en-US" sz="1200">
              <a:ea typeface="ＭＳ Ｐゴシック" pitchFamily="-65" charset="-128"/>
            </a:endParaRPr>
          </a:p>
          <a:p>
            <a:pPr algn="ctr" eaLnBrk="0" hangingPunct="0"/>
            <a:r>
              <a:rPr lang="en-US" sz="1200" b="1">
                <a:ea typeface="ＭＳ Ｐゴシック" pitchFamily="-65" charset="-128"/>
              </a:rPr>
              <a:t>Map formation</a:t>
            </a:r>
            <a:endParaRPr lang="en-US" sz="1200">
              <a:ea typeface="ＭＳ Ｐゴシック" pitchFamily="-65" charset="-128"/>
            </a:endParaRPr>
          </a:p>
          <a:p>
            <a:pPr algn="ctr" eaLnBrk="0" hangingPunct="0"/>
            <a:r>
              <a:rPr lang="en-US" sz="1200">
                <a:ea typeface="ＭＳ Ｐゴシック" pitchFamily="-65" charset="-128"/>
              </a:rPr>
              <a:t>Identification and reification of global emergent memory patterns</a:t>
            </a:r>
          </a:p>
          <a:p>
            <a:pPr algn="ctr" eaLnBrk="0" hangingPunct="0"/>
            <a:endParaRPr lang="en-US" sz="1200">
              <a:ea typeface="ＭＳ Ｐゴシック" pitchFamily="-65" charset="-128"/>
            </a:endParaRPr>
          </a:p>
          <a:p>
            <a:pPr algn="ctr" eaLnBrk="0" hangingPunct="0"/>
            <a:r>
              <a:rPr lang="en-US" sz="1200" b="1">
                <a:ea typeface="ＭＳ Ｐゴシック" pitchFamily="-65" charset="-128"/>
              </a:rPr>
              <a:t>Goal System</a:t>
            </a:r>
            <a:endParaRPr lang="en-US" sz="1200">
              <a:ea typeface="ＭＳ Ｐゴシック" pitchFamily="-65" charset="-128"/>
            </a:endParaRPr>
          </a:p>
          <a:p>
            <a:pPr algn="ctr" eaLnBrk="0" hangingPunct="0"/>
            <a:r>
              <a:rPr lang="en-US" sz="1200">
                <a:ea typeface="ＭＳ Ｐゴシック" pitchFamily="-65" charset="-128"/>
              </a:rPr>
              <a:t>Refinement of given goals into subgoals; allocation of resources among goals</a:t>
            </a:r>
          </a:p>
        </p:txBody>
      </p:sp>
      <p:sp>
        <p:nvSpPr>
          <p:cNvPr id="403465" name="Line 9"/>
          <p:cNvSpPr>
            <a:spLocks noChangeShapeType="1"/>
          </p:cNvSpPr>
          <p:nvPr/>
        </p:nvSpPr>
        <p:spPr bwMode="auto">
          <a:xfrm flipV="1">
            <a:off x="3200400" y="4191000"/>
            <a:ext cx="533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3466" name="Line 10"/>
          <p:cNvSpPr>
            <a:spLocks noChangeShapeType="1"/>
          </p:cNvSpPr>
          <p:nvPr/>
        </p:nvSpPr>
        <p:spPr bwMode="auto">
          <a:xfrm>
            <a:off x="4800600" y="41910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3467" name="Line 11"/>
          <p:cNvSpPr>
            <a:spLocks noChangeShapeType="1"/>
          </p:cNvSpPr>
          <p:nvPr/>
        </p:nvSpPr>
        <p:spPr bwMode="auto">
          <a:xfrm>
            <a:off x="2971800" y="1371600"/>
            <a:ext cx="304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3468" name="Rectangle 12"/>
          <p:cNvSpPr>
            <a:spLocks noChangeArrowheads="1"/>
          </p:cNvSpPr>
          <p:nvPr/>
        </p:nvSpPr>
        <p:spPr bwMode="auto">
          <a:xfrm>
            <a:off x="6096000" y="838200"/>
            <a:ext cx="27432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ea typeface="ＭＳ Ｐゴシック" pitchFamily="-65" charset="-128"/>
              </a:rPr>
              <a:t>Modality specific memory </a:t>
            </a:r>
            <a:r>
              <a:rPr lang="en-US" sz="1200">
                <a:ea typeface="ＭＳ Ｐゴシック" pitchFamily="-65" charset="-128"/>
              </a:rPr>
              <a:t>: </a:t>
            </a:r>
          </a:p>
          <a:p>
            <a:pPr algn="ctr" eaLnBrk="0" hangingPunct="0"/>
            <a:r>
              <a:rPr lang="en-US" sz="1200">
                <a:ea typeface="ＭＳ Ｐゴシック" pitchFamily="-65" charset="-128"/>
              </a:rPr>
              <a:t>Body map for haptics &amp; kinesthetics, </a:t>
            </a:r>
          </a:p>
          <a:p>
            <a:pPr algn="ctr" eaLnBrk="0" hangingPunct="0"/>
            <a:r>
              <a:rPr lang="en-US" sz="1200">
                <a:ea typeface="ＭＳ Ｐゴシック" pitchFamily="-65" charset="-128"/>
              </a:rPr>
              <a:t>hierarchical memory for vision, etc..</a:t>
            </a:r>
          </a:p>
          <a:p>
            <a:pPr algn="ctr" eaLnBrk="0" hangingPunct="0"/>
            <a:endParaRPr lang="en-US" sz="1200">
              <a:ea typeface="ＭＳ Ｐゴシック" pitchFamily="-65" charset="-128"/>
            </a:endParaRPr>
          </a:p>
          <a:p>
            <a:pPr algn="ctr" eaLnBrk="0" hangingPunct="0"/>
            <a:r>
              <a:rPr lang="en-US" sz="1200" b="1">
                <a:ea typeface="ＭＳ Ｐゴシック" pitchFamily="-65" charset="-128"/>
              </a:rPr>
              <a:t>Specialized pattern recognition:</a:t>
            </a:r>
            <a:r>
              <a:rPr lang="en-US" sz="1200">
                <a:ea typeface="ＭＳ Ｐゴシック" pitchFamily="-65" charset="-128"/>
              </a:rPr>
              <a:t> </a:t>
            </a:r>
          </a:p>
          <a:p>
            <a:pPr algn="ctr" eaLnBrk="0" hangingPunct="0"/>
            <a:r>
              <a:rPr lang="en-US" sz="1000">
                <a:ea typeface="ＭＳ Ｐゴシック" pitchFamily="-65" charset="-128"/>
              </a:rPr>
              <a:t>Creates patterns linking modality-specific </a:t>
            </a:r>
          </a:p>
          <a:p>
            <a:pPr algn="ctr" eaLnBrk="0" hangingPunct="0"/>
            <a:r>
              <a:rPr lang="en-US" sz="1000">
                <a:ea typeface="ＭＳ Ｐゴシック" pitchFamily="-65" charset="-128"/>
              </a:rPr>
              <a:t>stores into declarative, procedural and episodic</a:t>
            </a:r>
          </a:p>
          <a:p>
            <a:pPr algn="ctr" eaLnBrk="0" hangingPunct="0"/>
            <a:r>
              <a:rPr lang="en-US" sz="1000">
                <a:ea typeface="ＭＳ Ｐゴシック" pitchFamily="-65" charset="-128"/>
              </a:rPr>
              <a:t>memory</a:t>
            </a:r>
            <a:endParaRPr lang="en-US" sz="1200">
              <a:ea typeface="ＭＳ Ｐゴシック" pitchFamily="-65" charset="-128"/>
            </a:endParaRPr>
          </a:p>
        </p:txBody>
      </p:sp>
      <p:sp>
        <p:nvSpPr>
          <p:cNvPr id="403469" name="Line 13"/>
          <p:cNvSpPr>
            <a:spLocks noChangeShapeType="1"/>
          </p:cNvSpPr>
          <p:nvPr/>
        </p:nvSpPr>
        <p:spPr bwMode="auto">
          <a:xfrm flipV="1">
            <a:off x="5867400" y="1371600"/>
            <a:ext cx="228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3470" name="Text Box 14"/>
          <p:cNvSpPr txBox="1">
            <a:spLocks noChangeArrowheads="1"/>
          </p:cNvSpPr>
          <p:nvPr/>
        </p:nvSpPr>
        <p:spPr bwMode="auto">
          <a:xfrm>
            <a:off x="5562600" y="381000"/>
            <a:ext cx="358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ea typeface="ＭＳ Ｐゴシック" pitchFamily="-65" charset="-128"/>
              </a:rPr>
              <a:t>Sensorimotor Memory</a:t>
            </a:r>
            <a:endParaRPr lang="en-US" sz="1200">
              <a:ea typeface="ＭＳ Ｐゴシック" pitchFamily="-65" charset="-128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2400">
              <a:ea typeface="ＭＳ Ｐゴシック" pitchFamily="-65" charset="-128"/>
            </a:endParaRPr>
          </a:p>
        </p:txBody>
      </p:sp>
      <p:sp>
        <p:nvSpPr>
          <p:cNvPr id="403471" name="Text Box 15"/>
          <p:cNvSpPr txBox="1">
            <a:spLocks noChangeArrowheads="1"/>
          </p:cNvSpPr>
          <p:nvPr/>
        </p:nvSpPr>
        <p:spPr bwMode="auto">
          <a:xfrm>
            <a:off x="3352800" y="18288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ea typeface="ＭＳ Ｐゴシック" pitchFamily="-65" charset="-128"/>
              </a:rPr>
              <a:t>Attentional Memory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200" b="1">
                <a:ea typeface="ＭＳ Ｐゴシック" pitchFamily="-65" charset="-128"/>
              </a:rPr>
              <a:t>&amp; System Control</a:t>
            </a:r>
            <a:endParaRPr lang="en-US" sz="1200">
              <a:ea typeface="ＭＳ Ｐゴシック" pitchFamily="-65" charset="-128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1200">
              <a:ea typeface="ＭＳ Ｐゴシック" pitchFamily="-65" charset="-128"/>
            </a:endParaRPr>
          </a:p>
          <a:p>
            <a:pPr eaLnBrk="0" hangingPunct="0">
              <a:spcBef>
                <a:spcPct val="50000"/>
              </a:spcBef>
            </a:pPr>
            <a:endParaRPr lang="en-US" sz="2400">
              <a:ea typeface="ＭＳ Ｐゴシック" pitchFamily="-65" charset="-128"/>
            </a:endParaRPr>
          </a:p>
        </p:txBody>
      </p:sp>
      <p:sp>
        <p:nvSpPr>
          <p:cNvPr id="403472" name="Text Box 16"/>
          <p:cNvSpPr txBox="1">
            <a:spLocks noChangeArrowheads="1"/>
          </p:cNvSpPr>
          <p:nvPr/>
        </p:nvSpPr>
        <p:spPr bwMode="auto">
          <a:xfrm>
            <a:off x="3352800" y="381000"/>
            <a:ext cx="2514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70000"/>
                </a:solidFill>
                <a:ea typeface="ＭＳ Ｐゴシック" pitchFamily="-65" charset="-128"/>
              </a:rPr>
              <a:t>Cognitive Processes Associated with Types of Memory</a:t>
            </a:r>
            <a:endParaRPr lang="en-US" sz="2400">
              <a:ea typeface="ＭＳ Ｐゴシック" pitchFamily="-65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ChangeArrowheads="1"/>
          </p:cNvSpPr>
          <p:nvPr/>
        </p:nvSpPr>
        <p:spPr bwMode="auto">
          <a:xfrm>
            <a:off x="228600" y="838200"/>
            <a:ext cx="27432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ea typeface="ＭＳ Ｐゴシック" pitchFamily="-65" charset="-128"/>
              </a:rPr>
              <a:t>Probabilistic Logic Networks</a:t>
            </a:r>
            <a:r>
              <a:rPr lang="en-US" sz="1000">
                <a:ea typeface="ＭＳ Ｐゴシック" pitchFamily="-65" charset="-128"/>
              </a:rPr>
              <a:t>: </a:t>
            </a:r>
          </a:p>
          <a:p>
            <a:pPr algn="ctr" eaLnBrk="0" hangingPunct="0"/>
            <a:r>
              <a:rPr lang="en-US" sz="1000">
                <a:ea typeface="ＭＳ Ｐゴシック" pitchFamily="-65" charset="-128"/>
              </a:rPr>
              <a:t>deduction, induction, </a:t>
            </a:r>
          </a:p>
          <a:p>
            <a:pPr algn="ctr" eaLnBrk="0" hangingPunct="0"/>
            <a:r>
              <a:rPr lang="en-US" sz="1000">
                <a:ea typeface="ＭＳ Ｐゴシック" pitchFamily="-65" charset="-128"/>
              </a:rPr>
              <a:t>abduction, etc.</a:t>
            </a:r>
          </a:p>
          <a:p>
            <a:pPr algn="ctr" eaLnBrk="0" hangingPunct="0"/>
            <a:endParaRPr lang="en-US" sz="1000" b="1">
              <a:ea typeface="ＭＳ Ｐゴシック" pitchFamily="-65" charset="-128"/>
            </a:endParaRPr>
          </a:p>
          <a:p>
            <a:pPr algn="ctr" eaLnBrk="0" hangingPunct="0"/>
            <a:r>
              <a:rPr lang="en-US" sz="1000" b="1">
                <a:ea typeface="ＭＳ Ｐゴシック" pitchFamily="-65" charset="-128"/>
              </a:rPr>
              <a:t>MOSES:</a:t>
            </a:r>
            <a:endParaRPr lang="en-US" sz="1000">
              <a:ea typeface="ＭＳ Ｐゴシック" pitchFamily="-65" charset="-128"/>
            </a:endParaRPr>
          </a:p>
          <a:p>
            <a:pPr algn="ctr" eaLnBrk="0" hangingPunct="0"/>
            <a:r>
              <a:rPr lang="en-US" sz="1000">
                <a:ea typeface="ＭＳ Ｐゴシック" pitchFamily="-65" charset="-128"/>
              </a:rPr>
              <a:t>Creative pattern mining</a:t>
            </a:r>
          </a:p>
          <a:p>
            <a:pPr algn="ctr" eaLnBrk="0" hangingPunct="0"/>
            <a:endParaRPr lang="en-US" sz="1000">
              <a:ea typeface="ＭＳ Ｐゴシック" pitchFamily="-65" charset="-128"/>
            </a:endParaRPr>
          </a:p>
          <a:p>
            <a:pPr algn="ctr" eaLnBrk="0" hangingPunct="0"/>
            <a:r>
              <a:rPr lang="en-US" sz="1000" b="1">
                <a:ea typeface="ＭＳ Ｐゴシック" pitchFamily="-65" charset="-128"/>
              </a:rPr>
              <a:t>Concept creation:</a:t>
            </a:r>
            <a:r>
              <a:rPr lang="en-US" sz="1000">
                <a:ea typeface="ＭＳ Ｐゴシック" pitchFamily="-65" charset="-128"/>
              </a:rPr>
              <a:t> </a:t>
            </a:r>
          </a:p>
          <a:p>
            <a:pPr algn="ctr" eaLnBrk="0" hangingPunct="0"/>
            <a:r>
              <a:rPr lang="en-US" sz="1000">
                <a:ea typeface="ＭＳ Ｐゴシック" pitchFamily="-65" charset="-128"/>
              </a:rPr>
              <a:t>evolutionary, blending,  logical,…</a:t>
            </a:r>
            <a:endParaRPr lang="en-US" sz="1200">
              <a:ea typeface="ＭＳ Ｐゴシック" pitchFamily="-65" charset="-128"/>
            </a:endParaRPr>
          </a:p>
        </p:txBody>
      </p:sp>
      <p:sp>
        <p:nvSpPr>
          <p:cNvPr id="404483" name="Text Box 3"/>
          <p:cNvSpPr txBox="1">
            <a:spLocks noChangeArrowheads="1"/>
          </p:cNvSpPr>
          <p:nvPr/>
        </p:nvSpPr>
        <p:spPr bwMode="auto">
          <a:xfrm>
            <a:off x="0" y="228600"/>
            <a:ext cx="3581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ea typeface="ＭＳ Ｐゴシック" pitchFamily="-65" charset="-128"/>
              </a:rPr>
              <a:t>Declarative Memory</a:t>
            </a:r>
            <a:endParaRPr lang="en-US" sz="1200">
              <a:ea typeface="ＭＳ Ｐゴシック" pitchFamily="-65" charset="-128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1200">
                <a:ea typeface="ＭＳ Ｐゴシック" pitchFamily="-65" charset="-128"/>
              </a:rPr>
              <a:t>(weighted labeled hypergraph)</a:t>
            </a:r>
            <a:endParaRPr lang="en-US" sz="2400">
              <a:ea typeface="ＭＳ Ｐゴシック" pitchFamily="-65" charset="-128"/>
            </a:endParaRPr>
          </a:p>
        </p:txBody>
      </p:sp>
      <p:sp>
        <p:nvSpPr>
          <p:cNvPr id="404484" name="Text Box 4"/>
          <p:cNvSpPr txBox="1">
            <a:spLocks noChangeArrowheads="1"/>
          </p:cNvSpPr>
          <p:nvPr/>
        </p:nvSpPr>
        <p:spPr bwMode="auto">
          <a:xfrm>
            <a:off x="228600" y="4267200"/>
            <a:ext cx="29718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ea typeface="ＭＳ Ｐゴシック" pitchFamily="-65" charset="-128"/>
              </a:rPr>
              <a:t>Procedural Memory</a:t>
            </a:r>
            <a:endParaRPr lang="en-US" sz="1400">
              <a:ea typeface="ＭＳ Ｐゴシック" pitchFamily="-65" charset="-128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1400">
                <a:ea typeface="ＭＳ Ｐゴシック" pitchFamily="-65" charset="-128"/>
              </a:rPr>
              <a:t>(hierarchically normalized LISP-like program trees)</a:t>
            </a:r>
            <a:endParaRPr lang="en-US" sz="2400">
              <a:ea typeface="ＭＳ Ｐゴシック" pitchFamily="-65" charset="-128"/>
            </a:endParaRPr>
          </a:p>
        </p:txBody>
      </p:sp>
      <p:sp>
        <p:nvSpPr>
          <p:cNvPr id="404485" name="Rectangle 5"/>
          <p:cNvSpPr>
            <a:spLocks noChangeArrowheads="1"/>
          </p:cNvSpPr>
          <p:nvPr/>
        </p:nvSpPr>
        <p:spPr bwMode="auto">
          <a:xfrm>
            <a:off x="228600" y="5105400"/>
            <a:ext cx="29718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ea typeface="ＭＳ Ｐゴシック" pitchFamily="-65" charset="-128"/>
              </a:rPr>
              <a:t>MOSES</a:t>
            </a:r>
            <a:r>
              <a:rPr lang="en-US" sz="1000">
                <a:ea typeface="ＭＳ Ｐゴシック" pitchFamily="-65" charset="-128"/>
              </a:rPr>
              <a:t>: </a:t>
            </a:r>
          </a:p>
          <a:p>
            <a:pPr algn="ctr" eaLnBrk="0" hangingPunct="0"/>
            <a:r>
              <a:rPr lang="en-US" sz="1000">
                <a:ea typeface="ＭＳ Ｐゴシック" pitchFamily="-65" charset="-128"/>
              </a:rPr>
              <a:t>Probabilistic evolutionary </a:t>
            </a:r>
          </a:p>
          <a:p>
            <a:pPr algn="ctr" eaLnBrk="0" hangingPunct="0"/>
            <a:r>
              <a:rPr lang="en-US" sz="1000">
                <a:ea typeface="ＭＳ Ｐゴシック" pitchFamily="-65" charset="-128"/>
              </a:rPr>
              <a:t>program learning.</a:t>
            </a:r>
          </a:p>
          <a:p>
            <a:pPr algn="ctr" eaLnBrk="0" hangingPunct="0"/>
            <a:endParaRPr lang="en-US" sz="1000">
              <a:ea typeface="ＭＳ Ｐゴシック" pitchFamily="-65" charset="-128"/>
            </a:endParaRPr>
          </a:p>
          <a:p>
            <a:pPr algn="ctr" eaLnBrk="0" hangingPunct="0"/>
            <a:r>
              <a:rPr lang="en-US" sz="1000" b="1">
                <a:ea typeface="ＭＳ Ｐゴシック" pitchFamily="-65" charset="-128"/>
              </a:rPr>
              <a:t>PLN</a:t>
            </a:r>
            <a:endParaRPr lang="en-US" sz="1000">
              <a:ea typeface="ＭＳ Ｐゴシック" pitchFamily="-65" charset="-128"/>
            </a:endParaRPr>
          </a:p>
          <a:p>
            <a:pPr algn="ctr" eaLnBrk="0" hangingPunct="0"/>
            <a:r>
              <a:rPr lang="en-US" sz="1000">
                <a:ea typeface="ＭＳ Ｐゴシック" pitchFamily="-65" charset="-128"/>
              </a:rPr>
              <a:t>Deliberative planning</a:t>
            </a:r>
          </a:p>
          <a:p>
            <a:pPr algn="ctr" eaLnBrk="0" hangingPunct="0"/>
            <a:endParaRPr lang="en-US" sz="1000">
              <a:ea typeface="ＭＳ Ｐゴシック" pitchFamily="-65" charset="-128"/>
            </a:endParaRPr>
          </a:p>
          <a:p>
            <a:pPr algn="ctr" eaLnBrk="0" hangingPunct="0"/>
            <a:r>
              <a:rPr lang="en-US" sz="1000" b="1">
                <a:ea typeface="ＭＳ Ｐゴシック" pitchFamily="-65" charset="-128"/>
              </a:rPr>
              <a:t>Occam-guided hillclimbing:</a:t>
            </a:r>
            <a:r>
              <a:rPr lang="en-US" sz="1000">
                <a:ea typeface="ＭＳ Ｐゴシック" pitchFamily="-65" charset="-128"/>
              </a:rPr>
              <a:t> </a:t>
            </a:r>
          </a:p>
          <a:p>
            <a:pPr algn="ctr" eaLnBrk="0" hangingPunct="0"/>
            <a:r>
              <a:rPr lang="en-US" sz="1000">
                <a:ea typeface="ＭＳ Ｐゴシック" pitchFamily="-65" charset="-128"/>
              </a:rPr>
              <a:t>More rapid learning </a:t>
            </a:r>
          </a:p>
          <a:p>
            <a:pPr algn="ctr" eaLnBrk="0" hangingPunct="0"/>
            <a:r>
              <a:rPr lang="en-US" sz="1000">
                <a:ea typeface="ＭＳ Ｐゴシック" pitchFamily="-65" charset="-128"/>
              </a:rPr>
              <a:t>of simpler procedures</a:t>
            </a:r>
            <a:endParaRPr lang="en-US" sz="2400">
              <a:ea typeface="ＭＳ Ｐゴシック" pitchFamily="-65" charset="-128"/>
            </a:endParaRPr>
          </a:p>
        </p:txBody>
      </p:sp>
      <p:sp>
        <p:nvSpPr>
          <p:cNvPr id="404486" name="Text Box 6"/>
          <p:cNvSpPr txBox="1">
            <a:spLocks noChangeArrowheads="1"/>
          </p:cNvSpPr>
          <p:nvPr/>
        </p:nvSpPr>
        <p:spPr bwMode="auto">
          <a:xfrm>
            <a:off x="5562600" y="4191000"/>
            <a:ext cx="3581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ea typeface="ＭＳ Ｐゴシック" pitchFamily="-65" charset="-128"/>
              </a:rPr>
              <a:t>Episodic Memory</a:t>
            </a:r>
            <a:endParaRPr lang="en-US" sz="1200">
              <a:ea typeface="ＭＳ Ｐゴシック" pitchFamily="-65" charset="-128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1200">
                <a:ea typeface="ＭＳ Ｐゴシック" pitchFamily="-65" charset="-128"/>
              </a:rPr>
              <a:t>(space-time indexed hypergraph nodes, used to trigger 3D movies in internal simulation world)</a:t>
            </a:r>
            <a:endParaRPr lang="en-US" sz="2400">
              <a:ea typeface="ＭＳ Ｐゴシック" pitchFamily="-65" charset="-128"/>
            </a:endParaRPr>
          </a:p>
        </p:txBody>
      </p:sp>
      <p:sp>
        <p:nvSpPr>
          <p:cNvPr id="404487" name="Rectangle 7"/>
          <p:cNvSpPr>
            <a:spLocks noChangeArrowheads="1"/>
          </p:cNvSpPr>
          <p:nvPr/>
        </p:nvSpPr>
        <p:spPr bwMode="auto">
          <a:xfrm>
            <a:off x="5486400" y="4953000"/>
            <a:ext cx="3429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>
                <a:ea typeface="ＭＳ Ｐゴシック" pitchFamily="-65" charset="-128"/>
              </a:rPr>
              <a:t>Internal Simulation World</a:t>
            </a:r>
            <a:r>
              <a:rPr lang="en-US" sz="1600">
                <a:ea typeface="ＭＳ Ｐゴシック" pitchFamily="-65" charset="-128"/>
              </a:rPr>
              <a:t>: </a:t>
            </a:r>
          </a:p>
          <a:p>
            <a:pPr algn="ctr" eaLnBrk="0" hangingPunct="0"/>
            <a:r>
              <a:rPr lang="en-US" sz="1600">
                <a:ea typeface="ＭＳ Ｐゴシック" pitchFamily="-65" charset="-128"/>
              </a:rPr>
              <a:t>Virtual world engine </a:t>
            </a:r>
          </a:p>
          <a:p>
            <a:pPr algn="ctr" eaLnBrk="0" hangingPunct="0"/>
            <a:r>
              <a:rPr lang="en-US" sz="1600">
                <a:ea typeface="ＭＳ Ｐゴシック" pitchFamily="-65" charset="-128"/>
              </a:rPr>
              <a:t>without visualization component</a:t>
            </a:r>
          </a:p>
          <a:p>
            <a:pPr algn="ctr" eaLnBrk="0" hangingPunct="0"/>
            <a:r>
              <a:rPr lang="en-US" sz="1600" b="1">
                <a:ea typeface="ＭＳ Ｐゴシック" pitchFamily="-65" charset="-128"/>
              </a:rPr>
              <a:t>Spacetime algebra:</a:t>
            </a:r>
            <a:r>
              <a:rPr lang="en-US" sz="1600">
                <a:ea typeface="ＭＳ Ｐゴシック" pitchFamily="-65" charset="-128"/>
              </a:rPr>
              <a:t> </a:t>
            </a:r>
          </a:p>
          <a:p>
            <a:pPr algn="ctr" eaLnBrk="0" hangingPunct="0"/>
            <a:r>
              <a:rPr lang="en-US" sz="1600">
                <a:ea typeface="ＭＳ Ｐゴシック" pitchFamily="-65" charset="-128"/>
              </a:rPr>
              <a:t>Special algebraic </a:t>
            </a:r>
          </a:p>
          <a:p>
            <a:pPr algn="ctr" eaLnBrk="0" hangingPunct="0"/>
            <a:r>
              <a:rPr lang="en-US" sz="1600">
                <a:ea typeface="ＭＳ Ｐゴシック" pitchFamily="-65" charset="-128"/>
              </a:rPr>
              <a:t>system of spacetime predicates</a:t>
            </a:r>
            <a:endParaRPr lang="en-US" sz="1400">
              <a:ea typeface="ＭＳ Ｐゴシック" pitchFamily="-65" charset="-128"/>
            </a:endParaRPr>
          </a:p>
        </p:txBody>
      </p:sp>
      <p:sp>
        <p:nvSpPr>
          <p:cNvPr id="404488" name="Rectangle 8"/>
          <p:cNvSpPr>
            <a:spLocks noChangeArrowheads="1"/>
          </p:cNvSpPr>
          <p:nvPr/>
        </p:nvSpPr>
        <p:spPr bwMode="auto">
          <a:xfrm>
            <a:off x="1600200" y="2514600"/>
            <a:ext cx="6248400" cy="167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ea typeface="ＭＳ Ｐゴシック" pitchFamily="-65" charset="-128"/>
              </a:rPr>
              <a:t>Economic attention allocation: </a:t>
            </a:r>
          </a:p>
          <a:p>
            <a:pPr algn="ctr" eaLnBrk="0" hangingPunct="0"/>
            <a:r>
              <a:rPr lang="en-US" sz="1200">
                <a:ea typeface="ＭＳ Ｐゴシック" pitchFamily="-65" charset="-128"/>
              </a:rPr>
              <a:t>Dynamically updating short and  long term importance values  of memory items, </a:t>
            </a:r>
          </a:p>
          <a:p>
            <a:pPr algn="ctr" eaLnBrk="0" hangingPunct="0"/>
            <a:r>
              <a:rPr lang="en-US" sz="1200">
                <a:ea typeface="ＭＳ Ｐゴシック" pitchFamily="-65" charset="-128"/>
              </a:rPr>
              <a:t>for resource allocation &amp; credit assignment</a:t>
            </a:r>
          </a:p>
          <a:p>
            <a:pPr algn="ctr" eaLnBrk="0" hangingPunct="0"/>
            <a:endParaRPr lang="en-US" sz="1200">
              <a:ea typeface="ＭＳ Ｐゴシック" pitchFamily="-65" charset="-128"/>
            </a:endParaRPr>
          </a:p>
          <a:p>
            <a:pPr algn="ctr" eaLnBrk="0" hangingPunct="0"/>
            <a:r>
              <a:rPr lang="en-US" sz="1200" b="1">
                <a:ea typeface="ＭＳ Ｐゴシック" pitchFamily="-65" charset="-128"/>
              </a:rPr>
              <a:t>Map formation</a:t>
            </a:r>
            <a:endParaRPr lang="en-US" sz="1200">
              <a:ea typeface="ＭＳ Ｐゴシック" pitchFamily="-65" charset="-128"/>
            </a:endParaRPr>
          </a:p>
          <a:p>
            <a:pPr algn="ctr" eaLnBrk="0" hangingPunct="0"/>
            <a:r>
              <a:rPr lang="en-US" sz="1200">
                <a:ea typeface="ＭＳ Ｐゴシック" pitchFamily="-65" charset="-128"/>
              </a:rPr>
              <a:t>Identification and reification of global emergent memory patterns</a:t>
            </a:r>
          </a:p>
          <a:p>
            <a:pPr algn="ctr" eaLnBrk="0" hangingPunct="0"/>
            <a:endParaRPr lang="en-US" sz="1200">
              <a:ea typeface="ＭＳ Ｐゴシック" pitchFamily="-65" charset="-128"/>
            </a:endParaRPr>
          </a:p>
          <a:p>
            <a:pPr algn="ctr" eaLnBrk="0" hangingPunct="0"/>
            <a:r>
              <a:rPr lang="en-US" sz="1200" b="1">
                <a:ea typeface="ＭＳ Ｐゴシック" pitchFamily="-65" charset="-128"/>
              </a:rPr>
              <a:t>Goal System</a:t>
            </a:r>
            <a:endParaRPr lang="en-US" sz="1200">
              <a:ea typeface="ＭＳ Ｐゴシック" pitchFamily="-65" charset="-128"/>
            </a:endParaRPr>
          </a:p>
          <a:p>
            <a:pPr algn="ctr" eaLnBrk="0" hangingPunct="0"/>
            <a:r>
              <a:rPr lang="en-US" sz="1200">
                <a:ea typeface="ＭＳ Ｐゴシック" pitchFamily="-65" charset="-128"/>
              </a:rPr>
              <a:t>Refinement of given goals into subgoals; economic AA to allocate resources among goals</a:t>
            </a:r>
          </a:p>
        </p:txBody>
      </p:sp>
      <p:sp>
        <p:nvSpPr>
          <p:cNvPr id="404489" name="Line 9"/>
          <p:cNvSpPr>
            <a:spLocks noChangeShapeType="1"/>
          </p:cNvSpPr>
          <p:nvPr/>
        </p:nvSpPr>
        <p:spPr bwMode="auto">
          <a:xfrm flipV="1">
            <a:off x="3200400" y="4191000"/>
            <a:ext cx="533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4490" name="Line 10"/>
          <p:cNvSpPr>
            <a:spLocks noChangeShapeType="1"/>
          </p:cNvSpPr>
          <p:nvPr/>
        </p:nvSpPr>
        <p:spPr bwMode="auto">
          <a:xfrm>
            <a:off x="4800600" y="41910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4491" name="Line 11"/>
          <p:cNvSpPr>
            <a:spLocks noChangeShapeType="1"/>
          </p:cNvSpPr>
          <p:nvPr/>
        </p:nvSpPr>
        <p:spPr bwMode="auto">
          <a:xfrm>
            <a:off x="2971800" y="1371600"/>
            <a:ext cx="304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4492" name="Rectangle 12"/>
          <p:cNvSpPr>
            <a:spLocks noChangeArrowheads="1"/>
          </p:cNvSpPr>
          <p:nvPr/>
        </p:nvSpPr>
        <p:spPr bwMode="auto">
          <a:xfrm>
            <a:off x="6096000" y="838200"/>
            <a:ext cx="27432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ea typeface="ＭＳ Ｐゴシック" pitchFamily="-65" charset="-128"/>
              </a:rPr>
              <a:t>Modality specific tables</a:t>
            </a:r>
            <a:r>
              <a:rPr lang="en-US" sz="1200">
                <a:ea typeface="ＭＳ Ｐゴシック" pitchFamily="-65" charset="-128"/>
              </a:rPr>
              <a:t>: </a:t>
            </a:r>
          </a:p>
          <a:p>
            <a:pPr algn="ctr" eaLnBrk="0" hangingPunct="0"/>
            <a:r>
              <a:rPr lang="en-US" sz="1200">
                <a:ea typeface="ＭＳ Ｐゴシック" pitchFamily="-65" charset="-128"/>
              </a:rPr>
              <a:t>Body map for haptics &amp; kinesthetics, </a:t>
            </a:r>
          </a:p>
          <a:p>
            <a:pPr algn="ctr" eaLnBrk="0" hangingPunct="0"/>
            <a:r>
              <a:rPr lang="en-US" sz="1200">
                <a:ea typeface="ＭＳ Ｐゴシック" pitchFamily="-65" charset="-128"/>
              </a:rPr>
              <a:t>octree for vision, etc.</a:t>
            </a:r>
          </a:p>
          <a:p>
            <a:pPr algn="ctr" eaLnBrk="0" hangingPunct="0"/>
            <a:endParaRPr lang="en-US" sz="1200">
              <a:ea typeface="ＭＳ Ｐゴシック" pitchFamily="-65" charset="-128"/>
            </a:endParaRPr>
          </a:p>
          <a:p>
            <a:pPr algn="ctr" eaLnBrk="0" hangingPunct="0"/>
            <a:r>
              <a:rPr lang="en-US" sz="1200" b="1">
                <a:ea typeface="ＭＳ Ｐゴシック" pitchFamily="-65" charset="-128"/>
              </a:rPr>
              <a:t>Specialized pattern recognition:</a:t>
            </a:r>
            <a:r>
              <a:rPr lang="en-US" sz="1200">
                <a:ea typeface="ＭＳ Ｐゴシック" pitchFamily="-65" charset="-128"/>
              </a:rPr>
              <a:t> </a:t>
            </a:r>
          </a:p>
          <a:p>
            <a:pPr algn="ctr" eaLnBrk="0" hangingPunct="0"/>
            <a:r>
              <a:rPr lang="en-US" sz="1200">
                <a:ea typeface="ＭＳ Ｐゴシック" pitchFamily="-65" charset="-128"/>
              </a:rPr>
              <a:t>Creates patterns linking tables into </a:t>
            </a:r>
          </a:p>
          <a:p>
            <a:pPr algn="ctr" eaLnBrk="0" hangingPunct="0"/>
            <a:r>
              <a:rPr lang="en-US" sz="1200">
                <a:ea typeface="ＭＳ Ｐゴシック" pitchFamily="-65" charset="-128"/>
              </a:rPr>
              <a:t> declarative, procedural and episodic</a:t>
            </a:r>
          </a:p>
          <a:p>
            <a:pPr algn="ctr" eaLnBrk="0" hangingPunct="0"/>
            <a:r>
              <a:rPr lang="en-US" sz="1200">
                <a:ea typeface="ＭＳ Ｐゴシック" pitchFamily="-65" charset="-128"/>
              </a:rPr>
              <a:t>memory</a:t>
            </a:r>
          </a:p>
        </p:txBody>
      </p:sp>
      <p:sp>
        <p:nvSpPr>
          <p:cNvPr id="404493" name="Line 13"/>
          <p:cNvSpPr>
            <a:spLocks noChangeShapeType="1"/>
          </p:cNvSpPr>
          <p:nvPr/>
        </p:nvSpPr>
        <p:spPr bwMode="auto">
          <a:xfrm flipV="1">
            <a:off x="5867400" y="1371600"/>
            <a:ext cx="228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4494" name="Text Box 14"/>
          <p:cNvSpPr txBox="1">
            <a:spLocks noChangeArrowheads="1"/>
          </p:cNvSpPr>
          <p:nvPr/>
        </p:nvSpPr>
        <p:spPr bwMode="auto">
          <a:xfrm>
            <a:off x="5562600" y="0"/>
            <a:ext cx="3581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ea typeface="ＭＳ Ｐゴシック" pitchFamily="-65" charset="-128"/>
              </a:rPr>
              <a:t>Sensorimotor Memory</a:t>
            </a:r>
            <a:endParaRPr lang="en-US" sz="1200">
              <a:ea typeface="ＭＳ Ｐゴシック" pitchFamily="-65" charset="-128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1200">
                <a:ea typeface="ＭＳ Ｐゴシック" pitchFamily="-65" charset="-128"/>
              </a:rPr>
              <a:t>(modality-specific data tables, linked into weighted labeled hypergraph)</a:t>
            </a:r>
            <a:endParaRPr lang="en-US" sz="2400">
              <a:ea typeface="ＭＳ Ｐゴシック" pitchFamily="-65" charset="-128"/>
            </a:endParaRPr>
          </a:p>
        </p:txBody>
      </p:sp>
      <p:sp>
        <p:nvSpPr>
          <p:cNvPr id="404495" name="Text Box 15"/>
          <p:cNvSpPr txBox="1">
            <a:spLocks noChangeArrowheads="1"/>
          </p:cNvSpPr>
          <p:nvPr/>
        </p:nvSpPr>
        <p:spPr bwMode="auto">
          <a:xfrm>
            <a:off x="3352800" y="167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ea typeface="ＭＳ Ｐゴシック" pitchFamily="-65" charset="-128"/>
              </a:rPr>
              <a:t>Attentional Memory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200" b="1">
                <a:ea typeface="ＭＳ Ｐゴシック" pitchFamily="-65" charset="-128"/>
              </a:rPr>
              <a:t>&amp; System Control</a:t>
            </a:r>
            <a:endParaRPr lang="en-US" sz="1200">
              <a:ea typeface="ＭＳ Ｐゴシック" pitchFamily="-65" charset="-128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1200">
              <a:ea typeface="ＭＳ Ｐゴシック" pitchFamily="-65" charset="-128"/>
            </a:endParaRPr>
          </a:p>
          <a:p>
            <a:pPr eaLnBrk="0" hangingPunct="0">
              <a:spcBef>
                <a:spcPct val="50000"/>
              </a:spcBef>
            </a:pPr>
            <a:endParaRPr lang="en-US" sz="2400">
              <a:ea typeface="ＭＳ Ｐゴシック" pitchFamily="-65" charset="-128"/>
            </a:endParaRPr>
          </a:p>
        </p:txBody>
      </p:sp>
      <p:sp>
        <p:nvSpPr>
          <p:cNvPr id="404496" name="Text Box 16"/>
          <p:cNvSpPr txBox="1">
            <a:spLocks noChangeArrowheads="1"/>
          </p:cNvSpPr>
          <p:nvPr/>
        </p:nvSpPr>
        <p:spPr bwMode="auto">
          <a:xfrm>
            <a:off x="3352800" y="3810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70000"/>
                </a:solidFill>
                <a:ea typeface="ＭＳ Ｐゴシック" pitchFamily="-65" charset="-128"/>
              </a:rPr>
              <a:t>OpenCogPrime Cognitive Processes</a:t>
            </a:r>
            <a:endParaRPr lang="en-US" sz="2400">
              <a:ea typeface="ＭＳ Ｐゴシック" pitchFamily="-65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143000"/>
            <a:ext cx="59229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2"/>
                </a:solidFill>
                <a:latin typeface="Helvetica"/>
                <a:ea typeface="ＭＳ Ｐゴシック" pitchFamily="-32" charset="-128"/>
              </a:rPr>
              <a:t> </a:t>
            </a:r>
          </a:p>
        </p:txBody>
      </p:sp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305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70C0"/>
                </a:solidFill>
                <a:latin typeface="Helvetica" pitchFamily="1" charset="0"/>
              </a:rPr>
              <a:t>The OpenCog hypergraph knowledge representation bridges the gap between subsymbolic (neural net) and symbolic (logic / semantic net) representations, achieving the advantages of both, and synergies resulting from their combination.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1" descr="e3_singularity_goertzel_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ECAN Network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17638"/>
            <a:ext cx="7499350" cy="5287962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3000" dirty="0" smtClean="0"/>
              <a:t>ECANS are graphs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Links and nodes are called Atoms</a:t>
            </a:r>
          </a:p>
          <a:p>
            <a:pPr lvl="1">
              <a:lnSpc>
                <a:spcPct val="80000"/>
              </a:lnSpc>
            </a:pPr>
            <a:r>
              <a:rPr lang="en-US" sz="3000" dirty="0" smtClean="0"/>
              <a:t>nodes and links without type, or without ECAN-relevant type</a:t>
            </a:r>
          </a:p>
          <a:p>
            <a:pPr lvl="1">
              <a:lnSpc>
                <a:spcPct val="80000"/>
              </a:lnSpc>
            </a:pPr>
            <a:r>
              <a:rPr lang="en-US" sz="3000" dirty="0" err="1" smtClean="0"/>
              <a:t>HebbianLink</a:t>
            </a:r>
            <a:r>
              <a:rPr lang="en-US" sz="30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3000" dirty="0" err="1" smtClean="0"/>
              <a:t>InverseHebbianLink</a:t>
            </a:r>
            <a:r>
              <a:rPr lang="en-US" sz="30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Atoms weighted with two numbers: 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/>
              <a:t>STI (short-term importance)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/>
              <a:t>LTI (long-term importance) </a:t>
            </a:r>
          </a:p>
          <a:p>
            <a:pPr>
              <a:lnSpc>
                <a:spcPct val="80000"/>
              </a:lnSpc>
            </a:pPr>
            <a:r>
              <a:rPr lang="en-US" sz="3000" dirty="0" err="1" smtClean="0"/>
              <a:t>Hebbian</a:t>
            </a:r>
            <a:r>
              <a:rPr lang="en-US" sz="3000" dirty="0" smtClean="0"/>
              <a:t> and </a:t>
            </a:r>
            <a:r>
              <a:rPr lang="en-US" sz="3000" dirty="0" err="1" smtClean="0"/>
              <a:t>InverseHebbian</a:t>
            </a:r>
            <a:r>
              <a:rPr lang="en-US" sz="3000" dirty="0" smtClean="0"/>
              <a:t> link weighted with probability values</a:t>
            </a:r>
          </a:p>
          <a:p>
            <a:pPr>
              <a:lnSpc>
                <a:spcPct val="80000"/>
              </a:lnSpc>
            </a:pPr>
            <a:r>
              <a:rPr lang="en-US" sz="3000" dirty="0" err="1" smtClean="0"/>
              <a:t>Hebbian</a:t>
            </a:r>
            <a:r>
              <a:rPr lang="en-US" sz="3000" dirty="0" smtClean="0"/>
              <a:t> and </a:t>
            </a:r>
            <a:r>
              <a:rPr lang="en-US" sz="3000" dirty="0" err="1" smtClean="0"/>
              <a:t>InverseHebbian</a:t>
            </a:r>
            <a:r>
              <a:rPr lang="en-US" sz="3000" dirty="0" smtClean="0"/>
              <a:t> links mutually exclusive </a:t>
            </a:r>
          </a:p>
          <a:p>
            <a:pPr>
              <a:lnSpc>
                <a:spcPct val="80000"/>
              </a:lnSpc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Short-term and Long-term Importance (STI and LTI)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435100" y="1570038"/>
            <a:ext cx="7499350" cy="4983162"/>
          </a:xfrm>
          <a:noFill/>
        </p:spPr>
        <p:txBody>
          <a:bodyPr/>
          <a:lstStyle/>
          <a:p>
            <a:r>
              <a:rPr lang="en-US" sz="2800" dirty="0" smtClean="0"/>
              <a:t>artificial currencies</a:t>
            </a:r>
          </a:p>
          <a:p>
            <a:r>
              <a:rPr lang="en-US" sz="2800" dirty="0" smtClean="0"/>
              <a:t>conserved quantities (except for unusual circumstances – e.g. Economic Stimulus Package)</a:t>
            </a:r>
          </a:p>
          <a:p>
            <a:r>
              <a:rPr lang="en-US" sz="2800" dirty="0" smtClean="0"/>
              <a:t>STI: the immediate urgency of an Atom</a:t>
            </a:r>
          </a:p>
          <a:p>
            <a:r>
              <a:rPr lang="en-US" sz="2800" dirty="0" smtClean="0"/>
              <a:t>LTI: measure of importance for quick recall of Atom</a:t>
            </a:r>
          </a:p>
          <a:p>
            <a:r>
              <a:rPr lang="en-US" sz="2800" dirty="0" smtClean="0"/>
              <a:t>Forgetting process: uses low-LTI and other factors to remove Atoms from quick memory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5153</TotalTime>
  <Words>893</Words>
  <Application>Microsoft Macintosh PowerPoint</Application>
  <PresentationFormat>On-screen Show (4:3)</PresentationFormat>
  <Paragraphs>190</Paragraphs>
  <Slides>17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Economic Attention Networks: Associative Memory and Resource Allocation for General Intelligence</vt:lpstr>
      <vt:lpstr>EConomic Attention NetworkS</vt:lpstr>
      <vt:lpstr>Slide 3</vt:lpstr>
      <vt:lpstr>Slide 4</vt:lpstr>
      <vt:lpstr>Slide 5</vt:lpstr>
      <vt:lpstr>Slide 6</vt:lpstr>
      <vt:lpstr>Slide 7</vt:lpstr>
      <vt:lpstr>ECAN Network Structure</vt:lpstr>
      <vt:lpstr>Short-term and Long-term Importance (STI and LTI)</vt:lpstr>
      <vt:lpstr>The Attentional Focus (AF)</vt:lpstr>
      <vt:lpstr>The Economic Model: Wages and Rent </vt:lpstr>
      <vt:lpstr>ECAN Dynamics: AF Formation</vt:lpstr>
      <vt:lpstr>ECAN Dynamics: Graph Updating</vt:lpstr>
      <vt:lpstr>Applying ECAN to Associative Memory</vt:lpstr>
      <vt:lpstr>Applying ECAN to Associative Memory</vt:lpstr>
      <vt:lpstr>Testing Associative Memory Functionality</vt:lpstr>
      <vt:lpstr>Conclusions</vt:lpstr>
    </vt:vector>
  </TitlesOfParts>
  <Company>Adams State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Attention Networks: Associative Memory and Resource Allocation for General Intelligence</dc:title>
  <dc:creator>Matthew Ikle</dc:creator>
  <cp:lastModifiedBy>Matthew Ikle</cp:lastModifiedBy>
  <cp:revision>27</cp:revision>
  <dcterms:created xsi:type="dcterms:W3CDTF">2009-03-07T15:46:24Z</dcterms:created>
  <dcterms:modified xsi:type="dcterms:W3CDTF">2009-03-07T15:46:53Z</dcterms:modified>
</cp:coreProperties>
</file>