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3"/>
  </p:notesMasterIdLst>
  <p:sldIdLst>
    <p:sldId id="256" r:id="rId2"/>
    <p:sldId id="303" r:id="rId3"/>
    <p:sldId id="305" r:id="rId4"/>
    <p:sldId id="307" r:id="rId5"/>
    <p:sldId id="265" r:id="rId6"/>
    <p:sldId id="308" r:id="rId7"/>
    <p:sldId id="262" r:id="rId8"/>
    <p:sldId id="266" r:id="rId9"/>
    <p:sldId id="267" r:id="rId10"/>
    <p:sldId id="272" r:id="rId11"/>
    <p:sldId id="30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CBC"/>
    <a:srgbClr val="E7D0B0"/>
    <a:srgbClr val="E1DE7F"/>
    <a:srgbClr val="B87D48"/>
    <a:srgbClr val="A36F3F"/>
    <a:srgbClr val="CFA783"/>
    <a:srgbClr val="9A693C"/>
    <a:srgbClr val="BF895A"/>
    <a:srgbClr val="E6CFA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494" autoAdjust="0"/>
  </p:normalViewPr>
  <p:slideViewPr>
    <p:cSldViewPr>
      <p:cViewPr>
        <p:scale>
          <a:sx n="66" d="100"/>
          <a:sy n="66" d="100"/>
        </p:scale>
        <p:origin x="-1934" y="-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cygwin\home\slathrop\development\research\Experiments\scenario-1\scenario-1_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lineChart>
        <c:grouping val="standard"/>
        <c:ser>
          <c:idx val="0"/>
          <c:order val="0"/>
          <c:tx>
            <c:strRef>
              <c:f>ForPublication!$B$9</c:f>
              <c:strCache>
                <c:ptCount val="1"/>
                <c:pt idx="0">
                  <c:v>Soar+SVI</c:v>
                </c:pt>
              </c:strCache>
            </c:strRef>
          </c:tx>
          <c:marker>
            <c:symbol val="none"/>
          </c:marker>
          <c:cat>
            <c:numRef>
              <c:f>ForPublication!$A$10:$A$49</c:f>
              <c:numCache>
                <c:formatCode>General</c:formatCode>
                <c:ptCount val="40"/>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numCache>
            </c:numRef>
          </c:cat>
          <c:val>
            <c:numRef>
              <c:f>ForPublication!$B$10:$B$49</c:f>
              <c:numCache>
                <c:formatCode>General</c:formatCode>
                <c:ptCount val="40"/>
                <c:pt idx="0">
                  <c:v>-1</c:v>
                </c:pt>
                <c:pt idx="1">
                  <c:v>-1</c:v>
                </c:pt>
                <c:pt idx="2">
                  <c:v>-1</c:v>
                </c:pt>
                <c:pt idx="3">
                  <c:v>-1</c:v>
                </c:pt>
                <c:pt idx="4">
                  <c:v>-1</c:v>
                </c:pt>
                <c:pt idx="5">
                  <c:v>-0.8326546731261919</c:v>
                </c:pt>
                <c:pt idx="6">
                  <c:v>-0.69702546324177206</c:v>
                </c:pt>
                <c:pt idx="7">
                  <c:v>-0.58266509766126062</c:v>
                </c:pt>
                <c:pt idx="8">
                  <c:v>-0.40380747496537411</c:v>
                </c:pt>
                <c:pt idx="9">
                  <c:v>-0.21137000830048089</c:v>
                </c:pt>
                <c:pt idx="10">
                  <c:v>-0.12786957994608267</c:v>
                </c:pt>
                <c:pt idx="11">
                  <c:v>-3.0239110092643851E-2</c:v>
                </c:pt>
                <c:pt idx="12">
                  <c:v>7.7283454034521734E-2</c:v>
                </c:pt>
                <c:pt idx="13">
                  <c:v>0.19165686932637291</c:v>
                </c:pt>
                <c:pt idx="14">
                  <c:v>0.27344726993287255</c:v>
                </c:pt>
                <c:pt idx="15">
                  <c:v>0.30888142058793039</c:v>
                </c:pt>
                <c:pt idx="16">
                  <c:v>0.33931407998344487</c:v>
                </c:pt>
                <c:pt idx="17">
                  <c:v>0.32558336374812141</c:v>
                </c:pt>
                <c:pt idx="18">
                  <c:v>0.38115632099932589</c:v>
                </c:pt>
                <c:pt idx="19">
                  <c:v>0.44268040369095213</c:v>
                </c:pt>
                <c:pt idx="20">
                  <c:v>0.49179655729246025</c:v>
                </c:pt>
                <c:pt idx="21">
                  <c:v>0.5192276032207167</c:v>
                </c:pt>
                <c:pt idx="22">
                  <c:v>0.51683024318445403</c:v>
                </c:pt>
                <c:pt idx="23">
                  <c:v>0.54056217549481655</c:v>
                </c:pt>
                <c:pt idx="24">
                  <c:v>0.5720731224515968</c:v>
                </c:pt>
                <c:pt idx="25">
                  <c:v>0.61507794958119322</c:v>
                </c:pt>
                <c:pt idx="26">
                  <c:v>0.6442150019340146</c:v>
                </c:pt>
                <c:pt idx="27">
                  <c:v>0.64948907339371953</c:v>
                </c:pt>
                <c:pt idx="28">
                  <c:v>0.62365601549199523</c:v>
                </c:pt>
                <c:pt idx="29">
                  <c:v>0.56206510286935407</c:v>
                </c:pt>
                <c:pt idx="30">
                  <c:v>0.50558306118382956</c:v>
                </c:pt>
                <c:pt idx="31">
                  <c:v>0.46756202166541488</c:v>
                </c:pt>
                <c:pt idx="32">
                  <c:v>0.42539508829028988</c:v>
                </c:pt>
                <c:pt idx="33">
                  <c:v>0.37868602808828788</c:v>
                </c:pt>
                <c:pt idx="34">
                  <c:v>0.32970888997944703</c:v>
                </c:pt>
                <c:pt idx="35">
                  <c:v>0.25052432222626647</c:v>
                </c:pt>
                <c:pt idx="36">
                  <c:v>0.16927526191713707</c:v>
                </c:pt>
                <c:pt idx="37">
                  <c:v>0.15758025142604845</c:v>
                </c:pt>
                <c:pt idx="38">
                  <c:v>0.15363770028026191</c:v>
                </c:pt>
                <c:pt idx="39">
                  <c:v>0.10226616747733216</c:v>
                </c:pt>
              </c:numCache>
            </c:numRef>
          </c:val>
        </c:ser>
        <c:ser>
          <c:idx val="1"/>
          <c:order val="1"/>
          <c:tx>
            <c:strRef>
              <c:f>ForPublication!$C$9</c:f>
              <c:strCache>
                <c:ptCount val="1"/>
                <c:pt idx="0">
                  <c:v>Soar-SVI</c:v>
                </c:pt>
              </c:strCache>
            </c:strRef>
          </c:tx>
          <c:spPr>
            <a:ln>
              <a:solidFill>
                <a:srgbClr val="FF0000"/>
              </a:solidFill>
            </a:ln>
          </c:spPr>
          <c:marker>
            <c:symbol val="none"/>
          </c:marker>
          <c:cat>
            <c:numRef>
              <c:f>ForPublication!$A$10:$A$49</c:f>
              <c:numCache>
                <c:formatCode>General</c:formatCode>
                <c:ptCount val="40"/>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numCache>
            </c:numRef>
          </c:cat>
          <c:val>
            <c:numRef>
              <c:f>ForPublication!$C$10:$C$49</c:f>
              <c:numCache>
                <c:formatCode>General</c:formatCode>
                <c:ptCount val="40"/>
                <c:pt idx="0">
                  <c:v>-1</c:v>
                </c:pt>
                <c:pt idx="1">
                  <c:v>-1</c:v>
                </c:pt>
                <c:pt idx="2">
                  <c:v>-1</c:v>
                </c:pt>
                <c:pt idx="3">
                  <c:v>-1</c:v>
                </c:pt>
                <c:pt idx="4">
                  <c:v>-1</c:v>
                </c:pt>
                <c:pt idx="5">
                  <c:v>-0.92043837359353264</c:v>
                </c:pt>
                <c:pt idx="6">
                  <c:v>-0.85709109540040185</c:v>
                </c:pt>
                <c:pt idx="7">
                  <c:v>-0.69272850565190713</c:v>
                </c:pt>
                <c:pt idx="8">
                  <c:v>-0.60075702553919985</c:v>
                </c:pt>
                <c:pt idx="9">
                  <c:v>-0.56580787097568763</c:v>
                </c:pt>
                <c:pt idx="10">
                  <c:v>-0.49709871962753532</c:v>
                </c:pt>
                <c:pt idx="11">
                  <c:v>-0.39352304517119868</c:v>
                </c:pt>
                <c:pt idx="12">
                  <c:v>-0.28189456366154514</c:v>
                </c:pt>
                <c:pt idx="13">
                  <c:v>-0.19770261895683691</c:v>
                </c:pt>
                <c:pt idx="14">
                  <c:v>-0.10081165324619749</c:v>
                </c:pt>
                <c:pt idx="15">
                  <c:v>-2.6579546289311022E-2</c:v>
                </c:pt>
                <c:pt idx="16">
                  <c:v>3.9302496561842433E-2</c:v>
                </c:pt>
                <c:pt idx="17">
                  <c:v>5.1943333793816916E-2</c:v>
                </c:pt>
                <c:pt idx="18">
                  <c:v>3.8013686734356941E-2</c:v>
                </c:pt>
                <c:pt idx="19">
                  <c:v>0.11611240482626296</c:v>
                </c:pt>
                <c:pt idx="20">
                  <c:v>0.16013107934931919</c:v>
                </c:pt>
                <c:pt idx="21">
                  <c:v>0.21647080408400571</c:v>
                </c:pt>
                <c:pt idx="22">
                  <c:v>0.29395578416457235</c:v>
                </c:pt>
                <c:pt idx="23">
                  <c:v>0.31249253858735182</c:v>
                </c:pt>
                <c:pt idx="24">
                  <c:v>0.36896526261763352</c:v>
                </c:pt>
                <c:pt idx="25">
                  <c:v>0.45165999848306676</c:v>
                </c:pt>
                <c:pt idx="26">
                  <c:v>0.43956522860863934</c:v>
                </c:pt>
                <c:pt idx="27">
                  <c:v>0.41790464726995685</c:v>
                </c:pt>
                <c:pt idx="28">
                  <c:v>0.39612886328022684</c:v>
                </c:pt>
                <c:pt idx="29">
                  <c:v>0.3493349069757698</c:v>
                </c:pt>
                <c:pt idx="30">
                  <c:v>0.29313704359939624</c:v>
                </c:pt>
                <c:pt idx="31">
                  <c:v>0.23134827536978789</c:v>
                </c:pt>
                <c:pt idx="32">
                  <c:v>0.20092520018237781</c:v>
                </c:pt>
                <c:pt idx="33">
                  <c:v>0.11828232895463209</c:v>
                </c:pt>
                <c:pt idx="34">
                  <c:v>4.5733333629332636E-2</c:v>
                </c:pt>
                <c:pt idx="35">
                  <c:v>-4.6062064078057519E-2</c:v>
                </c:pt>
                <c:pt idx="36">
                  <c:v>-0.11733684988933255</c:v>
                </c:pt>
                <c:pt idx="37">
                  <c:v>-0.14657507167597764</c:v>
                </c:pt>
                <c:pt idx="38">
                  <c:v>-0.17816718448822577</c:v>
                </c:pt>
                <c:pt idx="39">
                  <c:v>-0.17663446596223864</c:v>
                </c:pt>
              </c:numCache>
            </c:numRef>
          </c:val>
        </c:ser>
        <c:ser>
          <c:idx val="2"/>
          <c:order val="2"/>
          <c:tx>
            <c:strRef>
              <c:f>ForPublication!$D$9</c:f>
              <c:strCache>
                <c:ptCount val="1"/>
                <c:pt idx="0">
                  <c:v>Observer</c:v>
                </c:pt>
              </c:strCache>
            </c:strRef>
          </c:tx>
          <c:marker>
            <c:symbol val="none"/>
          </c:marker>
          <c:cat>
            <c:numRef>
              <c:f>ForPublication!$A$10:$A$49</c:f>
              <c:numCache>
                <c:formatCode>General</c:formatCode>
                <c:ptCount val="40"/>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numCache>
            </c:numRef>
          </c:cat>
          <c:val>
            <c:numRef>
              <c:f>ForPublication!$D$10:$D$49</c:f>
              <c:numCache>
                <c:formatCode>General</c:formatCode>
                <c:ptCount val="40"/>
                <c:pt idx="0">
                  <c:v>-1</c:v>
                </c:pt>
                <c:pt idx="1">
                  <c:v>-1</c:v>
                </c:pt>
                <c:pt idx="2">
                  <c:v>-1</c:v>
                </c:pt>
                <c:pt idx="3">
                  <c:v>-1</c:v>
                </c:pt>
                <c:pt idx="4">
                  <c:v>-0.97340080456010869</c:v>
                </c:pt>
                <c:pt idx="5">
                  <c:v>-0.89448694993831057</c:v>
                </c:pt>
                <c:pt idx="6">
                  <c:v>-0.70858615891858923</c:v>
                </c:pt>
                <c:pt idx="7">
                  <c:v>-0.70917535648125163</c:v>
                </c:pt>
                <c:pt idx="8">
                  <c:v>-0.60425186002832065</c:v>
                </c:pt>
                <c:pt idx="9">
                  <c:v>-0.55223266231712287</c:v>
                </c:pt>
                <c:pt idx="10">
                  <c:v>-0.44836831999269361</c:v>
                </c:pt>
                <c:pt idx="11">
                  <c:v>-0.29908590818498565</c:v>
                </c:pt>
                <c:pt idx="12">
                  <c:v>-0.21416003476840018</c:v>
                </c:pt>
                <c:pt idx="13">
                  <c:v>-0.19883939320350491</c:v>
                </c:pt>
                <c:pt idx="14">
                  <c:v>-0.19431890789485476</c:v>
                </c:pt>
                <c:pt idx="15">
                  <c:v>-0.17468598344607189</c:v>
                </c:pt>
                <c:pt idx="16">
                  <c:v>-0.16733567854808271</c:v>
                </c:pt>
                <c:pt idx="17">
                  <c:v>-0.16380430623944656</c:v>
                </c:pt>
                <c:pt idx="18">
                  <c:v>-0.13835637807937542</c:v>
                </c:pt>
                <c:pt idx="19">
                  <c:v>-5.2387681725534485E-2</c:v>
                </c:pt>
                <c:pt idx="20">
                  <c:v>6.9021427625298119E-3</c:v>
                </c:pt>
                <c:pt idx="21">
                  <c:v>-3.1293189440760892E-2</c:v>
                </c:pt>
                <c:pt idx="22">
                  <c:v>3.4988780169862302E-2</c:v>
                </c:pt>
                <c:pt idx="23">
                  <c:v>0.20623374059271929</c:v>
                </c:pt>
                <c:pt idx="24">
                  <c:v>0.21399819699362868</c:v>
                </c:pt>
                <c:pt idx="25">
                  <c:v>0.29168228328761175</c:v>
                </c:pt>
                <c:pt idx="26">
                  <c:v>0.27502921609409092</c:v>
                </c:pt>
                <c:pt idx="27">
                  <c:v>0.21226386390049956</c:v>
                </c:pt>
                <c:pt idx="28">
                  <c:v>0.2297777219527837</c:v>
                </c:pt>
                <c:pt idx="29">
                  <c:v>0.18002778303791156</c:v>
                </c:pt>
                <c:pt idx="30">
                  <c:v>0.122690521588048</c:v>
                </c:pt>
                <c:pt idx="31">
                  <c:v>3.1135104106504104E-2</c:v>
                </c:pt>
                <c:pt idx="32">
                  <c:v>-6.653601483486013E-2</c:v>
                </c:pt>
                <c:pt idx="33">
                  <c:v>-0.13913728328855038</c:v>
                </c:pt>
                <c:pt idx="34">
                  <c:v>-0.25100611985797738</c:v>
                </c:pt>
                <c:pt idx="35">
                  <c:v>-0.37046993895756758</c:v>
                </c:pt>
                <c:pt idx="36">
                  <c:v>-0.47754003473216716</c:v>
                </c:pt>
                <c:pt idx="37">
                  <c:v>-0.58267931328805489</c:v>
                </c:pt>
                <c:pt idx="38">
                  <c:v>-0.63823345617475491</c:v>
                </c:pt>
                <c:pt idx="39">
                  <c:v>-0.71761940598840246</c:v>
                </c:pt>
              </c:numCache>
            </c:numRef>
          </c:val>
        </c:ser>
        <c:ser>
          <c:idx val="3"/>
          <c:order val="3"/>
          <c:tx>
            <c:strRef>
              <c:f>ForPublication!$E$9</c:f>
              <c:strCache>
                <c:ptCount val="1"/>
                <c:pt idx="0">
                  <c:v>Tracker</c:v>
                </c:pt>
              </c:strCache>
            </c:strRef>
          </c:tx>
          <c:spPr>
            <a:ln>
              <a:solidFill>
                <a:srgbClr val="808000">
                  <a:lumMod val="60000"/>
                  <a:lumOff val="40000"/>
                </a:srgbClr>
              </a:solidFill>
            </a:ln>
          </c:spPr>
          <c:marker>
            <c:symbol val="none"/>
          </c:marker>
          <c:cat>
            <c:numRef>
              <c:f>ForPublication!$A$10:$A$49</c:f>
              <c:numCache>
                <c:formatCode>General</c:formatCode>
                <c:ptCount val="40"/>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numCache>
            </c:numRef>
          </c:cat>
          <c:val>
            <c:numRef>
              <c:f>ForPublication!$E$10:$E$49</c:f>
              <c:numCache>
                <c:formatCode>General</c:formatCode>
                <c:ptCount val="40"/>
                <c:pt idx="0">
                  <c:v>0.3300000000000039</c:v>
                </c:pt>
                <c:pt idx="1">
                  <c:v>0.3300000000000039</c:v>
                </c:pt>
                <c:pt idx="2">
                  <c:v>0.3300000000000039</c:v>
                </c:pt>
                <c:pt idx="3">
                  <c:v>0.3300000000000039</c:v>
                </c:pt>
                <c:pt idx="4">
                  <c:v>0.3300000000000039</c:v>
                </c:pt>
                <c:pt idx="5">
                  <c:v>0.3300000000000039</c:v>
                </c:pt>
                <c:pt idx="6">
                  <c:v>0.3300000000000039</c:v>
                </c:pt>
                <c:pt idx="7">
                  <c:v>0.3300000000000039</c:v>
                </c:pt>
                <c:pt idx="8">
                  <c:v>0.3300000000000039</c:v>
                </c:pt>
                <c:pt idx="9">
                  <c:v>0.3300000000000039</c:v>
                </c:pt>
                <c:pt idx="10">
                  <c:v>0.3300000000000039</c:v>
                </c:pt>
                <c:pt idx="11">
                  <c:v>0.3300000000000039</c:v>
                </c:pt>
                <c:pt idx="12">
                  <c:v>0.3300000000000039</c:v>
                </c:pt>
                <c:pt idx="13">
                  <c:v>0.3300000000000039</c:v>
                </c:pt>
                <c:pt idx="14">
                  <c:v>0.3300000000000039</c:v>
                </c:pt>
                <c:pt idx="15">
                  <c:v>0.3300000000000039</c:v>
                </c:pt>
                <c:pt idx="16">
                  <c:v>0.3300000000000039</c:v>
                </c:pt>
                <c:pt idx="17">
                  <c:v>0.3300000000000039</c:v>
                </c:pt>
                <c:pt idx="18">
                  <c:v>0.3300000000000039</c:v>
                </c:pt>
                <c:pt idx="19">
                  <c:v>0.3300000000000039</c:v>
                </c:pt>
                <c:pt idx="20">
                  <c:v>0.3300000000000039</c:v>
                </c:pt>
                <c:pt idx="21">
                  <c:v>0.3300000000000039</c:v>
                </c:pt>
                <c:pt idx="22">
                  <c:v>0.3300000000000039</c:v>
                </c:pt>
                <c:pt idx="23">
                  <c:v>0.3300000000000039</c:v>
                </c:pt>
                <c:pt idx="24">
                  <c:v>0.3300000000000039</c:v>
                </c:pt>
                <c:pt idx="25">
                  <c:v>0.3300000000000039</c:v>
                </c:pt>
                <c:pt idx="26">
                  <c:v>0.3300000000000039</c:v>
                </c:pt>
                <c:pt idx="27">
                  <c:v>0.3300000000000039</c:v>
                </c:pt>
                <c:pt idx="28">
                  <c:v>0.3300000000000039</c:v>
                </c:pt>
                <c:pt idx="29">
                  <c:v>0.3300000000000039</c:v>
                </c:pt>
                <c:pt idx="30">
                  <c:v>0.3300000000000039</c:v>
                </c:pt>
                <c:pt idx="31">
                  <c:v>0.3300000000000039</c:v>
                </c:pt>
                <c:pt idx="32">
                  <c:v>0.3300000000000039</c:v>
                </c:pt>
                <c:pt idx="33">
                  <c:v>0.3300000000000039</c:v>
                </c:pt>
                <c:pt idx="34">
                  <c:v>0.3300000000000039</c:v>
                </c:pt>
                <c:pt idx="35">
                  <c:v>0.3300000000000039</c:v>
                </c:pt>
                <c:pt idx="36">
                  <c:v>0.3300000000000039</c:v>
                </c:pt>
                <c:pt idx="37">
                  <c:v>0.3300000000000039</c:v>
                </c:pt>
                <c:pt idx="38">
                  <c:v>0.3300000000000039</c:v>
                </c:pt>
                <c:pt idx="39">
                  <c:v>0.3300000000000039</c:v>
                </c:pt>
              </c:numCache>
            </c:numRef>
          </c:val>
        </c:ser>
        <c:marker val="1"/>
        <c:axId val="58046720"/>
        <c:axId val="58405248"/>
      </c:lineChart>
      <c:catAx>
        <c:axId val="58046720"/>
        <c:scaling>
          <c:orientation val="minMax"/>
        </c:scaling>
        <c:axPos val="b"/>
        <c:title>
          <c:tx>
            <c:rich>
              <a:bodyPr/>
              <a:lstStyle/>
              <a:p>
                <a:pPr>
                  <a:defRPr/>
                </a:pPr>
                <a:r>
                  <a:rPr lang="en-US"/>
                  <a:t>Simulation Time</a:t>
                </a:r>
              </a:p>
            </c:rich>
          </c:tx>
          <c:layout/>
        </c:title>
        <c:numFmt formatCode="General" sourceLinked="1"/>
        <c:tickLblPos val="low"/>
        <c:crossAx val="58405248"/>
        <c:crosses val="autoZero"/>
        <c:auto val="1"/>
        <c:lblAlgn val="ctr"/>
        <c:lblOffset val="100"/>
      </c:catAx>
      <c:valAx>
        <c:axId val="58405248"/>
        <c:scaling>
          <c:orientation val="minMax"/>
          <c:max val="0.70000000000000062"/>
          <c:min val="-1"/>
        </c:scaling>
        <c:axPos val="l"/>
        <c:majorGridlines/>
        <c:title>
          <c:tx>
            <c:rich>
              <a:bodyPr rot="-5400000" vert="horz"/>
              <a:lstStyle/>
              <a:p>
                <a:pPr>
                  <a:defRPr/>
                </a:pPr>
                <a:r>
                  <a:rPr lang="en-US"/>
                  <a:t>Information</a:t>
                </a:r>
              </a:p>
            </c:rich>
          </c:tx>
          <c:layout/>
        </c:title>
        <c:numFmt formatCode="General" sourceLinked="1"/>
        <c:tickLblPos val="nextTo"/>
        <c:crossAx val="58046720"/>
        <c:crosses val="autoZero"/>
        <c:crossBetween val="midCat"/>
        <c:majorUnit val="0.1"/>
      </c:valAx>
      <c:spPr>
        <a:solidFill>
          <a:schemeClr val="tx1">
            <a:lumMod val="65000"/>
            <a:lumOff val="35000"/>
          </a:schemeClr>
        </a:solidFill>
      </c:spPr>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B2CE9-23CB-401E-9BEE-53E20B82990C}" type="datetimeFigureOut">
              <a:rPr lang="en-US" smtClean="0"/>
              <a:pPr/>
              <a:t>3/6/2009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D68A70-038B-4FFF-9560-13D464B0E05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Intro</a:t>
            </a:r>
          </a:p>
          <a:p>
            <a:pPr eaLnBrk="1" hangingPunct="1"/>
            <a:r>
              <a:rPr lang="en-US" dirty="0" smtClean="0"/>
              <a:t>   - Good _________.  I am Scott Lathrop.  In this talk I will discuss our effort to extend cognitive</a:t>
            </a:r>
            <a:r>
              <a:rPr lang="en-US" baseline="0" dirty="0" smtClean="0"/>
              <a:t> architectures by adding functionality inherent to a human’s mental imagery processing. Specifically I am focused on how to incorporate spatial and </a:t>
            </a:r>
            <a:r>
              <a:rPr lang="en-US" dirty="0" smtClean="0"/>
              <a:t>visual imagery</a:t>
            </a:r>
            <a:r>
              <a:rPr lang="en-US" baseline="0" dirty="0" smtClean="0"/>
              <a:t> </a:t>
            </a:r>
            <a:r>
              <a:rPr lang="en-US" dirty="0" smtClean="0"/>
              <a:t>mechanisms so that the architecture</a:t>
            </a:r>
            <a:r>
              <a:rPr lang="en-US" baseline="0" dirty="0" smtClean="0"/>
              <a:t> can better support problem-solving in tasks that are rich with spatial and visual properties.</a:t>
            </a:r>
          </a:p>
          <a:p>
            <a:pPr eaLnBrk="1" hangingPunct="1"/>
            <a:r>
              <a:rPr lang="en-US" baseline="0" dirty="0" smtClean="0"/>
              <a:t>    - Acknowledgements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1DD68A70-038B-4FFF-9560-13D464B0E05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2E4447C-961A-4F51-99E5-E31BD22BD08F}" type="slidenum">
              <a:rPr lang="en-US" smtClean="0"/>
              <a:pPr/>
              <a:t>11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eaLnBrk="1" hangingPunct="1"/>
            <a:r>
              <a:rPr lang="en-US" dirty="0" smtClean="0"/>
              <a:t>Transition:</a:t>
            </a:r>
            <a:r>
              <a:rPr lang="en-US" baseline="0" dirty="0" smtClean="0"/>
              <a:t>  So the first question we must answer is why should we research mental imagery in the context of a cognitive architecture where a cognitive architecture consists of the fixed computational mechanisms necessary for achieving general intelligence? Knowledge representation and reasoning in these systems have </a:t>
            </a:r>
            <a:r>
              <a:rPr lang="en-US" dirty="0" smtClean="0"/>
              <a:t>traditionally focused on </a:t>
            </a:r>
            <a:r>
              <a:rPr lang="en-US" dirty="0" err="1" smtClean="0"/>
              <a:t>amodal</a:t>
            </a:r>
            <a:r>
              <a:rPr lang="en-US" baseline="0" dirty="0" smtClean="0"/>
              <a:t>, </a:t>
            </a:r>
            <a:r>
              <a:rPr lang="en-US" dirty="0" smtClean="0"/>
              <a:t>symbolic computations—and this is true for</a:t>
            </a:r>
            <a:r>
              <a:rPr lang="en-US" baseline="0" dirty="0" smtClean="0"/>
              <a:t> Artificial Intelligence in general. These representations include semantic networks, production systems (such as what you see in Soar or ACT-R), or Bayesian networks. These symbolic representations may include metric information for control or for sensor input but they are not  directly involved with thinking. Very few AI systems and until now no cognitive architectures have previously incorporated a visual depictive representation for the purpose of reasoning. These symbolic forms of knowledge R&amp;R have proven useful for modeling human behavior and real world applications such as simulation entities and robotics. </a:t>
            </a:r>
          </a:p>
          <a:p>
            <a:pPr lvl="1" eaLnBrk="1" hangingPunct="1"/>
            <a:endParaRPr lang="en-US" baseline="0" dirty="0" smtClean="0"/>
          </a:p>
          <a:p>
            <a:pPr lvl="1" eaLnBrk="1" hangingPunct="1"/>
            <a:r>
              <a:rPr lang="en-US" baseline="0" dirty="0" smtClean="0"/>
              <a:t>The problem with this approach, however, is that we know that many people, to include scientists, engineers, and leaders, are very spatially and visual oriented—that is their decision-making proceeds by visualizing situations and reasoning over them. Cognitive architectures currently do not capture this capability and assume that perceptual-based representations are “thrown away” after sensory input is </a:t>
            </a:r>
            <a:r>
              <a:rPr lang="en-US" baseline="0" dirty="0" err="1" smtClean="0"/>
              <a:t>transduced</a:t>
            </a:r>
            <a:r>
              <a:rPr lang="en-US" baseline="0" dirty="0" smtClean="0"/>
              <a:t> to a symbol.</a:t>
            </a:r>
          </a:p>
          <a:p>
            <a:pPr lvl="1" eaLnBrk="1" hangingPunct="1"/>
            <a:endParaRPr lang="en-US" dirty="0" smtClean="0"/>
          </a:p>
          <a:p>
            <a:pPr lvl="1" eaLnBrk="1" hangingPunct="1"/>
            <a:r>
              <a:rPr lang="en-US" dirty="0" smtClean="0"/>
              <a:t>This results in ad-hoc</a:t>
            </a:r>
            <a:r>
              <a:rPr lang="en-US" baseline="0" dirty="0" smtClean="0"/>
              <a:t> reasoning in tasks rich with spatial and visual properties where</a:t>
            </a:r>
          </a:p>
          <a:p>
            <a:pPr lvl="1" eaLnBrk="1" hangingPunct="1"/>
            <a:r>
              <a:rPr lang="en-US" baseline="0" dirty="0" smtClean="0"/>
              <a:t>	spatial properties include both spatial properties of an object (width, height, etc) and spatial relationships such as direction, distance, orientation, and topology between objects</a:t>
            </a:r>
          </a:p>
          <a:p>
            <a:pPr lvl="1" eaLnBrk="1" hangingPunct="1"/>
            <a:r>
              <a:rPr lang="en-US" baseline="0" dirty="0" smtClean="0"/>
              <a:t>		and</a:t>
            </a:r>
          </a:p>
          <a:p>
            <a:pPr lvl="1" eaLnBrk="1" hangingPunct="1"/>
            <a:r>
              <a:rPr lang="en-US" baseline="0" dirty="0" smtClean="0"/>
              <a:t>	visual properties are in addition to the spatial properties also arbitrary shape and color</a:t>
            </a:r>
          </a:p>
          <a:p>
            <a:pPr lvl="1" eaLnBrk="1" hangingPunct="1"/>
            <a:r>
              <a:rPr lang="en-US" baseline="0" dirty="0" smtClean="0"/>
              <a:t>“Bolted on components” – Examples in both Soar (Wray et. al.) and ACT-R (Best, </a:t>
            </a:r>
            <a:r>
              <a:rPr lang="en-US" baseline="0" dirty="0" err="1" smtClean="0"/>
              <a:t>Trafton</a:t>
            </a:r>
            <a:r>
              <a:rPr lang="en-US" baseline="0" dirty="0" smtClean="0"/>
              <a:t>)</a:t>
            </a:r>
            <a:endParaRPr lang="en-US" dirty="0" smtClean="0"/>
          </a:p>
          <a:p>
            <a:pPr lvl="1" eaLnBrk="1" hangingPunct="1"/>
            <a:endParaRPr lang="en-US" dirty="0" smtClean="0"/>
          </a:p>
          <a:p>
            <a:pPr lvl="1" eaLnBrk="1" hangingPunct="1"/>
            <a:r>
              <a:rPr lang="en-US" dirty="0" smtClean="0"/>
              <a:t>What we really want is a cohesive</a:t>
            </a:r>
            <a:r>
              <a:rPr lang="en-US" baseline="0" dirty="0" smtClean="0"/>
              <a:t> theory and resulting architecture that intertwines perceptual-based thought and cognition (rather than simply plugging them together) by taking a </a:t>
            </a:r>
            <a:r>
              <a:rPr lang="en-US" dirty="0" smtClean="0"/>
              <a:t> “best of both worlds” multi-representational approach.</a:t>
            </a:r>
          </a:p>
          <a:p>
            <a:pPr lvl="1" eaLnBrk="1" hangingPunct="1"/>
            <a:r>
              <a:rPr lang="en-US" dirty="0" smtClean="0"/>
              <a:t>Where the system uses </a:t>
            </a:r>
            <a:r>
              <a:rPr lang="en-US" baseline="0" dirty="0" smtClean="0"/>
              <a:t>the representation that either provides more functionality or computational efficiency in tasks (at least in our case) that are rich in spatial and visual features.</a:t>
            </a:r>
            <a:endParaRPr lang="en-US" dirty="0" smtClean="0"/>
          </a:p>
        </p:txBody>
      </p:sp>
      <p:sp>
        <p:nvSpPr>
          <p:cNvPr id="4" name="Slide Number Placeholder 3"/>
          <p:cNvSpPr>
            <a:spLocks noGrp="1"/>
          </p:cNvSpPr>
          <p:nvPr>
            <p:ph type="sldNum" sz="quarter" idx="10"/>
          </p:nvPr>
        </p:nvSpPr>
        <p:spPr/>
        <p:txBody>
          <a:bodyPr/>
          <a:lstStyle/>
          <a:p>
            <a:fld id="{1DD68A70-038B-4FFF-9560-13D464B0E05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r>
              <a:rPr lang="en-US" dirty="0" smtClean="0"/>
              <a:t>Transition:  I argue that imagery</a:t>
            </a:r>
            <a:r>
              <a:rPr lang="en-US" baseline="0" dirty="0" smtClean="0"/>
              <a:t> processing uses at least three </a:t>
            </a:r>
            <a:r>
              <a:rPr lang="en-US" dirty="0" smtClean="0"/>
              <a:t>multiple representations</a:t>
            </a:r>
            <a:r>
              <a:rPr lang="en-US" baseline="0" dirty="0" smtClean="0"/>
              <a:t> for spatial and visual imagery (point out) which I am describing from a functional and computational standpoint rather than what is actually occurring at the neural level.</a:t>
            </a:r>
            <a:endParaRPr lang="en-US" dirty="0" smtClean="0"/>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Visual depictive is a depictive representation where space in representation implies space in the world. </a:t>
            </a:r>
            <a:endParaRPr lang="en-US" dirty="0" smtClean="0"/>
          </a:p>
          <a:p>
            <a:pPr eaLnBrk="1" hangingPunct="1"/>
            <a:r>
              <a:rPr lang="en-US" dirty="0" smtClean="0"/>
              <a:t>  </a:t>
            </a:r>
          </a:p>
          <a:p>
            <a:pPr eaLnBrk="1" hangingPunct="1"/>
            <a:r>
              <a:rPr lang="en-US" dirty="0" smtClean="0"/>
              <a:t>Symbolic</a:t>
            </a:r>
          </a:p>
          <a:p>
            <a:pPr eaLnBrk="1" hangingPunct="1"/>
            <a:r>
              <a:rPr lang="en-US" dirty="0" smtClean="0"/>
              <a:t> - </a:t>
            </a:r>
            <a:r>
              <a:rPr lang="en-US" dirty="0" err="1" smtClean="0"/>
              <a:t>A</a:t>
            </a:r>
            <a:r>
              <a:rPr lang="en-US" sz="1200" kern="1200" dirty="0" err="1" smtClean="0">
                <a:solidFill>
                  <a:schemeClr val="tx1"/>
                </a:solidFill>
                <a:latin typeface="Arial" charset="0"/>
                <a:ea typeface="+mn-ea"/>
                <a:cs typeface="+mn-cs"/>
              </a:rPr>
              <a:t>modal</a:t>
            </a:r>
            <a:r>
              <a:rPr lang="en-US" sz="1200" kern="1200" dirty="0" smtClean="0">
                <a:solidFill>
                  <a:schemeClr val="tx1"/>
                </a:solidFill>
                <a:latin typeface="Arial" charset="0"/>
                <a:ea typeface="+mn-ea"/>
                <a:cs typeface="+mn-cs"/>
              </a:rPr>
              <a:t>, stable medium useful for general reasoning </a:t>
            </a:r>
          </a:p>
          <a:p>
            <a:pPr eaLnBrk="1" hangingPunct="1"/>
            <a:r>
              <a:rPr lang="en-US" sz="1200" kern="1200" dirty="0" smtClean="0">
                <a:solidFill>
                  <a:schemeClr val="tx1"/>
                </a:solidFill>
                <a:latin typeface="Arial" charset="0"/>
                <a:ea typeface="+mn-ea"/>
                <a:cs typeface="+mn-cs"/>
              </a:rPr>
              <a:t> - Symbols may denote an object, visual properties of that object, and spatial relationships between objects (point out examples)</a:t>
            </a:r>
          </a:p>
          <a:p>
            <a:pPr eaLnBrk="1" hangingPunct="1"/>
            <a:r>
              <a:rPr lang="en-US" sz="1200" kern="1200" dirty="0" smtClean="0">
                <a:solidFill>
                  <a:schemeClr val="tx1"/>
                </a:solidFill>
                <a:latin typeface="Arial" charset="0"/>
                <a:ea typeface="+mn-ea"/>
                <a:cs typeface="+mn-cs"/>
              </a:rPr>
              <a:t>  - Power comes from </a:t>
            </a:r>
            <a:r>
              <a:rPr lang="en-US" sz="1200" kern="1200" dirty="0" err="1" smtClean="0">
                <a:solidFill>
                  <a:schemeClr val="tx1"/>
                </a:solidFill>
                <a:latin typeface="Arial" charset="0"/>
                <a:ea typeface="+mn-ea"/>
                <a:cs typeface="+mn-cs"/>
              </a:rPr>
              <a:t>composability</a:t>
            </a:r>
            <a:r>
              <a:rPr lang="en-US" sz="1200" kern="1200" dirty="0" smtClean="0">
                <a:solidFill>
                  <a:schemeClr val="tx1"/>
                </a:solidFill>
                <a:latin typeface="Arial" charset="0"/>
                <a:ea typeface="+mn-ea"/>
                <a:cs typeface="+mn-cs"/>
              </a:rPr>
              <a:t> using universal and existential quantification, conjunction, disjunction, negation, and other predicate symbols. </a:t>
            </a:r>
          </a:p>
          <a:p>
            <a:pPr eaLnBrk="1" hangingPunct="1"/>
            <a:r>
              <a:rPr lang="en-US" sz="1200" kern="1200" dirty="0" smtClean="0">
                <a:solidFill>
                  <a:schemeClr val="tx1"/>
                </a:solidFill>
                <a:latin typeface="Arial" charset="0"/>
                <a:ea typeface="+mn-ea"/>
                <a:cs typeface="+mn-cs"/>
              </a:rPr>
              <a:t>  - In addition to visual and spatial properties, symbols can represent non-visual or non-spatial content, which is necessary for associating an object with other modalities and abstract concepts. </a:t>
            </a:r>
            <a:endParaRPr lang="en-US" dirty="0" smtClean="0"/>
          </a:p>
          <a:p>
            <a:pPr eaLnBrk="1" hangingPunct="1"/>
            <a:r>
              <a:rPr lang="en-US" dirty="0" smtClean="0"/>
              <a:t>    - Usefulness:  for general reasoning and can be augmented with non-visual content which is necessary for associating with other modalities. </a:t>
            </a:r>
            <a:r>
              <a:rPr lang="en-US" baseline="0" dirty="0" smtClean="0"/>
              <a:t> In similar fashion as Marr proposed bottom-up visual processing to move from a concrete (raw primal sketch) to a more abstract representation, imagery processing works in a similar fashion but from a top-down perspective (abstract to symbolic). The symbolic representation facilitates building the quantitative spatial representation by including references to an object’s underlying shape representation and maintaining </a:t>
            </a:r>
            <a:r>
              <a:rPr lang="en-US" i="1" baseline="0" dirty="0" smtClean="0"/>
              <a:t>local </a:t>
            </a:r>
            <a:r>
              <a:rPr lang="en-US" baseline="0" dirty="0" smtClean="0"/>
              <a:t>spatial relationships between objects.</a:t>
            </a:r>
            <a:endParaRPr lang="en-US" dirty="0" smtClean="0"/>
          </a:p>
          <a:p>
            <a:pPr eaLnBrk="1" hangingPunct="1"/>
            <a:r>
              <a:rPr lang="en-US" dirty="0" smtClean="0"/>
              <a:t>  </a:t>
            </a:r>
          </a:p>
          <a:p>
            <a:pPr eaLnBrk="1" hangingPunct="1"/>
            <a:r>
              <a:rPr lang="en-US" dirty="0" smtClean="0"/>
              <a:t>However, with this general descriptive representation there is an information  void when a task requires more specific visual</a:t>
            </a:r>
            <a:r>
              <a:rPr lang="en-US" baseline="0" dirty="0" smtClean="0"/>
              <a:t> or </a:t>
            </a:r>
            <a:r>
              <a:rPr lang="en-US" dirty="0" smtClean="0"/>
              <a:t>spatial information to aid in reasoning/problem solving (i.e. width of box,</a:t>
            </a:r>
            <a:r>
              <a:rPr lang="en-US" baseline="0" dirty="0" smtClean="0"/>
              <a:t> relationship between box center and can center, whether can has a circle, if box is a darker green compared to a pine tree)</a:t>
            </a:r>
          </a:p>
          <a:p>
            <a:pPr eaLnBrk="1" hangingPunct="1"/>
            <a:endParaRPr lang="en-US" dirty="0" smtClean="0"/>
          </a:p>
          <a:p>
            <a:pPr eaLnBrk="1" hangingPunct="1"/>
            <a:r>
              <a:rPr lang="en-US" dirty="0" smtClean="0"/>
              <a:t>Quantitative Spatial</a:t>
            </a:r>
          </a:p>
          <a:p>
            <a:pPr eaLnBrk="1" hangingPunct="1"/>
            <a:r>
              <a:rPr lang="en-US" dirty="0" smtClean="0"/>
              <a:t>  - </a:t>
            </a:r>
            <a:r>
              <a:rPr lang="en-US" dirty="0" err="1" smtClean="0"/>
              <a:t>Amodal</a:t>
            </a:r>
            <a:r>
              <a:rPr lang="en-US" dirty="0" smtClean="0"/>
              <a:t>,</a:t>
            </a:r>
            <a:r>
              <a:rPr lang="en-US" baseline="0" dirty="0" smtClean="0"/>
              <a:t> Perceptual-based (an i</a:t>
            </a:r>
            <a:r>
              <a:rPr lang="en-US" sz="1200" kern="1200" dirty="0" smtClean="0">
                <a:solidFill>
                  <a:schemeClr val="tx1"/>
                </a:solidFill>
                <a:latin typeface="Arial" charset="0"/>
                <a:ea typeface="+mn-ea"/>
                <a:cs typeface="+mn-cs"/>
              </a:rPr>
              <a:t>nterpretation of visual, auditory, </a:t>
            </a:r>
            <a:r>
              <a:rPr lang="en-US" sz="1200" kern="1200" dirty="0" err="1" smtClean="0">
                <a:solidFill>
                  <a:schemeClr val="tx1"/>
                </a:solidFill>
                <a:latin typeface="Arial" charset="0"/>
                <a:ea typeface="+mn-ea"/>
                <a:cs typeface="+mn-cs"/>
              </a:rPr>
              <a:t>proprioception</a:t>
            </a:r>
            <a:r>
              <a:rPr lang="en-US" sz="1200" kern="1200" dirty="0" smtClean="0">
                <a:solidFill>
                  <a:schemeClr val="tx1"/>
                </a:solidFill>
                <a:latin typeface="Arial" charset="0"/>
                <a:ea typeface="+mn-ea"/>
                <a:cs typeface="+mn-cs"/>
              </a:rPr>
              <a:t>, and </a:t>
            </a:r>
            <a:r>
              <a:rPr lang="en-US" sz="1200" kern="1200" dirty="0" err="1" smtClean="0">
                <a:solidFill>
                  <a:schemeClr val="tx1"/>
                </a:solidFill>
                <a:latin typeface="Arial" charset="0"/>
                <a:ea typeface="+mn-ea"/>
                <a:cs typeface="+mn-cs"/>
              </a:rPr>
              <a:t>kinesthesis</a:t>
            </a:r>
            <a:r>
              <a:rPr lang="en-US" sz="1200" kern="1200" dirty="0" smtClean="0">
                <a:solidFill>
                  <a:schemeClr val="tx1"/>
                </a:solidFill>
                <a:latin typeface="Arial" charset="0"/>
                <a:ea typeface="+mn-ea"/>
                <a:cs typeface="+mn-cs"/>
              </a:rPr>
              <a:t> senses based on a fixed frame of reference that asserts an object’s location and orientation in space)</a:t>
            </a:r>
          </a:p>
          <a:p>
            <a:pPr eaLnBrk="1" hangingPunct="1"/>
            <a:r>
              <a:rPr lang="en-US" sz="1200" kern="1200" baseline="0" dirty="0" smtClean="0">
                <a:solidFill>
                  <a:schemeClr val="tx1"/>
                </a:solidFill>
                <a:latin typeface="Arial" charset="0"/>
                <a:ea typeface="+mn-ea"/>
                <a:cs typeface="+mn-cs"/>
              </a:rPr>
              <a:t>   - F</a:t>
            </a:r>
            <a:r>
              <a:rPr lang="en-US" sz="1200" kern="1200" dirty="0" smtClean="0">
                <a:solidFill>
                  <a:schemeClr val="tx1"/>
                </a:solidFill>
                <a:latin typeface="Arial" charset="0"/>
                <a:ea typeface="+mn-ea"/>
                <a:cs typeface="+mn-cs"/>
              </a:rPr>
              <a:t>rame of reference can be relative to an agent’s viewpoint (egocentric) or another object (</a:t>
            </a:r>
            <a:r>
              <a:rPr lang="en-US" sz="1200" kern="1200" dirty="0" err="1" smtClean="0">
                <a:solidFill>
                  <a:schemeClr val="tx1"/>
                </a:solidFill>
                <a:latin typeface="Arial" charset="0"/>
                <a:ea typeface="+mn-ea"/>
                <a:cs typeface="+mn-cs"/>
              </a:rPr>
              <a:t>allocentric</a:t>
            </a:r>
            <a:r>
              <a:rPr lang="en-US" sz="1200" kern="1200" dirty="0" smtClean="0">
                <a:solidFill>
                  <a:schemeClr val="tx1"/>
                </a:solidFill>
                <a:latin typeface="Arial" charset="0"/>
                <a:ea typeface="+mn-ea"/>
                <a:cs typeface="+mn-cs"/>
              </a:rPr>
              <a:t>). </a:t>
            </a:r>
          </a:p>
          <a:p>
            <a:pPr eaLnBrk="1" hangingPunct="1"/>
            <a:r>
              <a:rPr lang="en-US" sz="1200" kern="1200" dirty="0" smtClean="0">
                <a:solidFill>
                  <a:schemeClr val="tx1"/>
                </a:solidFill>
                <a:latin typeface="Arial" charset="0"/>
                <a:ea typeface="+mn-ea"/>
                <a:cs typeface="+mn-cs"/>
              </a:rPr>
              <a:t>   - Computationally, the structure uses metric scalar values and vectors in a three-dimensional Euclidean space to represent information (illustrate with example</a:t>
            </a:r>
          </a:p>
          <a:p>
            <a:pPr eaLnBrk="1" hangingPunct="1"/>
            <a:r>
              <a:rPr lang="en-US" sz="1200" kern="1200" baseline="0" dirty="0" smtClean="0">
                <a:solidFill>
                  <a:schemeClr val="tx1"/>
                </a:solidFill>
                <a:latin typeface="Arial" charset="0"/>
                <a:ea typeface="+mn-ea"/>
                <a:cs typeface="+mn-cs"/>
              </a:rPr>
              <a:t>    - S</a:t>
            </a:r>
            <a:r>
              <a:rPr lang="en-US" sz="1200" kern="1200" dirty="0" smtClean="0">
                <a:solidFill>
                  <a:schemeClr val="tx1"/>
                </a:solidFill>
                <a:latin typeface="Arial" charset="0"/>
                <a:ea typeface="+mn-ea"/>
                <a:cs typeface="+mn-cs"/>
              </a:rPr>
              <a:t>ymbols label the objects. </a:t>
            </a:r>
          </a:p>
          <a:p>
            <a:pPr eaLnBrk="1" hangingPunct="1"/>
            <a:r>
              <a:rPr lang="en-US" sz="1200" kern="1200" dirty="0" smtClean="0">
                <a:solidFill>
                  <a:schemeClr val="tx1"/>
                </a:solidFill>
                <a:latin typeface="Arial" charset="0"/>
                <a:ea typeface="+mn-ea"/>
                <a:cs typeface="+mn-cs"/>
              </a:rPr>
              <a:t>    - The processes that infer information from this structure use sentential, mathematical equations</a:t>
            </a:r>
          </a:p>
          <a:p>
            <a:pPr eaLnBrk="1" hangingPunct="1"/>
            <a:r>
              <a:rPr lang="en-US" dirty="0" smtClean="0"/>
              <a:t>    - </a:t>
            </a:r>
            <a:r>
              <a:rPr lang="en-US" dirty="0" err="1" smtClean="0"/>
              <a:t>Composable</a:t>
            </a:r>
            <a:r>
              <a:rPr lang="en-US" dirty="0" smtClean="0"/>
              <a:t>:  Can combine objects to form new objects but must commit to a location and orientation in space. Cannot  represent disjunction, conjunction, etc.</a:t>
            </a:r>
            <a:endParaRPr lang="en-US" sz="1200" kern="1200" dirty="0" smtClean="0">
              <a:solidFill>
                <a:schemeClr val="tx1"/>
              </a:solidFill>
              <a:latin typeface="Arial" charset="0"/>
              <a:ea typeface="+mn-ea"/>
              <a:cs typeface="+mn-cs"/>
            </a:endParaRPr>
          </a:p>
          <a:p>
            <a:pPr eaLnBrk="1" hangingPunct="1"/>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 Uses: spatial reasoning (direction, distance, orientation, size, general topology) when an objects general shape is sufficient; Again facilitates building visual depictive representation by fixing objects location, orientation, size in space.</a:t>
            </a:r>
            <a:endParaRPr lang="en-US" sz="1200" kern="1200" dirty="0" smtClean="0">
              <a:solidFill>
                <a:schemeClr val="tx1"/>
              </a:solidFill>
              <a:latin typeface="Arial" charset="0"/>
              <a:ea typeface="+mn-ea"/>
              <a:cs typeface="+mn-cs"/>
            </a:endParaRPr>
          </a:p>
          <a:p>
            <a:pPr eaLnBrk="1" hangingPunct="1"/>
            <a:r>
              <a:rPr lang="en-US" dirty="0" smtClean="0"/>
              <a:t>(</a:t>
            </a:r>
            <a:r>
              <a:rPr lang="en-US" dirty="0" err="1" smtClean="0"/>
              <a:t>Forbus</a:t>
            </a:r>
            <a:r>
              <a:rPr lang="en-US" dirty="0" smtClean="0"/>
              <a:t> poverty conjecture – lack of general qualitative representation for SR);  (2) IR for depictive representation.  Cannot move directly from abstract symbols to depictive representation without</a:t>
            </a:r>
            <a:r>
              <a:rPr lang="en-US" baseline="0" dirty="0" smtClean="0"/>
              <a:t> </a:t>
            </a:r>
            <a:r>
              <a:rPr lang="en-US" dirty="0" smtClean="0"/>
              <a:t>specifying where objects are located in space, their orientation, and relative size.</a:t>
            </a:r>
          </a:p>
          <a:p>
            <a:pPr eaLnBrk="1" hangingPunct="1"/>
            <a:endParaRPr lang="en-US" dirty="0" smtClean="0"/>
          </a:p>
          <a:p>
            <a:pPr eaLnBrk="1" hangingPunct="1"/>
            <a:r>
              <a:rPr lang="en-US" dirty="0" smtClean="0"/>
              <a:t>Visual</a:t>
            </a:r>
            <a:r>
              <a:rPr lang="en-US" baseline="0" dirty="0" smtClean="0"/>
              <a:t> Depictive</a:t>
            </a:r>
          </a:p>
          <a:p>
            <a:pPr eaLnBrk="1" hangingPunct="1"/>
            <a:r>
              <a:rPr lang="en-US" baseline="0" dirty="0" smtClean="0"/>
              <a:t> - </a:t>
            </a:r>
            <a:r>
              <a:rPr lang="en-US" sz="1200" kern="1200" baseline="0" dirty="0" smtClean="0">
                <a:solidFill>
                  <a:schemeClr val="tx1"/>
                </a:solidFill>
                <a:latin typeface="Arial" charset="0"/>
                <a:ea typeface="+mn-ea"/>
                <a:cs typeface="+mn-cs"/>
              </a:rPr>
              <a:t>S</a:t>
            </a:r>
            <a:r>
              <a:rPr lang="en-US" sz="1200" kern="1200" dirty="0" smtClean="0">
                <a:solidFill>
                  <a:schemeClr val="tx1"/>
                </a:solidFill>
                <a:latin typeface="Arial" charset="0"/>
                <a:ea typeface="+mn-ea"/>
                <a:cs typeface="+mn-cs"/>
              </a:rPr>
              <a:t>pace, including empty space, and color are inherent in the visual depictive representation.</a:t>
            </a:r>
          </a:p>
          <a:p>
            <a:pPr eaLnBrk="1" hangingPunct="1"/>
            <a:r>
              <a:rPr lang="en-US" sz="1200" kern="1200" baseline="0" dirty="0" smtClean="0">
                <a:solidFill>
                  <a:schemeClr val="tx1"/>
                </a:solidFill>
                <a:latin typeface="Arial" charset="0"/>
                <a:ea typeface="+mn-ea"/>
                <a:cs typeface="+mn-cs"/>
              </a:rPr>
              <a:t> - </a:t>
            </a:r>
            <a:r>
              <a:rPr lang="en-US" sz="1200" kern="1200" dirty="0" smtClean="0">
                <a:solidFill>
                  <a:schemeClr val="tx1"/>
                </a:solidFill>
                <a:latin typeface="Arial" charset="0"/>
                <a:ea typeface="+mn-ea"/>
                <a:cs typeface="+mn-cs"/>
              </a:rPr>
              <a:t>The depiction is from a privileged viewpoint, and the spatial structure of the patterns resembles the objects in a perceived or imagine scene </a:t>
            </a:r>
          </a:p>
          <a:p>
            <a:pPr eaLnBrk="1" hangingPunct="1"/>
            <a:r>
              <a:rPr lang="en-US" sz="1200" kern="1200" baseline="0" dirty="0" smtClean="0">
                <a:solidFill>
                  <a:schemeClr val="tx1"/>
                </a:solidFill>
                <a:latin typeface="Arial" charset="0"/>
                <a:ea typeface="+mn-ea"/>
                <a:cs typeface="+mn-cs"/>
              </a:rPr>
              <a:t>  - </a:t>
            </a:r>
            <a:r>
              <a:rPr lang="en-US" sz="1200" kern="1200" dirty="0" smtClean="0">
                <a:solidFill>
                  <a:schemeClr val="tx1"/>
                </a:solidFill>
                <a:latin typeface="Arial" charset="0"/>
                <a:ea typeface="+mn-ea"/>
                <a:cs typeface="+mn-cs"/>
              </a:rPr>
              <a:t>Computationally, it is an image data structure where the processing uses either mathematical manipulations (e.g. filters, rotation, and scaling) or algorithms that take advantage of the topological structure and color of the representation</a:t>
            </a:r>
            <a:r>
              <a:rPr lang="en-US" sz="1200" kern="1200" baseline="0" dirty="0" smtClean="0">
                <a:solidFill>
                  <a:schemeClr val="tx1"/>
                </a:solidFill>
                <a:latin typeface="Arial" charset="0"/>
                <a:ea typeface="+mn-ea"/>
                <a:cs typeface="+mn-cs"/>
              </a:rPr>
              <a:t> (illustrate with example).</a:t>
            </a:r>
            <a:endParaRPr lang="en-US" baseline="0" dirty="0" smtClean="0"/>
          </a:p>
          <a:p>
            <a:pPr eaLnBrk="1" hangingPunct="1"/>
            <a:r>
              <a:rPr lang="en-US" baseline="0" dirty="0" smtClean="0"/>
              <a:t> - </a:t>
            </a:r>
            <a:r>
              <a:rPr lang="en-US" baseline="0" dirty="0" err="1" smtClean="0"/>
              <a:t>Usefuleness</a:t>
            </a:r>
            <a:r>
              <a:rPr lang="en-US" baseline="0" dirty="0" smtClean="0"/>
              <a:t>: </a:t>
            </a:r>
            <a:r>
              <a:rPr lang="en-US" sz="1200" kern="1200" baseline="0" dirty="0" smtClean="0">
                <a:solidFill>
                  <a:schemeClr val="tx1"/>
                </a:solidFill>
                <a:latin typeface="Arial" charset="0"/>
                <a:ea typeface="+mn-ea"/>
                <a:cs typeface="+mn-cs"/>
              </a:rPr>
              <a:t>F</a:t>
            </a:r>
            <a:r>
              <a:rPr lang="en-US" sz="1200" kern="1200" dirty="0" smtClean="0">
                <a:solidFill>
                  <a:schemeClr val="tx1"/>
                </a:solidFill>
                <a:latin typeface="Arial" charset="0"/>
                <a:ea typeface="+mn-ea"/>
                <a:cs typeface="+mn-cs"/>
              </a:rPr>
              <a:t>or extracting an object’s visual features (e.g. lines, curves, enclosed spaces, corners) or for spatial reasoning where non-convex shapes are inherent to the problem</a:t>
            </a:r>
            <a:endParaRPr lang="en-US" baseline="0" dirty="0" smtClean="0"/>
          </a:p>
        </p:txBody>
      </p:sp>
      <p:sp>
        <p:nvSpPr>
          <p:cNvPr id="4" name="Slide Number Placeholder 3"/>
          <p:cNvSpPr>
            <a:spLocks noGrp="1"/>
          </p:cNvSpPr>
          <p:nvPr>
            <p:ph type="sldNum" sz="quarter" idx="10"/>
          </p:nvPr>
        </p:nvSpPr>
        <p:spPr/>
        <p:txBody>
          <a:bodyPr/>
          <a:lstStyle/>
          <a:p>
            <a:fld id="{1DD68A70-038B-4FFF-9560-13D464B0E05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Transition:</a:t>
            </a:r>
            <a:r>
              <a:rPr lang="en-US" baseline="0" dirty="0" smtClean="0"/>
              <a:t> So as a motivating example, let me one of the domains we used to evaluate the architecture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Orient audience to Map (N,S,E,W). Topographical map Roads, woods, Mountains</a:t>
            </a:r>
          </a:p>
          <a:p>
            <a:endParaRPr lang="en-US" dirty="0" smtClean="0"/>
          </a:p>
          <a:p>
            <a:r>
              <a:rPr lang="en-US" dirty="0" smtClean="0"/>
              <a:t>Provide</a:t>
            </a:r>
            <a:r>
              <a:rPr lang="en-US" baseline="0" dirty="0" smtClean="0"/>
              <a:t> additional “big picture” knowledge. I.E. Scouts providing early warning for a main body, enemy recon units attempting to locate friendly reconnaissance elements and main body. </a:t>
            </a:r>
          </a:p>
          <a:p>
            <a:endParaRPr lang="en-US" baseline="0" dirty="0" smtClean="0"/>
          </a:p>
          <a:p>
            <a:r>
              <a:rPr lang="en-US" sz="1200" kern="1200" dirty="0" smtClean="0">
                <a:solidFill>
                  <a:schemeClr val="tx1"/>
                </a:solidFill>
                <a:latin typeface="Arial" charset="0"/>
                <a:ea typeface="+mn-ea"/>
                <a:cs typeface="+mn-cs"/>
              </a:rPr>
              <a:t>Observe </a:t>
            </a:r>
          </a:p>
          <a:p>
            <a:r>
              <a:rPr lang="en-US" sz="1200" kern="1200" dirty="0" smtClean="0">
                <a:solidFill>
                  <a:schemeClr val="tx1"/>
                </a:solidFill>
                <a:latin typeface="Arial" charset="0"/>
                <a:ea typeface="+mn-ea"/>
                <a:cs typeface="+mn-cs"/>
              </a:rPr>
              <a:t>   Agent sees things</a:t>
            </a:r>
          </a:p>
          <a:p>
            <a:r>
              <a:rPr lang="en-US" sz="1200" kern="1200" dirty="0" smtClean="0">
                <a:solidFill>
                  <a:schemeClr val="tx1"/>
                </a:solidFill>
                <a:latin typeface="Arial" charset="0"/>
                <a:ea typeface="+mn-ea"/>
                <a:cs typeface="+mn-cs"/>
              </a:rPr>
              <a:t>   Teammate sees things and reports;</a:t>
            </a:r>
            <a:r>
              <a:rPr lang="en-US" sz="1200" kern="1200" baseline="0" dirty="0" smtClean="0">
                <a:solidFill>
                  <a:schemeClr val="tx1"/>
                </a:solidFill>
                <a:latin typeface="Arial" charset="0"/>
                <a:ea typeface="+mn-ea"/>
                <a:cs typeface="+mn-cs"/>
              </a:rPr>
              <a:t> report is delayed</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Analyzing the situation </a:t>
            </a:r>
          </a:p>
          <a:p>
            <a:r>
              <a:rPr lang="en-US" sz="1200" kern="1200" dirty="0" smtClean="0">
                <a:solidFill>
                  <a:schemeClr val="tx1"/>
                </a:solidFill>
                <a:latin typeface="Arial" charset="0"/>
                <a:ea typeface="+mn-ea"/>
                <a:cs typeface="+mn-cs"/>
              </a:rPr>
              <a:t>	Known friendly and known/hypothesized</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enemy locations and orientations, terrain, and obstacles. </a:t>
            </a:r>
          </a:p>
          <a:p>
            <a:r>
              <a:rPr lang="en-US" sz="1200" kern="1200" dirty="0" smtClean="0">
                <a:solidFill>
                  <a:schemeClr val="tx1"/>
                </a:solidFill>
                <a:latin typeface="Arial" charset="0"/>
                <a:ea typeface="+mn-ea"/>
                <a:cs typeface="+mn-cs"/>
              </a:rPr>
              <a:t>	Possible</a:t>
            </a:r>
            <a:r>
              <a:rPr lang="en-US" sz="1200" kern="1200" baseline="0" dirty="0" smtClean="0">
                <a:solidFill>
                  <a:schemeClr val="tx1"/>
                </a:solidFill>
                <a:latin typeface="Arial" charset="0"/>
                <a:ea typeface="+mn-ea"/>
                <a:cs typeface="+mn-cs"/>
              </a:rPr>
              <a:t> Enemy Avenues of Approach (Paths)</a:t>
            </a:r>
          </a:p>
          <a:p>
            <a:r>
              <a:rPr lang="en-US" sz="1200" kern="1200" baseline="0" dirty="0" smtClean="0">
                <a:solidFill>
                  <a:schemeClr val="tx1"/>
                </a:solidFill>
                <a:latin typeface="Arial" charset="0"/>
                <a:ea typeface="+mn-ea"/>
                <a:cs typeface="+mn-cs"/>
              </a:rPr>
              <a:t>	Friendly Coverage of those paths</a:t>
            </a:r>
          </a:p>
          <a:p>
            <a:r>
              <a:rPr lang="en-US" sz="1200" kern="1200" dirty="0" smtClean="0">
                <a:solidFill>
                  <a:schemeClr val="tx1"/>
                </a:solidFill>
                <a:latin typeface="Arial" charset="0"/>
                <a:ea typeface="+mn-ea"/>
                <a:cs typeface="+mn-cs"/>
              </a:rPr>
              <a:t>	Based on the analysis the scout leader then decides if he should reorient himself, his teammate, or both.</a:t>
            </a:r>
          </a:p>
          <a:p>
            <a:r>
              <a:rPr lang="en-US" sz="1200" kern="1200" dirty="0" smtClean="0">
                <a:solidFill>
                  <a:schemeClr val="tx1"/>
                </a:solidFill>
                <a:latin typeface="Arial" charset="0"/>
                <a:ea typeface="+mn-ea"/>
                <a:cs typeface="+mn-cs"/>
              </a:rPr>
              <a:t>Decide/Act</a:t>
            </a:r>
          </a:p>
          <a:p>
            <a:endParaRPr lang="en-US" sz="1200" kern="1200" dirty="0" smtClean="0">
              <a:solidFill>
                <a:schemeClr val="tx1"/>
              </a:solidFill>
              <a:latin typeface="Arial" charset="0"/>
              <a:ea typeface="+mn-ea"/>
              <a:cs typeface="+mn-cs"/>
            </a:endParaRPr>
          </a:p>
          <a:p>
            <a:r>
              <a:rPr lang="en-US" dirty="0" smtClean="0"/>
              <a:t>Assumptions</a:t>
            </a:r>
          </a:p>
          <a:p>
            <a:r>
              <a:rPr lang="en-US" dirty="0" smtClean="0"/>
              <a:t>  Percepts</a:t>
            </a:r>
          </a:p>
          <a:p>
            <a:r>
              <a:rPr lang="en-US" baseline="0" dirty="0" smtClean="0"/>
              <a:t>               - </a:t>
            </a:r>
            <a:r>
              <a:rPr lang="en-US" dirty="0" smtClean="0"/>
              <a:t>Agent/Teammate can recognize objects (e.g. enemy</a:t>
            </a:r>
            <a:r>
              <a:rPr lang="en-US" baseline="0" dirty="0" smtClean="0"/>
              <a:t> tank, building) and distinguish between entities (the two enemy tanks I see are different)</a:t>
            </a:r>
          </a:p>
          <a:p>
            <a:r>
              <a:rPr lang="en-US" baseline="0" dirty="0" smtClean="0"/>
              <a:t>               - However, does not know if a tank the teammate reports is the same or a different tank from what the agent sees (has to infer this based on location)</a:t>
            </a:r>
          </a:p>
          <a:p>
            <a:r>
              <a:rPr lang="en-US" baseline="0" dirty="0" smtClean="0"/>
              <a:t>               - Messages from teammate contain accurate location and orientation information but are not up to date at that moment (there is a time lag).  Agent must infer</a:t>
            </a:r>
          </a:p>
          <a:p>
            <a:r>
              <a:rPr lang="en-US" baseline="0" dirty="0" smtClean="0"/>
              <a:t>  Actions </a:t>
            </a:r>
          </a:p>
          <a:p>
            <a:r>
              <a:rPr lang="en-US" baseline="0" dirty="0" smtClean="0"/>
              <a:t>          - Are deterministic but not instantaneous (require some simulation time to occur)</a:t>
            </a:r>
          </a:p>
          <a:p>
            <a:r>
              <a:rPr lang="en-US" baseline="0" dirty="0" smtClean="0"/>
              <a:t>          - May be interrupted (e.g. if agent asks teammate to reorient to a certain orientation it will, but will not always make it to that orientation as it may be interrupted (e.g. sees an enemy while re-orienting).</a:t>
            </a:r>
          </a:p>
          <a:p>
            <a:r>
              <a:rPr lang="en-US" baseline="0" dirty="0" smtClean="0"/>
              <a:t>           - Enemy’s movement is random based on a few pre-planned (scripted) routes</a:t>
            </a:r>
          </a:p>
          <a:p>
            <a:endParaRPr lang="en-US" baseline="0" dirty="0" smtClean="0"/>
          </a:p>
          <a:p>
            <a:r>
              <a:rPr lang="en-US" baseline="0" dirty="0" smtClean="0"/>
              <a:t>For example… (go through the rest of the slides)</a:t>
            </a:r>
            <a:endParaRPr lang="en-US" dirty="0"/>
          </a:p>
        </p:txBody>
      </p:sp>
      <p:sp>
        <p:nvSpPr>
          <p:cNvPr id="4" name="Slide Number Placeholder 3"/>
          <p:cNvSpPr>
            <a:spLocks noGrp="1"/>
          </p:cNvSpPr>
          <p:nvPr>
            <p:ph type="sldNum" sz="quarter" idx="10"/>
          </p:nvPr>
        </p:nvSpPr>
        <p:spPr/>
        <p:txBody>
          <a:bodyPr/>
          <a:lstStyle/>
          <a:p>
            <a:fld id="{1DD68A70-038B-4FFF-9560-13D464B0E05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1F7941-398A-47C2-91F1-1878C8C8B20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9B2CF86-B7B2-4D1D-809A-D8BFAC3527F8}" type="slidenum">
              <a:rPr lang="en-US" smtClean="0"/>
              <a:pPr/>
              <a:t>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Be clear to indicate what is in your “architecture” and what is theory / experimental evidence</a:t>
            </a:r>
          </a:p>
          <a:p>
            <a:pPr eaLnBrk="1" hangingPunct="1"/>
            <a:endParaRPr lang="en-US" dirty="0" smtClean="0"/>
          </a:p>
          <a:p>
            <a:pPr eaLnBrk="1" hangingPunct="1"/>
            <a:r>
              <a:rPr lang="en-US" dirty="0" smtClean="0"/>
              <a:t>Clarify that the</a:t>
            </a:r>
            <a:r>
              <a:rPr lang="en-US" baseline="0" dirty="0" smtClean="0"/>
              <a:t> image/pixels and scene graph/vectors</a:t>
            </a:r>
            <a:r>
              <a:rPr lang="en-US" dirty="0" smtClean="0"/>
              <a:t> is the functional and computational mechanisms you are using and not what people necessarily use.</a:t>
            </a:r>
          </a:p>
          <a:p>
            <a:pPr eaLnBrk="1" hangingPunct="1"/>
            <a:endParaRPr lang="en-US" dirty="0" smtClean="0"/>
          </a:p>
          <a:p>
            <a:pPr eaLnBrk="1" hangingPunct="1"/>
            <a:endParaRPr lang="en-US" dirty="0" smtClean="0"/>
          </a:p>
          <a:p>
            <a:pPr eaLnBrk="1" hangingPunct="1"/>
            <a:r>
              <a:rPr lang="en-US" dirty="0" smtClean="0"/>
              <a:t>Describe high-level Soar</a:t>
            </a:r>
          </a:p>
          <a:p>
            <a:pPr eaLnBrk="1" hangingPunct="1"/>
            <a:r>
              <a:rPr lang="en-US" dirty="0" smtClean="0"/>
              <a:t>SVI – Visual Imagery relies on mechanisms provided by vision, so I will start by first describing how high-level vision works from the bottom-up and then discuss how imagery operates using those shared mechanisms.  </a:t>
            </a:r>
          </a:p>
          <a:p>
            <a:pPr eaLnBrk="1" hangingPunct="1"/>
            <a:r>
              <a:rPr lang="en-US" dirty="0" smtClean="0"/>
              <a:t>Outline Legend</a:t>
            </a:r>
          </a:p>
          <a:p>
            <a:pPr eaLnBrk="1" hangingPunct="1"/>
            <a:r>
              <a:rPr lang="en-US" dirty="0" smtClean="0"/>
              <a:t>Why Refresher – I will explain when I get to imagery, but in general, there has to be a mechanism that is in place that inhibits visual input from the environment when creating a top-down image from visual imagery.  </a:t>
            </a:r>
          </a:p>
          <a:p>
            <a:pPr eaLnBrk="1" hangingPunct="1"/>
            <a:r>
              <a:rPr lang="en-US" dirty="0" smtClean="0"/>
              <a:t>Ventral Path – “What” inspector</a:t>
            </a:r>
          </a:p>
          <a:p>
            <a:pPr eaLnBrk="1" hangingPunct="1"/>
            <a:r>
              <a:rPr lang="en-US" dirty="0" smtClean="0"/>
              <a:t>Dorsal Path – “Where” inspector</a:t>
            </a:r>
          </a:p>
          <a:p>
            <a:pPr eaLnBrk="1" hangingPunct="1"/>
            <a:endParaRPr lang="en-US" dirty="0" smtClean="0"/>
          </a:p>
          <a:p>
            <a:pPr eaLnBrk="1" hangingPunct="1"/>
            <a:r>
              <a:rPr lang="en-US" dirty="0" smtClean="0"/>
              <a:t>The theory up to the </a:t>
            </a:r>
            <a:r>
              <a:rPr lang="en-US" dirty="0" err="1" smtClean="0"/>
              <a:t>VisualLTM</a:t>
            </a:r>
            <a:r>
              <a:rPr lang="en-US" dirty="0" smtClean="0"/>
              <a:t> and </a:t>
            </a:r>
            <a:r>
              <a:rPr lang="en-US" dirty="0" err="1" smtClean="0"/>
              <a:t>ObjectMap</a:t>
            </a:r>
            <a:r>
              <a:rPr lang="en-US" dirty="0" smtClean="0"/>
              <a:t> STM is pretty clear.  From that point forward it gets pretty fuzzy.  What I propose are that there are listeners or monitors that are summarizing or consolidating these memories and compacting them into a more abstract descriptive format.  </a:t>
            </a:r>
          </a:p>
          <a:p>
            <a:pPr eaLnBrk="1" hangingPunct="1"/>
            <a:endParaRPr lang="en-US" dirty="0" smtClean="0"/>
          </a:p>
          <a:p>
            <a:pPr eaLnBrk="1" hangingPunct="1"/>
            <a:r>
              <a:rPr lang="en-US" dirty="0" smtClean="0"/>
              <a:t>Is visual imagery part of central cognition?  2 reasons</a:t>
            </a:r>
          </a:p>
          <a:p>
            <a:pPr eaLnBrk="1" hangingPunct="1"/>
            <a:r>
              <a:rPr lang="en-US" dirty="0" smtClean="0"/>
              <a:t>	1) Intimately tied to vision.  Want ability to share mechanisms with a vision system.</a:t>
            </a:r>
          </a:p>
          <a:p>
            <a:pPr eaLnBrk="1" hangingPunct="1"/>
            <a:r>
              <a:rPr lang="en-US" dirty="0" smtClean="0"/>
              <a:t>	2) bi-modal;  Imagery is quantitative and depictive.  Not prepared to modify Soar’s working memory, procedural memory, episodic, and semantic at this time.  It would require a major rethink</a:t>
            </a:r>
          </a:p>
          <a:p>
            <a:pPr eaLnBrk="1" hangingPunct="1"/>
            <a:endParaRPr lang="en-US" dirty="0" smtClean="0"/>
          </a:p>
          <a:p>
            <a:pPr eaLnBrk="1" hangingPunct="1"/>
            <a:r>
              <a:rPr lang="en-US" dirty="0" smtClean="0"/>
              <a:t>Temporal constraints for retention</a:t>
            </a:r>
          </a:p>
          <a:p>
            <a:pPr eaLnBrk="1" hangingPunct="1"/>
            <a:r>
              <a:rPr lang="en-US" dirty="0" smtClean="0"/>
              <a:t>  Visual Buffer : 1-2 s</a:t>
            </a:r>
          </a:p>
          <a:p>
            <a:pPr eaLnBrk="1" hangingPunct="1"/>
            <a:r>
              <a:rPr lang="en-US" dirty="0" smtClean="0"/>
              <a:t>  Object map 1- 10 s</a:t>
            </a:r>
          </a:p>
          <a:p>
            <a:pPr eaLnBrk="1" hangingPunct="1"/>
            <a:r>
              <a:rPr lang="en-US" dirty="0" smtClean="0"/>
              <a:t>  Visual LTM:  ??  Based on usage.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Transition: One</a:t>
            </a:r>
            <a:r>
              <a:rPr lang="en-US" baseline="0" dirty="0" smtClean="0"/>
              <a:t> of the goals for the architecture in this domain was to expand on how the agent manipulates the visual depictive representation.</a:t>
            </a:r>
            <a:endParaRPr lang="en-US" dirty="0" smtClean="0"/>
          </a:p>
          <a:p>
            <a:pPr>
              <a:spcBef>
                <a:spcPct val="0"/>
              </a:spcBef>
            </a:pPr>
            <a:r>
              <a:rPr lang="en-US" dirty="0" smtClean="0"/>
              <a:t>Each individual rule is simple (similar</a:t>
            </a:r>
            <a:r>
              <a:rPr lang="en-US" baseline="0" dirty="0" smtClean="0"/>
              <a:t> to production rules in Soar) but when you put them all together they can produce complicated behavior and reasoning</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Comparison with Computer Vision (sentential-based algorithms)</a:t>
            </a:r>
          </a:p>
          <a:p>
            <a:r>
              <a:rPr lang="en-US" sz="1200" kern="1200" baseline="0" dirty="0" smtClean="0">
                <a:solidFill>
                  <a:schemeClr val="tx1"/>
                </a:solidFill>
                <a:latin typeface="Arial" charset="0"/>
                <a:ea typeface="+mn-ea"/>
                <a:cs typeface="+mn-cs"/>
              </a:rPr>
              <a:t>   - Computer vision uses pixel operations extensively in the early stages of preprocessing and parsing. </a:t>
            </a:r>
          </a:p>
          <a:p>
            <a:r>
              <a:rPr lang="en-US" sz="1200" kern="1200" baseline="0" dirty="0" smtClean="0">
                <a:solidFill>
                  <a:schemeClr val="tx1"/>
                </a:solidFill>
                <a:latin typeface="Arial" charset="0"/>
                <a:ea typeface="+mn-ea"/>
                <a:cs typeface="+mn-cs"/>
              </a:rPr>
              <a:t>   - Filters (e.g. Gaussian filters) highlight edges by enhancing brightness gradients in the pixel array.</a:t>
            </a:r>
          </a:p>
          <a:p>
            <a:r>
              <a:rPr lang="en-US" sz="1200" kern="1200" baseline="0" dirty="0" smtClean="0">
                <a:solidFill>
                  <a:schemeClr val="tx1"/>
                </a:solidFill>
                <a:latin typeface="Arial" charset="0"/>
                <a:ea typeface="+mn-ea"/>
                <a:cs typeface="+mn-cs"/>
              </a:rPr>
              <a:t>   - At later stages, computer vision parses shapes by tracing, pixel by pixel, the topologically connected components in the pixel array</a:t>
            </a:r>
          </a:p>
          <a:p>
            <a:r>
              <a:rPr lang="en-US" sz="1200" kern="1200" baseline="0" dirty="0" smtClean="0">
                <a:solidFill>
                  <a:schemeClr val="tx1"/>
                </a:solidFill>
                <a:latin typeface="Arial" charset="0"/>
                <a:ea typeface="+mn-ea"/>
                <a:cs typeface="+mn-cs"/>
              </a:rPr>
              <a:t>   - Most of the image processing operations are filters where each pixel is rewritten as a specific function of its neighbors’ values</a:t>
            </a:r>
          </a:p>
          <a:p>
            <a:r>
              <a:rPr lang="en-US" sz="1200" kern="1200" baseline="0" dirty="0" smtClean="0">
                <a:solidFill>
                  <a:schemeClr val="tx1"/>
                </a:solidFill>
                <a:latin typeface="Arial" charset="0"/>
                <a:ea typeface="+mn-ea"/>
                <a:cs typeface="+mn-cs"/>
              </a:rPr>
              <a:t>   - Pixel rewrites are sensitive to the pixel pattern in their local application so are less restrictive (the value of a pixel in that neighborhood changes not based on the value of its neighbors but rather based on the RHS pattern). </a:t>
            </a:r>
            <a:endParaRPr lang="en-US" dirty="0" smtClean="0"/>
          </a:p>
          <a:p>
            <a:pPr>
              <a:spcBef>
                <a:spcPct val="0"/>
              </a:spcBef>
            </a:pPr>
            <a:endParaRPr lang="en-US" baseline="0" dirty="0" smtClean="0"/>
          </a:p>
          <a:p>
            <a:pPr>
              <a:spcBef>
                <a:spcPct val="0"/>
              </a:spcBef>
            </a:pPr>
            <a:endParaRPr lang="en-US" baseline="0" dirty="0" smtClean="0"/>
          </a:p>
          <a:p>
            <a:r>
              <a:rPr lang="en-US" sz="1200" kern="1200" baseline="0" dirty="0" smtClean="0">
                <a:solidFill>
                  <a:schemeClr val="tx1"/>
                </a:solidFill>
                <a:latin typeface="Arial" charset="0"/>
                <a:ea typeface="+mn-ea"/>
                <a:cs typeface="+mn-cs"/>
              </a:rPr>
              <a:t>Comparison with Cellular Automata </a:t>
            </a:r>
          </a:p>
          <a:p>
            <a:r>
              <a:rPr lang="en-US" sz="1200" kern="1200" baseline="0" dirty="0" smtClean="0">
                <a:solidFill>
                  <a:schemeClr val="tx1"/>
                </a:solidFill>
                <a:latin typeface="Arial" charset="0"/>
                <a:ea typeface="+mn-ea"/>
                <a:cs typeface="+mn-cs"/>
              </a:rPr>
              <a:t>  Similarities</a:t>
            </a:r>
          </a:p>
          <a:p>
            <a:r>
              <a:rPr lang="en-US" sz="1200" kern="1200" baseline="0" dirty="0" smtClean="0">
                <a:solidFill>
                  <a:schemeClr val="tx1"/>
                </a:solidFill>
                <a:latin typeface="Arial" charset="0"/>
                <a:ea typeface="+mn-ea"/>
                <a:cs typeface="+mn-cs"/>
              </a:rPr>
              <a:t>      Grid representation of states which change over time as a result of simple “rules”</a:t>
            </a:r>
          </a:p>
          <a:p>
            <a:r>
              <a:rPr lang="en-US" sz="1200" kern="1200" baseline="0" dirty="0" smtClean="0">
                <a:solidFill>
                  <a:schemeClr val="tx1"/>
                </a:solidFill>
                <a:latin typeface="Arial" charset="0"/>
                <a:ea typeface="+mn-ea"/>
                <a:cs typeface="+mn-cs"/>
              </a:rPr>
              <a:t>   Differences</a:t>
            </a:r>
          </a:p>
          <a:p>
            <a:r>
              <a:rPr lang="en-US" sz="1200" kern="1200" baseline="0" dirty="0" smtClean="0">
                <a:solidFill>
                  <a:schemeClr val="tx1"/>
                </a:solidFill>
                <a:latin typeface="Arial" charset="0"/>
                <a:ea typeface="+mn-ea"/>
                <a:cs typeface="+mn-cs"/>
              </a:rPr>
              <a:t>     Cellular Automata “rules” are implemented as Finite State Machines that change the state of each cell based on its current state and that of its neighbors. </a:t>
            </a:r>
          </a:p>
          <a:p>
            <a:r>
              <a:rPr lang="en-US" sz="1200" kern="1200" baseline="0" dirty="0" smtClean="0">
                <a:solidFill>
                  <a:schemeClr val="tx1"/>
                </a:solidFill>
                <a:latin typeface="Arial" charset="0"/>
                <a:ea typeface="+mn-ea"/>
                <a:cs typeface="+mn-cs"/>
              </a:rPr>
              <a:t>     Pixel-level rewrite rules rewrite local configurations of cells at once based on pattern matching the configuration and color</a:t>
            </a:r>
          </a:p>
          <a:p>
            <a:r>
              <a:rPr lang="en-US" sz="1200" kern="1200" baseline="0" dirty="0" smtClean="0">
                <a:solidFill>
                  <a:schemeClr val="tx1"/>
                </a:solidFill>
                <a:latin typeface="Arial" charset="0"/>
                <a:ea typeface="+mn-ea"/>
                <a:cs typeface="+mn-cs"/>
              </a:rPr>
              <a:t>     Makes it easier to work with patterns of varying granularity. </a:t>
            </a:r>
          </a:p>
          <a:p>
            <a:r>
              <a:rPr lang="en-US" sz="1200" kern="1200" baseline="0" dirty="0" smtClean="0">
                <a:solidFill>
                  <a:schemeClr val="tx1"/>
                </a:solidFill>
                <a:latin typeface="Arial" charset="0"/>
                <a:ea typeface="+mn-ea"/>
                <a:cs typeface="+mn-cs"/>
              </a:rPr>
              <a:t>     Been said that the Pixel rewrites are easier to program desired, rather than just “emergent,” functionality.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Transition: One</a:t>
            </a:r>
            <a:r>
              <a:rPr lang="en-US" baseline="0" dirty="0" smtClean="0"/>
              <a:t> of the goals for the architecture in this domain was to expand on how the agent manipulates the visual depictive representation.</a:t>
            </a:r>
            <a:endParaRPr lang="en-US" dirty="0" smtClean="0"/>
          </a:p>
          <a:p>
            <a:pPr>
              <a:spcBef>
                <a:spcPct val="0"/>
              </a:spcBef>
            </a:pPr>
            <a:r>
              <a:rPr lang="en-US" dirty="0" smtClean="0"/>
              <a:t>Each individual rule is simple (similar</a:t>
            </a:r>
            <a:r>
              <a:rPr lang="en-US" baseline="0" dirty="0" smtClean="0"/>
              <a:t> to production rules in Soar) but when you put them all together they can produce complicated behavior and reasoning</a:t>
            </a:r>
          </a:p>
          <a:p>
            <a:pPr>
              <a:spcBef>
                <a:spcPct val="0"/>
              </a:spcBef>
            </a:pPr>
            <a:endParaRPr lang="en-US" baseline="0" dirty="0" smtClean="0"/>
          </a:p>
          <a:p>
            <a:pPr>
              <a:spcBef>
                <a:spcPct val="0"/>
              </a:spcBef>
            </a:pPr>
            <a:r>
              <a:rPr lang="en-US" baseline="0" dirty="0" smtClean="0"/>
              <a:t>In case someone asks…</a:t>
            </a:r>
          </a:p>
          <a:p>
            <a:r>
              <a:rPr lang="en-US" sz="1200" kern="1200" baseline="0" dirty="0" smtClean="0">
                <a:solidFill>
                  <a:schemeClr val="tx1"/>
                </a:solidFill>
                <a:latin typeface="Arial" charset="0"/>
                <a:ea typeface="+mn-ea"/>
                <a:cs typeface="+mn-cs"/>
              </a:rPr>
              <a:t>Comparison with Cellular Automata </a:t>
            </a:r>
          </a:p>
          <a:p>
            <a:r>
              <a:rPr lang="en-US" sz="1200" kern="1200" baseline="0" dirty="0" smtClean="0">
                <a:solidFill>
                  <a:schemeClr val="tx1"/>
                </a:solidFill>
                <a:latin typeface="Arial" charset="0"/>
                <a:ea typeface="+mn-ea"/>
                <a:cs typeface="+mn-cs"/>
              </a:rPr>
              <a:t>  Similarities</a:t>
            </a:r>
          </a:p>
          <a:p>
            <a:r>
              <a:rPr lang="en-US" sz="1200" kern="1200" baseline="0" dirty="0" smtClean="0">
                <a:solidFill>
                  <a:schemeClr val="tx1"/>
                </a:solidFill>
                <a:latin typeface="Arial" charset="0"/>
                <a:ea typeface="+mn-ea"/>
                <a:cs typeface="+mn-cs"/>
              </a:rPr>
              <a:t>      Grid representation of states which change over time as a result of simple “rules”</a:t>
            </a:r>
          </a:p>
          <a:p>
            <a:r>
              <a:rPr lang="en-US" sz="1200" kern="1200" baseline="0" dirty="0" smtClean="0">
                <a:solidFill>
                  <a:schemeClr val="tx1"/>
                </a:solidFill>
                <a:latin typeface="Arial" charset="0"/>
                <a:ea typeface="+mn-ea"/>
                <a:cs typeface="+mn-cs"/>
              </a:rPr>
              <a:t>   Differences</a:t>
            </a:r>
          </a:p>
          <a:p>
            <a:r>
              <a:rPr lang="en-US" sz="1200" kern="1200" baseline="0" dirty="0" smtClean="0">
                <a:solidFill>
                  <a:schemeClr val="tx1"/>
                </a:solidFill>
                <a:latin typeface="Arial" charset="0"/>
                <a:ea typeface="+mn-ea"/>
                <a:cs typeface="+mn-cs"/>
              </a:rPr>
              <a:t>     Cellular Automata “rules” are implemented as Finite State Machines that change the state of each cell based on its current state and that of its neighbors. </a:t>
            </a:r>
          </a:p>
          <a:p>
            <a:r>
              <a:rPr lang="en-US" sz="1200" kern="1200" baseline="0" dirty="0" smtClean="0">
                <a:solidFill>
                  <a:schemeClr val="tx1"/>
                </a:solidFill>
                <a:latin typeface="Arial" charset="0"/>
                <a:ea typeface="+mn-ea"/>
                <a:cs typeface="+mn-cs"/>
              </a:rPr>
              <a:t>     Pixel-level rewrite rules rewrite local configurations of cells at once based on pattern matching the configuration and color</a:t>
            </a:r>
          </a:p>
          <a:p>
            <a:r>
              <a:rPr lang="en-US" sz="1200" kern="1200" baseline="0" dirty="0" smtClean="0">
                <a:solidFill>
                  <a:schemeClr val="tx1"/>
                </a:solidFill>
                <a:latin typeface="Arial" charset="0"/>
                <a:ea typeface="+mn-ea"/>
                <a:cs typeface="+mn-cs"/>
              </a:rPr>
              <a:t>     Makes it easier to work with patterns of varying granularity. </a:t>
            </a:r>
          </a:p>
          <a:p>
            <a:r>
              <a:rPr lang="en-US" sz="1200" kern="1200" baseline="0" dirty="0" smtClean="0">
                <a:solidFill>
                  <a:schemeClr val="tx1"/>
                </a:solidFill>
                <a:latin typeface="Arial" charset="0"/>
                <a:ea typeface="+mn-ea"/>
                <a:cs typeface="+mn-cs"/>
              </a:rPr>
              <a:t>     Been said that the Pixel rewrites are easier to program desired, rather than just “emergent,” functionality.</a:t>
            </a:r>
          </a:p>
          <a:p>
            <a:r>
              <a:rPr lang="en-US" sz="1200" kern="1200" baseline="0" dirty="0" smtClean="0">
                <a:solidFill>
                  <a:schemeClr val="tx1"/>
                </a:solidFill>
                <a:latin typeface="Arial" charset="0"/>
                <a:ea typeface="+mn-ea"/>
                <a:cs typeface="+mn-cs"/>
              </a:rPr>
              <a:t>Comparison with Computer Vision (sentential-based algorithms)</a:t>
            </a:r>
          </a:p>
          <a:p>
            <a:r>
              <a:rPr lang="en-US" sz="1200" kern="1200" baseline="0" dirty="0" smtClean="0">
                <a:solidFill>
                  <a:schemeClr val="tx1"/>
                </a:solidFill>
                <a:latin typeface="Arial" charset="0"/>
                <a:ea typeface="+mn-ea"/>
                <a:cs typeface="+mn-cs"/>
              </a:rPr>
              <a:t>   - Computer vision uses pixel operations extensively in the early stages of preprocessing and parsing. </a:t>
            </a:r>
          </a:p>
          <a:p>
            <a:r>
              <a:rPr lang="en-US" sz="1200" kern="1200" baseline="0" dirty="0" smtClean="0">
                <a:solidFill>
                  <a:schemeClr val="tx1"/>
                </a:solidFill>
                <a:latin typeface="Arial" charset="0"/>
                <a:ea typeface="+mn-ea"/>
                <a:cs typeface="+mn-cs"/>
              </a:rPr>
              <a:t>   - Filters (e.g. Gaussian filters) highlight edges by enhancing brightness gradients in the pixel array.</a:t>
            </a:r>
          </a:p>
          <a:p>
            <a:r>
              <a:rPr lang="en-US" sz="1200" kern="1200" baseline="0" dirty="0" smtClean="0">
                <a:solidFill>
                  <a:schemeClr val="tx1"/>
                </a:solidFill>
                <a:latin typeface="Arial" charset="0"/>
                <a:ea typeface="+mn-ea"/>
                <a:cs typeface="+mn-cs"/>
              </a:rPr>
              <a:t>   - At later stages, computer vision parses shapes by tracing, pixel by pixel, the topologically connected components in the pixel array</a:t>
            </a:r>
          </a:p>
          <a:p>
            <a:r>
              <a:rPr lang="en-US" sz="1200" kern="1200" baseline="0" dirty="0" smtClean="0">
                <a:solidFill>
                  <a:schemeClr val="tx1"/>
                </a:solidFill>
                <a:latin typeface="Arial" charset="0"/>
                <a:ea typeface="+mn-ea"/>
                <a:cs typeface="+mn-cs"/>
              </a:rPr>
              <a:t>   - Most of the image processing operations are filters where each pixel is rewritten as a specific function of its neighbors’ values</a:t>
            </a:r>
          </a:p>
          <a:p>
            <a:r>
              <a:rPr lang="en-US" sz="1200" kern="1200" baseline="0" dirty="0" smtClean="0">
                <a:solidFill>
                  <a:schemeClr val="tx1"/>
                </a:solidFill>
                <a:latin typeface="Arial" charset="0"/>
                <a:ea typeface="+mn-ea"/>
                <a:cs typeface="+mn-cs"/>
              </a:rPr>
              <a:t>   - Pixel rewrites are sensitive to the pixel pattern in their local application so are less restrictive (the value of a pixel in that neighborhood changes not based on the value of its neighbors</a:t>
            </a:r>
          </a:p>
          <a:p>
            <a:r>
              <a:rPr lang="en-US" sz="1200" kern="1200" baseline="0" dirty="0" smtClean="0">
                <a:solidFill>
                  <a:schemeClr val="tx1"/>
                </a:solidFill>
                <a:latin typeface="Arial" charset="0"/>
                <a:ea typeface="+mn-ea"/>
                <a:cs typeface="+mn-cs"/>
              </a:rPr>
              <a:t>     but rather based on the </a:t>
            </a:r>
            <a:r>
              <a:rPr lang="en-US" sz="1200" kern="1200" baseline="0" smtClean="0">
                <a:solidFill>
                  <a:schemeClr val="tx1"/>
                </a:solidFill>
                <a:latin typeface="Arial" charset="0"/>
                <a:ea typeface="+mn-ea"/>
                <a:cs typeface="+mn-cs"/>
              </a:rPr>
              <a:t>RHS pattern).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illustrate, the Tracker scout team is an offline analysis where </a:t>
            </a:r>
            <a:endParaRPr lang="en-US" dirty="0"/>
          </a:p>
        </p:txBody>
      </p:sp>
      <p:sp>
        <p:nvSpPr>
          <p:cNvPr id="4" name="Slide Number Placeholder 3"/>
          <p:cNvSpPr>
            <a:spLocks noGrp="1"/>
          </p:cNvSpPr>
          <p:nvPr>
            <p:ph type="sldNum" sz="quarter" idx="10"/>
          </p:nvPr>
        </p:nvSpPr>
        <p:spPr/>
        <p:txBody>
          <a:bodyPr/>
          <a:lstStyle/>
          <a:p>
            <a:fld id="{1DD68A70-038B-4FFF-9560-13D464B0E05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E7D0B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baseline="0">
                <a:solidFill>
                  <a:schemeClr val="bg1"/>
                </a:solidFill>
              </a:defRPr>
            </a:lvl1pPr>
            <a:extLst/>
          </a:lstStyle>
          <a:p>
            <a:r>
              <a:rPr kumimoji="0" lang="en-US" dirty="0" smtClean="0"/>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smtClean="0"/>
              <a:t>Click to edit Master subtitle style</a:t>
            </a:r>
            <a:endParaRPr kumimoji="0" lang="en-US" dirty="0"/>
          </a:p>
        </p:txBody>
      </p:sp>
      <p:sp>
        <p:nvSpPr>
          <p:cNvPr id="10" name="Rectangle 9"/>
          <p:cNvSpPr/>
          <p:nvPr/>
        </p:nvSpPr>
        <p:spPr bwMode="invGray">
          <a:xfrm>
            <a:off x="0" y="5128334"/>
            <a:ext cx="9144000" cy="45720"/>
          </a:xfrm>
          <a:prstGeom prst="rect">
            <a:avLst/>
          </a:prstGeom>
          <a:solidFill>
            <a:schemeClr val="bg1"/>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pic>
        <p:nvPicPr>
          <p:cNvPr id="11" name="Picture 11" descr="EECS_Large"/>
          <p:cNvPicPr>
            <a:picLocks noChangeAspect="1" noChangeArrowheads="1"/>
          </p:cNvPicPr>
          <p:nvPr userDrawn="1"/>
        </p:nvPicPr>
        <p:blipFill>
          <a:blip r:embed="rId2"/>
          <a:srcRect/>
          <a:stretch>
            <a:fillRect/>
          </a:stretch>
        </p:blipFill>
        <p:spPr bwMode="auto">
          <a:xfrm>
            <a:off x="8229600" y="76200"/>
            <a:ext cx="896383" cy="838200"/>
          </a:xfrm>
          <a:prstGeom prst="rect">
            <a:avLst/>
          </a:prstGeom>
          <a:noFill/>
          <a:ln w="9525">
            <a:noFill/>
            <a:miter lim="800000"/>
            <a:headEnd/>
            <a:tailEnd/>
          </a:ln>
        </p:spPr>
      </p:pic>
      <p:pic>
        <p:nvPicPr>
          <p:cNvPr id="12" name="Picture 11" descr="usma-crest_tb.gif"/>
          <p:cNvPicPr>
            <a:picLocks noChangeAspect="1"/>
          </p:cNvPicPr>
          <p:nvPr userDrawn="1"/>
        </p:nvPicPr>
        <p:blipFill>
          <a:blip r:embed="rId3"/>
          <a:stretch>
            <a:fillRect/>
          </a:stretch>
        </p:blipFill>
        <p:spPr>
          <a:xfrm>
            <a:off x="14948" y="76200"/>
            <a:ext cx="1128052" cy="990600"/>
          </a:xfrm>
          <a:prstGeom prst="rect">
            <a:avLst/>
          </a:prstGeom>
        </p:spPr>
      </p:pic>
      <p:sp>
        <p:nvSpPr>
          <p:cNvPr id="13" name="Date Placeholder 12"/>
          <p:cNvSpPr>
            <a:spLocks noGrp="1"/>
          </p:cNvSpPr>
          <p:nvPr>
            <p:ph type="dt" sz="half" idx="10"/>
          </p:nvPr>
        </p:nvSpPr>
        <p:spPr/>
        <p:txBody>
          <a:bodyPr/>
          <a:lstStyle/>
          <a:p>
            <a:fld id="{E18B6EAC-B8CF-49CF-8DE7-605CA70EB6CD}" type="datetime1">
              <a:rPr lang="en-US" smtClean="0"/>
              <a:pPr/>
              <a:t>3/6/2009</a:t>
            </a:fld>
            <a:endParaRPr lang="en-US" dirty="0"/>
          </a:p>
        </p:txBody>
      </p:sp>
      <p:sp>
        <p:nvSpPr>
          <p:cNvPr id="14" name="Slide Number Placeholder 13"/>
          <p:cNvSpPr>
            <a:spLocks noGrp="1"/>
          </p:cNvSpPr>
          <p:nvPr>
            <p:ph type="sldNum" sz="quarter" idx="11"/>
          </p:nvPr>
        </p:nvSpPr>
        <p:spPr/>
        <p:txBody>
          <a:bodyPr/>
          <a:lstStyle/>
          <a:p>
            <a:fld id="{CB6472CE-77E5-471B-82E0-5E211E981220}" type="slidenum">
              <a:rPr lang="en-US" smtClean="0"/>
              <a:pPr/>
              <a:t>‹#›</a:t>
            </a:fld>
            <a:endParaRPr lang="en-US"/>
          </a:p>
        </p:txBody>
      </p:sp>
      <p:sp>
        <p:nvSpPr>
          <p:cNvPr id="15" name="Footer Placeholder 14"/>
          <p:cNvSpPr>
            <a:spLocks noGrp="1"/>
          </p:cNvSpPr>
          <p:nvPr>
            <p:ph type="ftr" sz="quarter" idx="12"/>
          </p:nvPr>
        </p:nvSpPr>
        <p:spPr/>
        <p:txBody>
          <a:bodyPr/>
          <a:lstStyle/>
          <a:p>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1FEC7F-5D06-45AD-88C9-D3BA8BA88029}" type="datetime1">
              <a:rPr lang="en-US" smtClean="0"/>
              <a:pPr/>
              <a:t>3/6/2009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472CE-77E5-471B-82E0-5E211E9812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chemeClr val="tx1"/>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E7D0B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5F7AB7-379F-4BCF-9CE9-C6E555FC12A1}" type="datetime1">
              <a:rPr lang="en-US" smtClean="0"/>
              <a:pPr/>
              <a:t>3/6/2009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B6472CE-77E5-471B-82E0-5E211E98122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D4C1CD-D4E0-4120-9D7C-B7157F403724}" type="datetime1">
              <a:rPr lang="en-US" smtClean="0"/>
              <a:pPr/>
              <a:t>3/6/2009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baseline="0"/>
            </a:lvl1pPr>
          </a:lstStyle>
          <a:p>
            <a:fld id="{CB6472CE-77E5-471B-82E0-5E211E98122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E7D0B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chemeClr val="bg1"/>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solidFill>
                  <a:schemeClr val="bg1"/>
                </a:solidFill>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5EB26EF0-2C4E-4ED1-9BAE-C39E0CCD4E25}" type="datetime1">
              <a:rPr lang="en-US" smtClean="0"/>
              <a:pPr/>
              <a:t>3/6/2009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472CE-77E5-471B-82E0-5E211E981220}" type="slidenum">
              <a:rPr lang="en-US" smtClean="0"/>
              <a:pPr/>
              <a:t>‹#›</a:t>
            </a:fld>
            <a:endParaRPr lang="en-US"/>
          </a:p>
        </p:txBody>
      </p:sp>
      <p:pic>
        <p:nvPicPr>
          <p:cNvPr id="10" name="Picture 9" descr="usma-crest_tb.gif"/>
          <p:cNvPicPr>
            <a:picLocks noChangeAspect="1"/>
          </p:cNvPicPr>
          <p:nvPr userDrawn="1"/>
        </p:nvPicPr>
        <p:blipFill>
          <a:blip r:embed="rId2"/>
          <a:stretch>
            <a:fillRect/>
          </a:stretch>
        </p:blipFill>
        <p:spPr>
          <a:xfrm>
            <a:off x="14948" y="76200"/>
            <a:ext cx="1128052" cy="990600"/>
          </a:xfrm>
          <a:prstGeom prst="rect">
            <a:avLst/>
          </a:prstGeom>
        </p:spPr>
      </p:pic>
      <p:pic>
        <p:nvPicPr>
          <p:cNvPr id="11" name="Picture 11" descr="EECS_Large"/>
          <p:cNvPicPr>
            <a:picLocks noChangeAspect="1" noChangeArrowheads="1"/>
          </p:cNvPicPr>
          <p:nvPr userDrawn="1"/>
        </p:nvPicPr>
        <p:blipFill>
          <a:blip r:embed="rId3"/>
          <a:srcRect/>
          <a:stretch>
            <a:fillRect/>
          </a:stretch>
        </p:blipFill>
        <p:spPr bwMode="auto">
          <a:xfrm>
            <a:off x="8229600" y="76200"/>
            <a:ext cx="896383" cy="8382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738EB6-F43E-45B2-8B3B-99357B4632A3}" type="datetime1">
              <a:rPr lang="en-US" smtClean="0"/>
              <a:pPr/>
              <a:t>3/6/2009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472CE-77E5-471B-82E0-5E211E9812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6A87B4-1A9A-44C0-9C36-8FF20E1D65E4}" type="datetime1">
              <a:rPr lang="en-US" smtClean="0"/>
              <a:pPr/>
              <a:t>3/6/2009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472CE-77E5-471B-82E0-5E211E9812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70B265-889A-44CC-ABD9-7B90396EE497}" type="datetime1">
              <a:rPr lang="en-US" smtClean="0"/>
              <a:pPr/>
              <a:t>3/6/2009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6472CE-77E5-471B-82E0-5E211E9812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AC73C-34FD-4508-80F9-9E7C7A384D2A}" type="datetime1">
              <a:rPr lang="en-US" smtClean="0"/>
              <a:pPr/>
              <a:t>3/6/2009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472CE-77E5-471B-82E0-5E211E9812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05FB7E8-53CC-4B41-88CE-3122F7B9ECAE}" type="datetime1">
              <a:rPr lang="en-US" smtClean="0"/>
              <a:pPr/>
              <a:t>3/6/2009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472CE-77E5-471B-82E0-5E211E98122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C029E27-1F6A-4957-8584-FAD01835A737}" type="datetime1">
              <a:rPr lang="en-US" smtClean="0"/>
              <a:pPr/>
              <a:t>3/6/2009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B6472CE-77E5-471B-82E0-5E211E98122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chemeClr val="tx1"/>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E7D0B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1143000" y="152400"/>
            <a:ext cx="7086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18B6EAC-B8CF-49CF-8DE7-605CA70EB6CD}" type="datetime1">
              <a:rPr lang="en-US" smtClean="0"/>
              <a:pPr/>
              <a:t>3/6/2009</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B6472CE-77E5-471B-82E0-5E211E981220}" type="slidenum">
              <a:rPr lang="en-US" smtClean="0"/>
              <a:pPr/>
              <a:t>‹#›</a:t>
            </a:fld>
            <a:endParaRPr lang="en-US"/>
          </a:p>
        </p:txBody>
      </p:sp>
      <p:pic>
        <p:nvPicPr>
          <p:cNvPr id="9" name="Picture 8" descr="usma-crest_tb.gif"/>
          <p:cNvPicPr>
            <a:picLocks noChangeAspect="1"/>
          </p:cNvPicPr>
          <p:nvPr userDrawn="1"/>
        </p:nvPicPr>
        <p:blipFill>
          <a:blip r:embed="rId14"/>
          <a:stretch>
            <a:fillRect/>
          </a:stretch>
        </p:blipFill>
        <p:spPr>
          <a:xfrm>
            <a:off x="14948" y="76200"/>
            <a:ext cx="1128052" cy="990600"/>
          </a:xfrm>
          <a:prstGeom prst="rect">
            <a:avLst/>
          </a:prstGeom>
        </p:spPr>
      </p:pic>
      <p:pic>
        <p:nvPicPr>
          <p:cNvPr id="11" name="Picture 11" descr="EECS_Large"/>
          <p:cNvPicPr>
            <a:picLocks noChangeAspect="1" noChangeArrowheads="1"/>
          </p:cNvPicPr>
          <p:nvPr userDrawn="1"/>
        </p:nvPicPr>
        <p:blipFill>
          <a:blip r:embed="rId15"/>
          <a:srcRect/>
          <a:stretch>
            <a:fillRect/>
          </a:stretch>
        </p:blipFill>
        <p:spPr bwMode="auto">
          <a:xfrm>
            <a:off x="8229600" y="76200"/>
            <a:ext cx="896383"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2" r:id="rId12"/>
  </p:sldLayoutIdLst>
  <p:timing>
    <p:tnLst>
      <p:par>
        <p:cTn id="1" dur="indefinite" restart="never" nodeType="tmRoot"/>
      </p:par>
    </p:tnLst>
  </p:timing>
  <p:hf hdr="0" ftr="0" dt="0"/>
  <p:txStyles>
    <p:titleStyle>
      <a:lvl1pPr algn="ctr" rtl="0" eaLnBrk="1" latinLnBrk="0" hangingPunct="1">
        <a:spcBef>
          <a:spcPct val="0"/>
        </a:spcBef>
        <a:buNone/>
        <a:defRPr kumimoji="0" sz="4500" b="1" kern="1200">
          <a:solidFill>
            <a:schemeClr val="tx1"/>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Documents%20and%20Settings\scott.lathrop\Desktop\agi-09\presentation\agent_scenario_1_0001.wmv"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Extending Cognitive Architectures with Mental Imagery</a:t>
            </a:r>
            <a:endParaRPr lang="en-US" dirty="0"/>
          </a:p>
        </p:txBody>
      </p:sp>
      <p:sp>
        <p:nvSpPr>
          <p:cNvPr id="3" name="Subtitle 2"/>
          <p:cNvSpPr>
            <a:spLocks noGrp="1"/>
          </p:cNvSpPr>
          <p:nvPr>
            <p:ph type="subTitle" idx="1"/>
          </p:nvPr>
        </p:nvSpPr>
        <p:spPr/>
        <p:txBody>
          <a:bodyPr/>
          <a:lstStyle/>
          <a:p>
            <a:endParaRPr lang="en-US" dirty="0"/>
          </a:p>
        </p:txBody>
      </p:sp>
      <p:sp>
        <p:nvSpPr>
          <p:cNvPr id="4" name="Text Box 9"/>
          <p:cNvSpPr txBox="1">
            <a:spLocks noChangeArrowheads="1"/>
          </p:cNvSpPr>
          <p:nvPr/>
        </p:nvSpPr>
        <p:spPr bwMode="auto">
          <a:xfrm>
            <a:off x="57150" y="6412468"/>
            <a:ext cx="3067050" cy="369332"/>
          </a:xfrm>
          <a:prstGeom prst="rect">
            <a:avLst/>
          </a:prstGeom>
          <a:noFill/>
          <a:ln w="9525">
            <a:noFill/>
            <a:miter lim="800000"/>
            <a:headEnd/>
            <a:tailEnd/>
          </a:ln>
        </p:spPr>
        <p:txBody>
          <a:bodyPr wrap="square">
            <a:spAutoFit/>
          </a:bodyPr>
          <a:lstStyle/>
          <a:p>
            <a:pPr>
              <a:spcBef>
                <a:spcPct val="50000"/>
              </a:spcBef>
            </a:pPr>
            <a:r>
              <a:rPr lang="en-US" b="1" dirty="0" smtClean="0"/>
              <a:t>AGI-09</a:t>
            </a:r>
            <a:endParaRPr lang="en-US" b="1" dirty="0"/>
          </a:p>
        </p:txBody>
      </p:sp>
      <p:sp>
        <p:nvSpPr>
          <p:cNvPr id="6" name="Text Box 3"/>
          <p:cNvSpPr txBox="1">
            <a:spLocks noChangeArrowheads="1"/>
          </p:cNvSpPr>
          <p:nvPr/>
        </p:nvSpPr>
        <p:spPr bwMode="auto">
          <a:xfrm>
            <a:off x="7696200" y="6197025"/>
            <a:ext cx="1393825" cy="584775"/>
          </a:xfrm>
          <a:prstGeom prst="rect">
            <a:avLst/>
          </a:prstGeom>
          <a:noFill/>
          <a:ln w="9525">
            <a:noFill/>
            <a:miter lim="800000"/>
            <a:headEnd/>
            <a:tailEnd/>
          </a:ln>
        </p:spPr>
        <p:txBody>
          <a:bodyPr wrap="square">
            <a:spAutoFit/>
          </a:bodyPr>
          <a:lstStyle/>
          <a:p>
            <a:pPr>
              <a:spcBef>
                <a:spcPts val="0"/>
              </a:spcBef>
            </a:pPr>
            <a:r>
              <a:rPr lang="en-US" sz="1600" b="1" dirty="0">
                <a:latin typeface="Arial Narrow" pitchFamily="34" charset="0"/>
              </a:rPr>
              <a:t>Scott </a:t>
            </a:r>
            <a:r>
              <a:rPr lang="en-US" sz="1600" b="1" dirty="0" smtClean="0">
                <a:latin typeface="Arial Narrow" pitchFamily="34" charset="0"/>
              </a:rPr>
              <a:t>Lathrop</a:t>
            </a:r>
          </a:p>
          <a:p>
            <a:pPr>
              <a:spcBef>
                <a:spcPts val="0"/>
              </a:spcBef>
            </a:pPr>
            <a:r>
              <a:rPr lang="en-US" sz="1600" b="1" dirty="0" smtClean="0">
                <a:latin typeface="Arial Narrow" pitchFamily="34" charset="0"/>
              </a:rPr>
              <a:t>John Laird </a:t>
            </a:r>
            <a:endParaRPr lang="en-US" sz="1600" b="1" dirty="0">
              <a:latin typeface="Arial Narrow" pitchFamily="34" charset="0"/>
            </a:endParaRPr>
          </a:p>
        </p:txBody>
      </p:sp>
      <p:sp>
        <p:nvSpPr>
          <p:cNvPr id="7" name="Slide Number Placeholder 6"/>
          <p:cNvSpPr>
            <a:spLocks noGrp="1"/>
          </p:cNvSpPr>
          <p:nvPr>
            <p:ph type="sldNum" sz="quarter" idx="11"/>
          </p:nvPr>
        </p:nvSpPr>
        <p:spPr>
          <a:xfrm>
            <a:off x="8204396" y="6476999"/>
            <a:ext cx="733864" cy="274320"/>
          </a:xfrm>
        </p:spPr>
        <p:txBody>
          <a:bodyPr/>
          <a:lstStyle/>
          <a:p>
            <a:fld id="{CB6472CE-77E5-471B-82E0-5E211E98122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E72D4E8-C575-4928-81F6-757827BDEB5F}" type="slidenum">
              <a:rPr lang="en-US" smtClean="0"/>
              <a:pPr>
                <a:defRPr/>
              </a:pPr>
              <a:t>10</a:t>
            </a:fld>
            <a:endParaRPr lang="en-US"/>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Chart 10"/>
          <p:cNvGraphicFramePr/>
          <p:nvPr/>
        </p:nvGraphicFramePr>
        <p:xfrm>
          <a:off x="1219200" y="1447800"/>
          <a:ext cx="6629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54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47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200" y="6219825"/>
            <a:ext cx="1809750" cy="409575"/>
          </a:xfrm>
          <a:prstGeom prst="rect">
            <a:avLst/>
          </a:prstGeom>
          <a:noFill/>
        </p:spPr>
      </p:pic>
      <p:sp>
        <p:nvSpPr>
          <p:cNvPr id="1054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475"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657475" y="6238875"/>
            <a:ext cx="3390900" cy="466725"/>
          </a:xfrm>
          <a:prstGeom prst="rect">
            <a:avLst/>
          </a:prstGeom>
          <a:noFill/>
        </p:spPr>
      </p:pic>
      <p:sp>
        <p:nvSpPr>
          <p:cNvPr id="1054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477"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6200" y="6610350"/>
            <a:ext cx="3943350" cy="323850"/>
          </a:xfrm>
          <a:prstGeom prst="rect">
            <a:avLst/>
          </a:prstGeom>
          <a:noFill/>
        </p:spPr>
      </p:pic>
      <p:sp>
        <p:nvSpPr>
          <p:cNvPr id="1054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479"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876800" y="6629400"/>
            <a:ext cx="1990725" cy="285750"/>
          </a:xfrm>
          <a:prstGeom prst="rect">
            <a:avLst/>
          </a:prstGeom>
          <a:noFill/>
        </p:spPr>
      </p:pic>
      <p:sp>
        <p:nvSpPr>
          <p:cNvPr id="16" name="Title 15"/>
          <p:cNvSpPr>
            <a:spLocks noGrp="1"/>
          </p:cNvSpPr>
          <p:nvPr>
            <p:ph type="title"/>
          </p:nvPr>
        </p:nvSpPr>
        <p:spPr/>
        <p:txBody>
          <a:bodyPr>
            <a:normAutofit fontScale="90000"/>
          </a:bodyPr>
          <a:lstStyle/>
          <a:p>
            <a:r>
              <a:rPr lang="en-US" dirty="0" smtClean="0"/>
              <a:t>RESULTS</a:t>
            </a:r>
            <a:br>
              <a:rPr lang="en-US" dirty="0" smtClean="0"/>
            </a:br>
            <a:r>
              <a:rPr lang="en-US" dirty="0" smtClean="0"/>
              <a:t>AMOUNT OF INFORMATION</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smtClean="0"/>
              <a:t>SUMMARY</a:t>
            </a:r>
          </a:p>
        </p:txBody>
      </p:sp>
      <p:sp>
        <p:nvSpPr>
          <p:cNvPr id="16388" name="Rectangle 3"/>
          <p:cNvSpPr>
            <a:spLocks noGrp="1" noChangeArrowheads="1"/>
          </p:cNvSpPr>
          <p:nvPr>
            <p:ph idx="1"/>
          </p:nvPr>
        </p:nvSpPr>
        <p:spPr>
          <a:xfrm>
            <a:off x="152400" y="1524000"/>
            <a:ext cx="8839199" cy="5029200"/>
          </a:xfrm>
        </p:spPr>
        <p:txBody>
          <a:bodyPr>
            <a:noAutofit/>
          </a:bodyPr>
          <a:lstStyle/>
          <a:p>
            <a:pPr eaLnBrk="1" hangingPunct="1">
              <a:lnSpc>
                <a:spcPct val="80000"/>
              </a:lnSpc>
            </a:pPr>
            <a:r>
              <a:rPr lang="en-US" sz="2400" dirty="0" smtClean="0">
                <a:cs typeface="Arial" pitchFamily="34" charset="0"/>
              </a:rPr>
              <a:t>General</a:t>
            </a:r>
            <a:r>
              <a:rPr lang="en-US" sz="2400" i="1" dirty="0" smtClean="0">
                <a:solidFill>
                  <a:srgbClr val="FF0000"/>
                </a:solidFill>
                <a:cs typeface="Arial" pitchFamily="34" charset="0"/>
              </a:rPr>
              <a:t> </a:t>
            </a:r>
            <a:r>
              <a:rPr lang="en-US" sz="2400" dirty="0" smtClean="0">
                <a:cs typeface="Arial" pitchFamily="34" charset="0"/>
              </a:rPr>
              <a:t>reasoning with symbolic and perceptual-based representations where the reasoning emerges from the combination of the representations</a:t>
            </a:r>
          </a:p>
          <a:p>
            <a:pPr eaLnBrk="1" hangingPunct="1">
              <a:lnSpc>
                <a:spcPct val="80000"/>
              </a:lnSpc>
              <a:buNone/>
            </a:pPr>
            <a:endParaRPr lang="en-US" sz="2400" dirty="0" smtClean="0">
              <a:cs typeface="Arial" pitchFamily="34" charset="0"/>
            </a:endParaRPr>
          </a:p>
          <a:p>
            <a:pPr>
              <a:lnSpc>
                <a:spcPct val="80000"/>
              </a:lnSpc>
            </a:pPr>
            <a:r>
              <a:rPr lang="en-US" sz="2400" dirty="0" smtClean="0">
                <a:cs typeface="Arial" pitchFamily="34" charset="0"/>
              </a:rPr>
              <a:t>Soar</a:t>
            </a:r>
          </a:p>
          <a:p>
            <a:pPr lvl="1">
              <a:lnSpc>
                <a:spcPct val="80000"/>
              </a:lnSpc>
              <a:buClr>
                <a:srgbClr val="FFC000"/>
              </a:buClr>
              <a:buFont typeface="Arial" pitchFamily="34" charset="0"/>
              <a:buChar char="•"/>
            </a:pPr>
            <a:r>
              <a:rPr lang="en-US" sz="2000" b="0" dirty="0" smtClean="0">
                <a:cs typeface="Arial" pitchFamily="34" charset="0"/>
              </a:rPr>
              <a:t>Symbolic representations and computations</a:t>
            </a:r>
          </a:p>
          <a:p>
            <a:pPr lvl="1">
              <a:lnSpc>
                <a:spcPct val="80000"/>
              </a:lnSpc>
              <a:buClr>
                <a:srgbClr val="FFC000"/>
              </a:buClr>
              <a:buFont typeface="Arial" pitchFamily="34" charset="0"/>
              <a:buChar char="•"/>
            </a:pPr>
            <a:r>
              <a:rPr lang="en-US" sz="2000" b="0" dirty="0" smtClean="0">
                <a:cs typeface="Arial" pitchFamily="34" charset="0"/>
              </a:rPr>
              <a:t>Goals and high-level knowledge</a:t>
            </a:r>
          </a:p>
          <a:p>
            <a:pPr lvl="1">
              <a:lnSpc>
                <a:spcPct val="80000"/>
              </a:lnSpc>
              <a:buClr>
                <a:srgbClr val="FFC000"/>
              </a:buClr>
              <a:buFont typeface="Arial" pitchFamily="34" charset="0"/>
              <a:buChar char="•"/>
            </a:pPr>
            <a:r>
              <a:rPr lang="en-US" sz="2000" b="0" dirty="0" smtClean="0">
                <a:cs typeface="Arial" pitchFamily="34" charset="0"/>
              </a:rPr>
              <a:t>Controls imagery processing</a:t>
            </a:r>
          </a:p>
          <a:p>
            <a:pPr lvl="1">
              <a:lnSpc>
                <a:spcPct val="80000"/>
              </a:lnSpc>
              <a:buFontTx/>
              <a:buNone/>
            </a:pPr>
            <a:endParaRPr lang="en-US" sz="2400" dirty="0" smtClean="0"/>
          </a:p>
          <a:p>
            <a:pPr>
              <a:lnSpc>
                <a:spcPct val="80000"/>
              </a:lnSpc>
            </a:pPr>
            <a:r>
              <a:rPr lang="en-US" sz="2400" dirty="0" smtClean="0">
                <a:cs typeface="Arial" pitchFamily="34" charset="0"/>
              </a:rPr>
              <a:t>Spatial and Visual Imagery  (SVI)</a:t>
            </a:r>
          </a:p>
          <a:p>
            <a:pPr lvl="1">
              <a:lnSpc>
                <a:spcPct val="80000"/>
              </a:lnSpc>
              <a:buClr>
                <a:srgbClr val="FFC000"/>
              </a:buClr>
              <a:buFont typeface="Arial" pitchFamily="34" charset="0"/>
              <a:buChar char="•"/>
            </a:pPr>
            <a:r>
              <a:rPr lang="en-US" sz="2000" b="0" dirty="0" smtClean="0">
                <a:cs typeface="Arial" pitchFamily="34" charset="0"/>
              </a:rPr>
              <a:t>Quantitative spatial and visual depictive representations and computations</a:t>
            </a:r>
          </a:p>
          <a:p>
            <a:pPr lvl="1">
              <a:lnSpc>
                <a:spcPct val="80000"/>
              </a:lnSpc>
              <a:buClr>
                <a:srgbClr val="FFC000"/>
              </a:buClr>
              <a:buFont typeface="Arial" pitchFamily="34" charset="0"/>
              <a:buChar char="•"/>
            </a:pPr>
            <a:r>
              <a:rPr lang="en-US" sz="2000" b="0" dirty="0" smtClean="0">
                <a:cs typeface="Arial" pitchFamily="34" charset="0"/>
              </a:rPr>
              <a:t>Leverages perceptual mechanisms</a:t>
            </a:r>
          </a:p>
          <a:p>
            <a:pPr>
              <a:lnSpc>
                <a:spcPct val="80000"/>
              </a:lnSpc>
              <a:buNone/>
            </a:pPr>
            <a:endParaRPr lang="en-US" sz="2400" dirty="0" smtClean="0">
              <a:cs typeface="Arial" pitchFamily="34" charset="0"/>
            </a:endParaRPr>
          </a:p>
          <a:p>
            <a:pPr marL="438912" lvl="1" indent="-320040">
              <a:lnSpc>
                <a:spcPct val="80000"/>
              </a:lnSpc>
              <a:spcBef>
                <a:spcPts val="0"/>
              </a:spcBef>
              <a:buClr>
                <a:schemeClr val="accent1"/>
              </a:buClr>
              <a:buSzPct val="80000"/>
              <a:buFont typeface="Wingdings 2"/>
              <a:buChar char=""/>
            </a:pPr>
            <a:r>
              <a:rPr lang="en-US" sz="2400" dirty="0" smtClean="0">
                <a:cs typeface="Arial" pitchFamily="34" charset="0"/>
              </a:rPr>
              <a:t>Future Work - </a:t>
            </a:r>
            <a:r>
              <a:rPr lang="en-US" sz="2400" dirty="0" smtClean="0"/>
              <a:t>Push architecture closer to sensory input (Robotics) </a:t>
            </a:r>
          </a:p>
        </p:txBody>
      </p:sp>
      <p:sp>
        <p:nvSpPr>
          <p:cNvPr id="16386" name="Slide Number Placeholder 3"/>
          <p:cNvSpPr>
            <a:spLocks noGrp="1"/>
          </p:cNvSpPr>
          <p:nvPr>
            <p:ph type="sldNum" sz="quarter" idx="12"/>
          </p:nvPr>
        </p:nvSpPr>
        <p:spPr>
          <a:noFill/>
        </p:spPr>
        <p:txBody>
          <a:bodyPr/>
          <a:lstStyle/>
          <a:p>
            <a:pPr defTabSz="755650"/>
            <a:fld id="{2FDFD6C5-F6FD-4807-B724-D7FE8D5FEC48}" type="slidenum">
              <a:rPr lang="en-US"/>
              <a:pPr defTabSz="755650"/>
              <a:t>11</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MENTAL IMAGERY?</a:t>
            </a:r>
            <a:endParaRPr lang="en-US" dirty="0"/>
          </a:p>
        </p:txBody>
      </p:sp>
      <p:sp>
        <p:nvSpPr>
          <p:cNvPr id="3" name="Slide Number Placeholder 2"/>
          <p:cNvSpPr>
            <a:spLocks noGrp="1"/>
          </p:cNvSpPr>
          <p:nvPr>
            <p:ph type="sldNum" sz="quarter" idx="12"/>
          </p:nvPr>
        </p:nvSpPr>
        <p:spPr/>
        <p:txBody>
          <a:bodyPr/>
          <a:lstStyle/>
          <a:p>
            <a:fld id="{CB6472CE-77E5-471B-82E0-5E211E981220}" type="slidenum">
              <a:rPr lang="en-US" smtClean="0"/>
              <a:pPr/>
              <a:t>2</a:t>
            </a:fld>
            <a:endParaRPr lang="en-US"/>
          </a:p>
        </p:txBody>
      </p:sp>
      <p:sp>
        <p:nvSpPr>
          <p:cNvPr id="4" name="Rectangle 3"/>
          <p:cNvSpPr txBox="1">
            <a:spLocks noChangeArrowheads="1"/>
          </p:cNvSpPr>
          <p:nvPr/>
        </p:nvSpPr>
        <p:spPr>
          <a:xfrm>
            <a:off x="76200" y="1571625"/>
            <a:ext cx="8943975" cy="1400175"/>
          </a:xfrm>
          <a:prstGeom prst="rect">
            <a:avLst/>
          </a:prstGeom>
          <a:ln>
            <a:noFill/>
          </a:ln>
        </p:spPr>
        <p:style>
          <a:lnRef idx="1">
            <a:schemeClr val="dk1"/>
          </a:lnRef>
          <a:fillRef idx="2">
            <a:schemeClr val="dk1"/>
          </a:fillRef>
          <a:effectRef idx="1">
            <a:schemeClr val="dk1"/>
          </a:effectRef>
          <a:fontRef idx="minor">
            <a:schemeClr val="dk1"/>
          </a:fontRef>
        </p:style>
        <p:txBody>
          <a:bodyPr>
            <a:normAutofit/>
          </a:bodyPr>
          <a:lstStyle/>
          <a:p>
            <a:pPr marL="438912" marR="0" lvl="0" indent="-320040" algn="l" defTabSz="914400" rtl="0" eaLnBrk="1" fontAlgn="auto" latinLnBrk="0" hangingPunct="1">
              <a:lnSpc>
                <a:spcPct val="80000"/>
              </a:lnSpc>
              <a:spcBef>
                <a:spcPts val="0"/>
              </a:spcBef>
              <a:spcAft>
                <a:spcPts val="0"/>
              </a:spcAft>
              <a:buClr>
                <a:srgbClr val="F0AD00"/>
              </a:buClr>
              <a:buSzPct val="80000"/>
              <a:buFont typeface="Wingdings 2" pitchFamily="18" charset="2"/>
              <a:buChar char=""/>
              <a:tabLst/>
              <a:defRPr/>
            </a:pPr>
            <a:r>
              <a:rPr kumimoji="0" lang="en-US" sz="2400" b="1" i="0" u="none" strike="noStrike" kern="1200" cap="none" spc="0" normalizeH="0" baseline="0" noProof="0" dirty="0" smtClean="0">
                <a:ln>
                  <a:noFill/>
                </a:ln>
                <a:solidFill>
                  <a:schemeClr val="dk1"/>
                </a:solidFill>
                <a:effectLst/>
                <a:uLnTx/>
                <a:uFillTx/>
                <a:latin typeface="+mn-lt"/>
                <a:ea typeface="+mn-ea"/>
                <a:cs typeface="+mn-cs"/>
              </a:rPr>
              <a:t>Cognitive Architectures </a:t>
            </a:r>
          </a:p>
          <a:p>
            <a:pPr marL="731520" marR="0" lvl="1" indent="-274320" algn="l" defTabSz="914400" rtl="0" eaLnBrk="1" fontAlgn="auto" latinLnBrk="0" hangingPunct="1">
              <a:lnSpc>
                <a:spcPct val="80000"/>
              </a:lnSpc>
              <a:spcBef>
                <a:spcPct val="20000"/>
              </a:spcBef>
              <a:spcAft>
                <a:spcPts val="0"/>
              </a:spcAft>
              <a:buClr>
                <a:srgbClr val="F0AD00"/>
              </a:buClr>
              <a:buSzPct val="90000"/>
              <a:buFont typeface="Arial" pitchFamily="34" charset="0"/>
              <a:buChar char="•"/>
              <a:tabLst/>
              <a:defRPr/>
            </a:pPr>
            <a:r>
              <a:rPr kumimoji="0" lang="en-US" sz="2000" b="0" i="0" u="none" strike="noStrike" kern="1200" cap="none" spc="0" normalizeH="0" baseline="0" noProof="0" dirty="0" err="1" smtClean="0">
                <a:ln>
                  <a:noFill/>
                </a:ln>
                <a:solidFill>
                  <a:schemeClr val="dk1"/>
                </a:solidFill>
                <a:effectLst/>
                <a:uLnTx/>
                <a:uFillTx/>
                <a:latin typeface="+mn-lt"/>
                <a:ea typeface="+mn-ea"/>
                <a:cs typeface="+mn-cs"/>
              </a:rPr>
              <a:t>Amodal</a:t>
            </a:r>
            <a:r>
              <a:rPr kumimoji="0" lang="en-US" sz="2000" b="0" i="0" u="none" strike="noStrike" kern="1200" cap="none" spc="0" normalizeH="0" baseline="0" noProof="0" dirty="0" smtClean="0">
                <a:ln>
                  <a:noFill/>
                </a:ln>
                <a:solidFill>
                  <a:schemeClr val="dk1"/>
                </a:solidFill>
                <a:effectLst/>
                <a:uLnTx/>
                <a:uFillTx/>
                <a:latin typeface="+mn-lt"/>
                <a:ea typeface="+mn-ea"/>
                <a:cs typeface="+mn-cs"/>
              </a:rPr>
              <a:t>, symbolic representations &amp; computations</a:t>
            </a:r>
          </a:p>
          <a:p>
            <a:pPr marL="731520" marR="0" lvl="1" indent="-274320" algn="l" defTabSz="914400" rtl="0" eaLnBrk="1" fontAlgn="auto" latinLnBrk="0" hangingPunct="1">
              <a:lnSpc>
                <a:spcPct val="80000"/>
              </a:lnSpc>
              <a:spcBef>
                <a:spcPct val="20000"/>
              </a:spcBef>
              <a:spcAft>
                <a:spcPts val="0"/>
              </a:spcAft>
              <a:buClr>
                <a:srgbClr val="F0AD00"/>
              </a:buClr>
              <a:buSzPct val="90000"/>
              <a:buFont typeface="Arial" pitchFamily="34" charset="0"/>
              <a:buChar char="•"/>
              <a:tabLst/>
              <a:defRPr/>
            </a:pPr>
            <a:r>
              <a:rPr lang="en-US" sz="2000" dirty="0" smtClean="0"/>
              <a:t>No </a:t>
            </a:r>
            <a:r>
              <a:rPr kumimoji="0" lang="en-US" sz="2000" b="1" i="1" u="none" strike="noStrike" kern="1200" cap="none" spc="0" normalizeH="0" noProof="0" dirty="0" smtClean="0">
                <a:ln>
                  <a:noFill/>
                </a:ln>
                <a:solidFill>
                  <a:schemeClr val="tx1"/>
                </a:solidFill>
                <a:effectLst/>
                <a:uLnTx/>
                <a:uFillTx/>
                <a:latin typeface="+mn-lt"/>
                <a:ea typeface="+mn-ea"/>
                <a:cs typeface="+mn-cs"/>
              </a:rPr>
              <a:t>general reasoning</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dk1"/>
                </a:solidFill>
                <a:effectLst/>
                <a:uLnTx/>
                <a:uFillTx/>
                <a:latin typeface="+mn-lt"/>
                <a:ea typeface="+mn-ea"/>
                <a:cs typeface="+mn-cs"/>
              </a:rPr>
              <a:t>with perceptual-based representations (</a:t>
            </a:r>
            <a:r>
              <a:rPr kumimoji="0" lang="en-US" sz="2000" b="0" i="0" u="none" strike="noStrike" kern="1200" cap="none" spc="0" normalizeH="0" baseline="0" noProof="0" dirty="0" err="1" smtClean="0">
                <a:ln>
                  <a:noFill/>
                </a:ln>
                <a:solidFill>
                  <a:schemeClr val="dk1"/>
                </a:solidFill>
                <a:effectLst/>
                <a:uLnTx/>
                <a:uFillTx/>
                <a:latin typeface="+mn-lt"/>
                <a:ea typeface="+mn-ea"/>
                <a:cs typeface="+mn-cs"/>
              </a:rPr>
              <a:t>Barsalou</a:t>
            </a:r>
            <a:r>
              <a:rPr kumimoji="0" lang="en-US" sz="2000" b="0" i="0" u="none" strike="noStrike" kern="1200" cap="none" spc="0" normalizeH="0" baseline="0" noProof="0" dirty="0" smtClean="0">
                <a:ln>
                  <a:noFill/>
                </a:ln>
                <a:solidFill>
                  <a:schemeClr val="dk1"/>
                </a:solidFill>
                <a:effectLst/>
                <a:uLnTx/>
                <a:uFillTx/>
                <a:latin typeface="+mn-lt"/>
                <a:ea typeface="+mn-ea"/>
                <a:cs typeface="+mn-cs"/>
              </a:rPr>
              <a:t> 1999, 2008)</a:t>
            </a:r>
          </a:p>
          <a:p>
            <a:pPr marL="731520" marR="0" lvl="1" indent="-274320" algn="l" defTabSz="914400" rtl="0" eaLnBrk="1" fontAlgn="auto" latinLnBrk="0" hangingPunct="1">
              <a:lnSpc>
                <a:spcPct val="80000"/>
              </a:lnSpc>
              <a:spcBef>
                <a:spcPct val="20000"/>
              </a:spcBef>
              <a:spcAft>
                <a:spcPts val="0"/>
              </a:spcAft>
              <a:buClr>
                <a:schemeClr val="accent2"/>
              </a:buClr>
              <a:buSzPct val="90000"/>
              <a:buFont typeface="Wingdings"/>
              <a:buNone/>
              <a:tabLst/>
              <a:defRPr/>
            </a:pPr>
            <a:endParaRPr kumimoji="0" lang="en-US" sz="2400" b="0" i="0" u="none" strike="noStrike" kern="1200" cap="none" spc="0" normalizeH="0" baseline="0" noProof="0" dirty="0" smtClean="0">
              <a:ln>
                <a:noFill/>
              </a:ln>
              <a:solidFill>
                <a:schemeClr val="dk1"/>
              </a:solidFill>
              <a:effectLst/>
              <a:uLnTx/>
              <a:uFillTx/>
              <a:latin typeface="+mn-lt"/>
              <a:ea typeface="+mn-ea"/>
              <a:cs typeface="+mn-cs"/>
            </a:endParaRPr>
          </a:p>
          <a:p>
            <a:pPr marL="438912" marR="0" lvl="0" indent="-320040" algn="l" defTabSz="914400" rtl="0" eaLnBrk="1" fontAlgn="auto" latinLnBrk="0" hangingPunct="1">
              <a:lnSpc>
                <a:spcPct val="80000"/>
              </a:lnSpc>
              <a:spcBef>
                <a:spcPts val="0"/>
              </a:spcBef>
              <a:spcAft>
                <a:spcPts val="0"/>
              </a:spcAft>
              <a:buClr>
                <a:schemeClr val="accent1"/>
              </a:buClr>
              <a:buSzPct val="80000"/>
              <a:buFont typeface="Wingdings 2"/>
              <a:buNone/>
              <a:tabLst/>
              <a:defRPr/>
            </a:pPr>
            <a:endParaRPr kumimoji="0" lang="en-US" sz="2800" b="0" i="0" u="none" strike="noStrike" kern="1200" cap="none" spc="0" normalizeH="0" baseline="0" noProof="0" dirty="0" smtClean="0">
              <a:ln>
                <a:noFill/>
              </a:ln>
              <a:solidFill>
                <a:schemeClr val="dk1"/>
              </a:solidFill>
              <a:effectLst/>
              <a:uLnTx/>
              <a:uFillTx/>
              <a:latin typeface="+mn-lt"/>
              <a:ea typeface="+mn-ea"/>
              <a:cs typeface="+mn-cs"/>
            </a:endParaRPr>
          </a:p>
          <a:p>
            <a:pPr marL="438912" marR="0" lvl="0" indent="-320040" algn="l" defTabSz="914400" rtl="0" eaLnBrk="1" fontAlgn="auto" latinLnBrk="0" hangingPunct="1">
              <a:lnSpc>
                <a:spcPct val="80000"/>
              </a:lnSpc>
              <a:spcBef>
                <a:spcPts val="0"/>
              </a:spcBef>
              <a:spcAft>
                <a:spcPts val="0"/>
              </a:spcAft>
              <a:buClr>
                <a:schemeClr val="accent1"/>
              </a:buClr>
              <a:buSzPct val="80000"/>
              <a:buFontTx/>
              <a:buNone/>
              <a:tabLst/>
              <a:defRPr/>
            </a:pPr>
            <a:endParaRPr kumimoji="0" lang="en-US" sz="2400" b="0" i="0" u="none" strike="noStrike" kern="1200" cap="none" spc="0" normalizeH="0" baseline="0" noProof="0" dirty="0" smtClean="0">
              <a:ln>
                <a:noFill/>
              </a:ln>
              <a:solidFill>
                <a:schemeClr val="dk1"/>
              </a:solidFill>
              <a:effectLst/>
              <a:uLnTx/>
              <a:uFillTx/>
              <a:latin typeface="+mn-lt"/>
              <a:ea typeface="+mn-ea"/>
              <a:cs typeface="+mn-cs"/>
            </a:endParaRPr>
          </a:p>
          <a:p>
            <a:pPr marL="731520" marR="0" lvl="1" indent="-274320" algn="l" defTabSz="914400" rtl="0" eaLnBrk="1" fontAlgn="auto" latinLnBrk="0" hangingPunct="1">
              <a:lnSpc>
                <a:spcPct val="80000"/>
              </a:lnSpc>
              <a:spcBef>
                <a:spcPct val="20000"/>
              </a:spcBef>
              <a:spcAft>
                <a:spcPts val="0"/>
              </a:spcAft>
              <a:buClr>
                <a:schemeClr val="accent2"/>
              </a:buClr>
              <a:buSzPct val="90000"/>
              <a:buFont typeface="Wingdings"/>
              <a:buChar char=""/>
              <a:tabLst/>
              <a:defRPr/>
            </a:pPr>
            <a:endParaRPr kumimoji="0" lang="en-US" sz="1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5" name="Rectangle 3"/>
          <p:cNvSpPr txBox="1">
            <a:spLocks noChangeArrowheads="1"/>
          </p:cNvSpPr>
          <p:nvPr/>
        </p:nvSpPr>
        <p:spPr bwMode="auto">
          <a:xfrm>
            <a:off x="90487" y="3219451"/>
            <a:ext cx="8915400" cy="1123949"/>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noFill/>
            <a:headEnd/>
            <a:tailEnd/>
          </a:ln>
        </p:spPr>
        <p:style>
          <a:lnRef idx="1">
            <a:schemeClr val="accent1"/>
          </a:lnRef>
          <a:fillRef idx="2">
            <a:schemeClr val="accent1"/>
          </a:fillRef>
          <a:effectRef idx="1">
            <a:schemeClr val="accent1"/>
          </a:effectRef>
          <a:fontRef idx="minor">
            <a:schemeClr val="dk1"/>
          </a:fontRef>
        </p:style>
        <p:txBody>
          <a:bodyPr vert="horz" wrap="square" lIns="84138" tIns="41275" rIns="84138" bIns="41275" numCol="1" anchor="t" anchorCtr="0" compatLnSpc="1">
            <a:prstTxWarp prst="textNoShape">
              <a:avLst/>
            </a:prstTxWarp>
          </a:bodyPr>
          <a:lstStyle/>
          <a:p>
            <a:pPr marL="311150" marR="0" lvl="0" indent="-311150" algn="l" defTabSz="755650" rtl="0" eaLnBrk="1" fontAlgn="base" latinLnBrk="0" hangingPunct="1">
              <a:lnSpc>
                <a:spcPct val="80000"/>
              </a:lnSpc>
              <a:spcBef>
                <a:spcPct val="20000"/>
              </a:spcBef>
              <a:spcAft>
                <a:spcPct val="0"/>
              </a:spcAft>
              <a:buClr>
                <a:srgbClr val="F0AD00"/>
              </a:buClr>
              <a:buSzTx/>
              <a:buFont typeface="Wingdings" pitchFamily="2" charset="2"/>
              <a:buChar char="§"/>
              <a:tabLst/>
              <a:defRPr/>
            </a:pPr>
            <a:r>
              <a:rPr lang="en-US" sz="2400" b="1" kern="0" dirty="0" smtClean="0">
                <a:solidFill>
                  <a:schemeClr val="tx1"/>
                </a:solidFill>
                <a:latin typeface="+mn-lt"/>
              </a:rPr>
              <a:t>Resulting in…</a:t>
            </a:r>
            <a:r>
              <a:rPr kumimoji="0" lang="en-US" sz="2400" b="1" i="0" u="none" strike="noStrike" kern="0" cap="none" spc="0" normalizeH="0" baseline="0" noProof="0" dirty="0" smtClean="0">
                <a:ln>
                  <a:noFill/>
                </a:ln>
                <a:solidFill>
                  <a:schemeClr val="tx1"/>
                </a:solidFill>
                <a:effectLst/>
                <a:uLnTx/>
                <a:uFillTx/>
                <a:latin typeface="+mn-lt"/>
                <a:ea typeface="+mn-ea"/>
                <a:cs typeface="+mn-cs"/>
              </a:rPr>
              <a:t> </a:t>
            </a:r>
          </a:p>
          <a:p>
            <a:pPr marL="674688" marR="0" lvl="1" indent="-249238" algn="l" defTabSz="755650" rtl="0" eaLnBrk="1" fontAlgn="base" latinLnBrk="0" hangingPunct="1">
              <a:lnSpc>
                <a:spcPct val="80000"/>
              </a:lnSpc>
              <a:spcBef>
                <a:spcPct val="20000"/>
              </a:spcBef>
              <a:spcAft>
                <a:spcPct val="0"/>
              </a:spcAft>
              <a:buClr>
                <a:srgbClr val="F0AD00"/>
              </a:buClr>
              <a:buSzTx/>
              <a:buFont typeface="Arial" pitchFamily="34" charset="0"/>
              <a:buChar char="•"/>
              <a:tabLst/>
              <a:defRPr/>
            </a:pPr>
            <a:r>
              <a:rPr lang="en-US" sz="2000" dirty="0" smtClean="0">
                <a:solidFill>
                  <a:schemeClr val="tx1"/>
                </a:solidFill>
              </a:rPr>
              <a:t>Ad-hoc reasoning in tasks rich with spatial and visual properties</a:t>
            </a:r>
          </a:p>
          <a:p>
            <a:pPr marL="674688" lvl="1" indent="-249238" defTabSz="755650">
              <a:lnSpc>
                <a:spcPct val="80000"/>
              </a:lnSpc>
              <a:spcBef>
                <a:spcPct val="20000"/>
              </a:spcBef>
              <a:buClr>
                <a:srgbClr val="F0AD00"/>
              </a:buClr>
              <a:buFont typeface="Arial" pitchFamily="34" charset="0"/>
              <a:buChar char="•"/>
              <a:defRPr/>
            </a:pPr>
            <a:r>
              <a:rPr lang="en-US" sz="2000" dirty="0" smtClean="0">
                <a:solidFill>
                  <a:schemeClr val="tx1"/>
                </a:solidFill>
              </a:rPr>
              <a:t>“Bolted-on” task</a:t>
            </a:r>
            <a:r>
              <a:rPr lang="en-US" sz="2000" i="1" dirty="0" smtClean="0">
                <a:solidFill>
                  <a:schemeClr val="tx1"/>
                </a:solidFill>
              </a:rPr>
              <a:t>-</a:t>
            </a:r>
            <a:r>
              <a:rPr lang="en-US" sz="2000" dirty="0" smtClean="0">
                <a:solidFill>
                  <a:schemeClr val="tx1"/>
                </a:solidFill>
              </a:rPr>
              <a:t>dependent components</a:t>
            </a:r>
          </a:p>
          <a:p>
            <a:pPr marL="674688" marR="0" lvl="1" indent="-249238" algn="l" defTabSz="755650" rtl="0" eaLnBrk="1" fontAlgn="base" latinLnBrk="0" hangingPunct="1">
              <a:lnSpc>
                <a:spcPct val="80000"/>
              </a:lnSpc>
              <a:spcBef>
                <a:spcPct val="20000"/>
              </a:spcBef>
              <a:spcAft>
                <a:spcPct val="0"/>
              </a:spcAft>
              <a:buClrTx/>
              <a:buSzTx/>
              <a:tabLst/>
              <a:defRPr/>
            </a:pPr>
            <a:endParaRPr lang="en-US" sz="2400" dirty="0" smtClean="0"/>
          </a:p>
          <a:p>
            <a:pPr marL="674688" marR="0" lvl="1" indent="-249238" algn="l" defTabSz="755650" rtl="0" eaLnBrk="1" fontAlgn="base" latinLnBrk="0" hangingPunct="1">
              <a:lnSpc>
                <a:spcPct val="8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ndParaRPr>
          </a:p>
          <a:p>
            <a:pPr marL="674688" marR="0" lvl="1" indent="-249238" algn="l" defTabSz="755650" rtl="0" eaLnBrk="1" fontAlgn="base" latinLnBrk="0" hangingPunct="1">
              <a:lnSpc>
                <a:spcPct val="8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ndParaRPr>
          </a:p>
          <a:p>
            <a:pPr marL="311150" marR="0" lvl="0" indent="-311150" algn="l" defTabSz="755650" rtl="0" eaLnBrk="1" fontAlgn="base" latinLnBrk="0" hangingPunct="1">
              <a:lnSpc>
                <a:spcPct val="80000"/>
              </a:lnSpc>
              <a:spcBef>
                <a:spcPct val="20000"/>
              </a:spcBef>
              <a:spcAft>
                <a:spcPct val="0"/>
              </a:spcAft>
              <a:buClrTx/>
              <a:buSzTx/>
              <a:buFontTx/>
              <a:buChar char="•"/>
              <a:tabLst/>
              <a:defRPr/>
            </a:pPr>
            <a:endParaRPr kumimoji="0" lang="en-US" sz="2800" b="1" i="0" u="none" strike="noStrike" kern="0" cap="none" spc="0" normalizeH="0" baseline="0" noProof="0" dirty="0" smtClean="0">
              <a:ln>
                <a:noFill/>
              </a:ln>
              <a:solidFill>
                <a:schemeClr val="tx1"/>
              </a:solidFill>
              <a:effectLst/>
              <a:uLnTx/>
              <a:uFillTx/>
              <a:latin typeface="+mn-lt"/>
              <a:ea typeface="+mn-ea"/>
              <a:cs typeface="+mn-cs"/>
            </a:endParaRPr>
          </a:p>
          <a:p>
            <a:pPr marL="311150" marR="0" lvl="0" indent="-311150" algn="l" defTabSz="755650" rtl="0" eaLnBrk="1" fontAlgn="base" latinLnBrk="0" hangingPunct="1">
              <a:lnSpc>
                <a:spcPct val="80000"/>
              </a:lnSpc>
              <a:spcBef>
                <a:spcPct val="20000"/>
              </a:spcBef>
              <a:spcAft>
                <a:spcPct val="0"/>
              </a:spcAft>
              <a:buClrTx/>
              <a:buSzTx/>
              <a:buFontTx/>
              <a:buNone/>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674688" marR="0" lvl="1" indent="-249238" algn="l" defTabSz="755650" rtl="0" eaLnBrk="1" fontAlgn="base" latinLnBrk="0" hangingPunct="1">
              <a:lnSpc>
                <a:spcPct val="80000"/>
              </a:lnSpc>
              <a:spcBef>
                <a:spcPct val="20000"/>
              </a:spcBef>
              <a:spcAft>
                <a:spcPct val="0"/>
              </a:spcAft>
              <a:buClrTx/>
              <a:buSzTx/>
              <a:buFontTx/>
              <a:buChar char="–"/>
              <a:tabLst/>
              <a:defRPr/>
            </a:pPr>
            <a:endParaRPr kumimoji="0" lang="en-US" sz="100" b="0" i="0" u="none" strike="noStrike" kern="0" cap="none" spc="0" normalizeH="0" baseline="0" noProof="0" dirty="0" smtClean="0">
              <a:ln>
                <a:noFill/>
              </a:ln>
              <a:solidFill>
                <a:schemeClr val="tx1"/>
              </a:solidFill>
              <a:effectLst/>
              <a:uLnTx/>
              <a:uFillTx/>
              <a:latin typeface="+mn-lt"/>
            </a:endParaRPr>
          </a:p>
        </p:txBody>
      </p:sp>
      <p:sp>
        <p:nvSpPr>
          <p:cNvPr id="7" name="Rectangle 3"/>
          <p:cNvSpPr txBox="1">
            <a:spLocks noChangeArrowheads="1"/>
          </p:cNvSpPr>
          <p:nvPr/>
        </p:nvSpPr>
        <p:spPr bwMode="auto">
          <a:xfrm>
            <a:off x="90487" y="4648200"/>
            <a:ext cx="8915400" cy="1905000"/>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noFill/>
            <a:headEnd/>
            <a:tailEnd/>
          </a:ln>
        </p:spPr>
        <p:style>
          <a:lnRef idx="1">
            <a:schemeClr val="accent1"/>
          </a:lnRef>
          <a:fillRef idx="2">
            <a:schemeClr val="accent1"/>
          </a:fillRef>
          <a:effectRef idx="1">
            <a:schemeClr val="accent1"/>
          </a:effectRef>
          <a:fontRef idx="minor">
            <a:schemeClr val="dk1"/>
          </a:fontRef>
        </p:style>
        <p:txBody>
          <a:bodyPr vert="horz" wrap="square" lIns="84138" tIns="41275" rIns="84138" bIns="41275" numCol="1" anchor="t" anchorCtr="0" compatLnSpc="1">
            <a:prstTxWarp prst="textNoShape">
              <a:avLst/>
            </a:prstTxWarp>
          </a:bodyPr>
          <a:lstStyle/>
          <a:p>
            <a:pPr marL="311150" indent="-311150" defTabSz="755650">
              <a:lnSpc>
                <a:spcPct val="80000"/>
              </a:lnSpc>
              <a:spcBef>
                <a:spcPct val="20000"/>
              </a:spcBef>
              <a:buClr>
                <a:srgbClr val="F0AD00"/>
              </a:buClr>
              <a:buFont typeface="Wingdings" pitchFamily="2" charset="2"/>
              <a:buChar char="§"/>
            </a:pPr>
            <a:r>
              <a:rPr lang="en-US" sz="2400" b="1" kern="0" dirty="0" smtClean="0"/>
              <a:t>What we desire…</a:t>
            </a:r>
          </a:p>
          <a:p>
            <a:pPr marL="674688" lvl="1" indent="-249238" defTabSz="755650">
              <a:lnSpc>
                <a:spcPct val="80000"/>
              </a:lnSpc>
              <a:spcBef>
                <a:spcPct val="20000"/>
              </a:spcBef>
              <a:buClr>
                <a:srgbClr val="F0AD00"/>
              </a:buClr>
              <a:buFont typeface="Arial" pitchFamily="34" charset="0"/>
              <a:buChar char="•"/>
            </a:pPr>
            <a:r>
              <a:rPr lang="en-US" sz="2000" dirty="0" smtClean="0"/>
              <a:t>“Best of both worlds” </a:t>
            </a:r>
            <a:r>
              <a:rPr lang="en-US" sz="2000" b="1" dirty="0" smtClean="0">
                <a:solidFill>
                  <a:schemeClr val="tx1"/>
                </a:solidFill>
              </a:rPr>
              <a:t>multi-representational</a:t>
            </a:r>
            <a:r>
              <a:rPr lang="en-US" sz="2000" dirty="0" smtClean="0"/>
              <a:t>, </a:t>
            </a:r>
            <a:r>
              <a:rPr lang="en-US" sz="2000" b="1" dirty="0" smtClean="0">
                <a:solidFill>
                  <a:schemeClr val="tx1"/>
                </a:solidFill>
              </a:rPr>
              <a:t>task-independent</a:t>
            </a:r>
            <a:r>
              <a:rPr lang="en-US" sz="2000" b="1" i="1" dirty="0" smtClean="0">
                <a:solidFill>
                  <a:srgbClr val="FF0000"/>
                </a:solidFill>
              </a:rPr>
              <a:t> </a:t>
            </a:r>
            <a:r>
              <a:rPr lang="en-US" sz="2000" dirty="0" smtClean="0"/>
              <a:t>approach</a:t>
            </a:r>
          </a:p>
          <a:p>
            <a:pPr marL="1131888" lvl="2" indent="-249238" defTabSz="755650">
              <a:lnSpc>
                <a:spcPct val="80000"/>
              </a:lnSpc>
              <a:spcBef>
                <a:spcPct val="20000"/>
              </a:spcBef>
              <a:buClr>
                <a:srgbClr val="F0AD00"/>
              </a:buClr>
              <a:buFont typeface="Arial" pitchFamily="34" charset="0"/>
              <a:buChar char="•"/>
            </a:pPr>
            <a:r>
              <a:rPr lang="en-US" sz="2000" i="1" dirty="0" smtClean="0"/>
              <a:t>Functionality</a:t>
            </a:r>
          </a:p>
          <a:p>
            <a:pPr marL="1131888" lvl="2" indent="-249238" defTabSz="755650">
              <a:lnSpc>
                <a:spcPct val="80000"/>
              </a:lnSpc>
              <a:spcBef>
                <a:spcPct val="20000"/>
              </a:spcBef>
              <a:buClr>
                <a:srgbClr val="F0AD00"/>
              </a:buClr>
              <a:buFont typeface="Arial" pitchFamily="34" charset="0"/>
              <a:buChar char="•"/>
              <a:defRPr/>
            </a:pPr>
            <a:r>
              <a:rPr lang="en-US" sz="2000" kern="0" dirty="0" smtClean="0">
                <a:solidFill>
                  <a:schemeClr val="tx1"/>
                </a:solidFill>
              </a:rPr>
              <a:t>Computational advantage</a:t>
            </a:r>
          </a:p>
          <a:p>
            <a:pPr marL="674688" lvl="1" indent="-249238" defTabSz="755650">
              <a:lnSpc>
                <a:spcPct val="80000"/>
              </a:lnSpc>
              <a:spcBef>
                <a:spcPct val="20000"/>
              </a:spcBef>
              <a:buClr>
                <a:srgbClr val="F0AD00"/>
              </a:buClr>
              <a:buFont typeface="Arial" pitchFamily="34" charset="0"/>
              <a:buChar char="•"/>
              <a:defRPr/>
            </a:pPr>
            <a:r>
              <a:rPr lang="en-US" sz="2000" kern="0" dirty="0" smtClean="0">
                <a:solidFill>
                  <a:schemeClr val="tx1"/>
                </a:solidFill>
              </a:rPr>
              <a:t>Link </a:t>
            </a:r>
            <a:r>
              <a:rPr lang="en-US" sz="2000" b="1" kern="0" dirty="0" smtClean="0">
                <a:solidFill>
                  <a:schemeClr val="tx1"/>
                </a:solidFill>
              </a:rPr>
              <a:t>perceptual-based thought </a:t>
            </a:r>
            <a:r>
              <a:rPr lang="en-US" sz="2000" kern="0" dirty="0" smtClean="0">
                <a:solidFill>
                  <a:schemeClr val="tx1"/>
                </a:solidFill>
              </a:rPr>
              <a:t>and </a:t>
            </a:r>
            <a:r>
              <a:rPr lang="en-US" sz="2000" b="1" kern="0" dirty="0" smtClean="0">
                <a:solidFill>
                  <a:schemeClr val="tx1"/>
                </a:solidFill>
              </a:rPr>
              <a:t>cognition</a:t>
            </a:r>
            <a:endParaRPr lang="en-US" sz="2400" dirty="0" smtClean="0">
              <a:solidFill>
                <a:schemeClr val="tx1"/>
              </a:solidFill>
            </a:endParaRPr>
          </a:p>
          <a:p>
            <a:pPr marL="674688" marR="0" lvl="1" indent="-249238" algn="l" defTabSz="755650" rtl="0" eaLnBrk="1" fontAlgn="base" latinLnBrk="0" hangingPunct="1">
              <a:lnSpc>
                <a:spcPct val="8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ndParaRPr>
          </a:p>
          <a:p>
            <a:pPr marL="674688" marR="0" lvl="1" indent="-249238" algn="l" defTabSz="755650" rtl="0" eaLnBrk="1" fontAlgn="base" latinLnBrk="0" hangingPunct="1">
              <a:lnSpc>
                <a:spcPct val="8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ndParaRPr>
          </a:p>
          <a:p>
            <a:pPr marL="311150" marR="0" lvl="0" indent="-311150" algn="l" defTabSz="755650" rtl="0" eaLnBrk="1" fontAlgn="base" latinLnBrk="0" hangingPunct="1">
              <a:lnSpc>
                <a:spcPct val="80000"/>
              </a:lnSpc>
              <a:spcBef>
                <a:spcPct val="20000"/>
              </a:spcBef>
              <a:spcAft>
                <a:spcPct val="0"/>
              </a:spcAft>
              <a:buClrTx/>
              <a:buSzTx/>
              <a:buFontTx/>
              <a:buChar char="•"/>
              <a:tabLst/>
              <a:defRPr/>
            </a:pPr>
            <a:endParaRPr kumimoji="0" lang="en-US" sz="2800" b="1" i="0" u="none" strike="noStrike" kern="0" cap="none" spc="0" normalizeH="0" baseline="0" noProof="0" dirty="0" smtClean="0">
              <a:ln>
                <a:noFill/>
              </a:ln>
              <a:solidFill>
                <a:schemeClr val="tx1"/>
              </a:solidFill>
              <a:effectLst/>
              <a:uLnTx/>
              <a:uFillTx/>
              <a:latin typeface="+mn-lt"/>
              <a:ea typeface="+mn-ea"/>
              <a:cs typeface="+mn-cs"/>
            </a:endParaRPr>
          </a:p>
          <a:p>
            <a:pPr marL="311150" marR="0" lvl="0" indent="-311150" algn="l" defTabSz="755650" rtl="0" eaLnBrk="1" fontAlgn="base" latinLnBrk="0" hangingPunct="1">
              <a:lnSpc>
                <a:spcPct val="80000"/>
              </a:lnSpc>
              <a:spcBef>
                <a:spcPct val="20000"/>
              </a:spcBef>
              <a:spcAft>
                <a:spcPct val="0"/>
              </a:spcAft>
              <a:buClrTx/>
              <a:buSzTx/>
              <a:buFontTx/>
              <a:buNone/>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674688" marR="0" lvl="1" indent="-249238" algn="l" defTabSz="755650" rtl="0" eaLnBrk="1" fontAlgn="base" latinLnBrk="0" hangingPunct="1">
              <a:lnSpc>
                <a:spcPct val="80000"/>
              </a:lnSpc>
              <a:spcBef>
                <a:spcPct val="20000"/>
              </a:spcBef>
              <a:spcAft>
                <a:spcPct val="0"/>
              </a:spcAft>
              <a:buClrTx/>
              <a:buSzTx/>
              <a:buFontTx/>
              <a:buChar char="–"/>
              <a:tabLst/>
              <a:defRPr/>
            </a:pPr>
            <a:endParaRPr kumimoji="0" lang="en-US" sz="1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wipe(down)">
                                      <p:cBhvr>
                                        <p:cTn id="21" dur="500"/>
                                        <p:tgtEl>
                                          <p:spTgt spid="5">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down)">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IMAGERY REPRESENTATIONS</a:t>
            </a:r>
            <a:endParaRPr lang="en-US" dirty="0"/>
          </a:p>
        </p:txBody>
      </p:sp>
      <p:sp>
        <p:nvSpPr>
          <p:cNvPr id="3" name="Slide Number Placeholder 2"/>
          <p:cNvSpPr>
            <a:spLocks noGrp="1"/>
          </p:cNvSpPr>
          <p:nvPr>
            <p:ph type="sldNum" sz="quarter" idx="12"/>
          </p:nvPr>
        </p:nvSpPr>
        <p:spPr/>
        <p:txBody>
          <a:bodyPr/>
          <a:lstStyle/>
          <a:p>
            <a:fld id="{CB6472CE-77E5-471B-82E0-5E211E981220}" type="slidenum">
              <a:rPr lang="en-US" smtClean="0"/>
              <a:pPr/>
              <a:t>3</a:t>
            </a:fld>
            <a:endParaRPr lang="en-US"/>
          </a:p>
        </p:txBody>
      </p:sp>
      <p:graphicFrame>
        <p:nvGraphicFramePr>
          <p:cNvPr id="6" name="Table 5"/>
          <p:cNvGraphicFramePr>
            <a:graphicFrameLocks noGrp="1"/>
          </p:cNvGraphicFramePr>
          <p:nvPr/>
        </p:nvGraphicFramePr>
        <p:xfrm>
          <a:off x="152400" y="1524000"/>
          <a:ext cx="8839200" cy="5082054"/>
        </p:xfrm>
        <a:graphic>
          <a:graphicData uri="http://schemas.openxmlformats.org/drawingml/2006/table">
            <a:tbl>
              <a:tblPr firstRow="1" bandRow="1">
                <a:tableStyleId>{073A0DAA-6AF3-43AB-8588-CEC1D06C72B9}</a:tableStyleId>
              </a:tblPr>
              <a:tblGrid>
                <a:gridCol w="2514600"/>
                <a:gridCol w="1905000"/>
                <a:gridCol w="2057400"/>
                <a:gridCol w="2362200"/>
              </a:tblGrid>
              <a:tr h="404646">
                <a:tc>
                  <a:txBody>
                    <a:bodyPr/>
                    <a:lstStyle/>
                    <a:p>
                      <a:pPr algn="ctr"/>
                      <a:r>
                        <a:rPr lang="en-US" dirty="0" smtClean="0"/>
                        <a:t>Representation</a:t>
                      </a:r>
                      <a:endParaRPr lang="en-US" dirty="0"/>
                    </a:p>
                  </a:txBody>
                  <a:tcPr/>
                </a:tc>
                <a:tc>
                  <a:txBody>
                    <a:bodyPr/>
                    <a:lstStyle/>
                    <a:p>
                      <a:pPr algn="ctr"/>
                      <a:r>
                        <a:rPr lang="en-US" dirty="0" smtClean="0"/>
                        <a:t>Processing</a:t>
                      </a:r>
                      <a:endParaRPr lang="en-US" dirty="0"/>
                    </a:p>
                  </a:txBody>
                  <a:tcPr/>
                </a:tc>
                <a:tc>
                  <a:txBody>
                    <a:bodyPr/>
                    <a:lstStyle/>
                    <a:p>
                      <a:pPr algn="ctr"/>
                      <a:r>
                        <a:rPr lang="en-US" dirty="0" smtClean="0"/>
                        <a:t>Uses</a:t>
                      </a:r>
                      <a:endParaRPr lang="en-US" dirty="0"/>
                    </a:p>
                  </a:txBody>
                  <a:tcPr/>
                </a:tc>
                <a:tc>
                  <a:txBody>
                    <a:bodyPr/>
                    <a:lstStyle/>
                    <a:p>
                      <a:pPr algn="ctr"/>
                      <a:r>
                        <a:rPr lang="en-US" dirty="0" smtClean="0"/>
                        <a:t>Example</a:t>
                      </a:r>
                      <a:endParaRPr lang="en-US" dirty="0"/>
                    </a:p>
                  </a:txBody>
                  <a:tcPr/>
                </a:tc>
              </a:tr>
              <a:tr h="1551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smtClean="0">
                          <a:ln>
                            <a:noFill/>
                          </a:ln>
                          <a:solidFill>
                            <a:schemeClr val="tx1"/>
                          </a:solidFill>
                          <a:effectLst/>
                          <a:latin typeface="+mn-lt"/>
                        </a:rPr>
                        <a:t>Symbolic</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4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600" b="1" i="0" u="none" strike="noStrike" cap="none" normalizeH="0" baseline="0" dirty="0" err="1" smtClean="0">
                          <a:ln>
                            <a:noFill/>
                          </a:ln>
                          <a:solidFill>
                            <a:schemeClr val="tx1"/>
                          </a:solidFill>
                          <a:effectLst/>
                          <a:latin typeface="+mn-lt"/>
                        </a:rPr>
                        <a:t>Amodal</a:t>
                      </a:r>
                      <a:endParaRPr kumimoji="0" lang="en-US" sz="1600" b="1" i="0" u="none" strike="noStrike" cap="none" normalizeH="0" baseline="0" dirty="0" smtClean="0">
                        <a:ln>
                          <a:noFill/>
                        </a:ln>
                        <a:solidFill>
                          <a:schemeClr val="tx1"/>
                        </a:solidFill>
                        <a:effectLst/>
                        <a:latin typeface="+mn-lt"/>
                      </a:endParaRPr>
                    </a:p>
                    <a:p>
                      <a:endParaRPr lang="en-US" sz="1400" dirty="0">
                        <a:latin typeface="+mn-lt"/>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tx1"/>
                          </a:solidFill>
                          <a:effectLst/>
                          <a:latin typeface="+mn-lt"/>
                        </a:rPr>
                        <a:t>Symbolic manipulation</a:t>
                      </a:r>
                    </a:p>
                    <a:p>
                      <a:endParaRPr lang="en-US" sz="1400" dirty="0">
                        <a:latin typeface="+mn-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smtClean="0">
                          <a:ln>
                            <a:noFill/>
                          </a:ln>
                          <a:solidFill>
                            <a:schemeClr val="tx1"/>
                          </a:solidFill>
                          <a:effectLst/>
                          <a:latin typeface="+mn-lt"/>
                        </a:rPr>
                        <a:t>General Reasoning/Control</a:t>
                      </a:r>
                      <a:endParaRPr kumimoji="0" lang="en-US" sz="14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Qualitative Spatial &amp; Visual Reasoning</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endParaRPr lang="en-US" sz="1400" dirty="0">
                        <a:latin typeface="+mn-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feature (</a:t>
                      </a:r>
                      <a:r>
                        <a:rPr kumimoji="0" lang="en-US" sz="1400" b="1" i="1" u="none" strike="noStrike" cap="none" normalizeH="0" baseline="0" dirty="0" smtClean="0">
                          <a:ln>
                            <a:noFill/>
                          </a:ln>
                          <a:solidFill>
                            <a:schemeClr val="tx1"/>
                          </a:solidFill>
                          <a:effectLst/>
                          <a:latin typeface="+mn-lt"/>
                        </a:rPr>
                        <a:t>letter-B</a:t>
                      </a:r>
                      <a:r>
                        <a:rPr kumimoji="0" lang="en-US" sz="1400" b="1" i="0" u="none" strike="noStrike" cap="none" normalizeH="0" baseline="0" dirty="0" smtClean="0">
                          <a:ln>
                            <a:noFill/>
                          </a:ln>
                          <a:solidFill>
                            <a:schemeClr val="tx1"/>
                          </a:solidFill>
                          <a:effectLst/>
                          <a:latin typeface="+mn-lt"/>
                        </a:rPr>
                        <a:t>, line)</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color(</a:t>
                      </a:r>
                      <a:r>
                        <a:rPr kumimoji="0" lang="en-US" sz="1400" b="1" i="1" u="none" strike="noStrike" cap="none" normalizeH="0" baseline="0" dirty="0" smtClean="0">
                          <a:ln>
                            <a:noFill/>
                          </a:ln>
                          <a:solidFill>
                            <a:schemeClr val="tx1"/>
                          </a:solidFill>
                          <a:effectLst/>
                          <a:latin typeface="+mn-lt"/>
                        </a:rPr>
                        <a:t>letter-B</a:t>
                      </a:r>
                      <a:r>
                        <a:rPr kumimoji="0" lang="en-US" sz="1400" b="1" i="0" u="none" strike="noStrike" cap="none" normalizeH="0" baseline="0" dirty="0" smtClean="0">
                          <a:ln>
                            <a:noFill/>
                          </a:ln>
                          <a:solidFill>
                            <a:schemeClr val="tx1"/>
                          </a:solidFill>
                          <a:effectLst/>
                          <a:latin typeface="+mn-lt"/>
                        </a:rPr>
                        <a:t>, blue)</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feature(</a:t>
                      </a:r>
                      <a:r>
                        <a:rPr kumimoji="0" lang="en-US" sz="1400" b="1" i="1" u="none" strike="noStrike" cap="none" normalizeH="0" baseline="0" dirty="0" smtClean="0">
                          <a:ln>
                            <a:noFill/>
                          </a:ln>
                          <a:solidFill>
                            <a:schemeClr val="tx1"/>
                          </a:solidFill>
                          <a:effectLst/>
                          <a:latin typeface="+mn-lt"/>
                        </a:rPr>
                        <a:t>box</a:t>
                      </a:r>
                      <a:r>
                        <a:rPr kumimoji="0" lang="en-US" sz="1400" b="1" i="0" u="none" strike="noStrike" cap="none" normalizeH="0" baseline="0" dirty="0" smtClean="0">
                          <a:ln>
                            <a:noFill/>
                          </a:ln>
                          <a:solidFill>
                            <a:schemeClr val="tx1"/>
                          </a:solidFill>
                          <a:effectLst/>
                          <a:latin typeface="+mn-lt"/>
                        </a:rPr>
                        <a:t>, corner)</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color(</a:t>
                      </a:r>
                      <a:r>
                        <a:rPr kumimoji="0" lang="en-US" sz="1400" b="1" i="1" u="none" strike="noStrike" cap="none" normalizeH="0" baseline="0" dirty="0" smtClean="0">
                          <a:ln>
                            <a:noFill/>
                          </a:ln>
                          <a:solidFill>
                            <a:schemeClr val="tx1"/>
                          </a:solidFill>
                          <a:effectLst/>
                          <a:latin typeface="+mn-lt"/>
                        </a:rPr>
                        <a:t>box</a:t>
                      </a:r>
                      <a:r>
                        <a:rPr kumimoji="0" lang="en-US" sz="1400" b="1" i="0" u="none" strike="noStrike" cap="none" normalizeH="0" baseline="0" dirty="0" smtClean="0">
                          <a:ln>
                            <a:noFill/>
                          </a:ln>
                          <a:solidFill>
                            <a:schemeClr val="tx1"/>
                          </a:solidFill>
                          <a:effectLst/>
                          <a:latin typeface="+mn-lt"/>
                        </a:rPr>
                        <a:t>, yellow)</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on(</a:t>
                      </a:r>
                      <a:r>
                        <a:rPr kumimoji="0" lang="en-US" sz="1400" b="1" i="1" u="none" strike="noStrike" cap="none" normalizeH="0" baseline="0" dirty="0" smtClean="0">
                          <a:ln>
                            <a:noFill/>
                          </a:ln>
                          <a:solidFill>
                            <a:schemeClr val="tx1"/>
                          </a:solidFill>
                          <a:effectLst/>
                          <a:latin typeface="+mn-lt"/>
                        </a:rPr>
                        <a:t>letter-B</a:t>
                      </a:r>
                      <a:r>
                        <a:rPr kumimoji="0" lang="en-US" sz="1400" b="1" i="0" u="none" strike="noStrike" cap="none" normalizeH="0" baseline="0" dirty="0" smtClean="0">
                          <a:ln>
                            <a:noFill/>
                          </a:ln>
                          <a:solidFill>
                            <a:schemeClr val="tx1"/>
                          </a:solidFill>
                          <a:effectLst/>
                          <a:latin typeface="+mn-lt"/>
                        </a:rPr>
                        <a:t>, </a:t>
                      </a:r>
                      <a:r>
                        <a:rPr kumimoji="0" lang="en-US" sz="1400" b="1" i="1" u="none" strike="noStrike" cap="none" normalizeH="0" baseline="0" dirty="0" smtClean="0">
                          <a:ln>
                            <a:noFill/>
                          </a:ln>
                          <a:solidFill>
                            <a:schemeClr val="tx1"/>
                          </a:solidFill>
                          <a:effectLst/>
                          <a:latin typeface="+mn-lt"/>
                        </a:rPr>
                        <a:t>box</a:t>
                      </a:r>
                      <a:r>
                        <a:rPr kumimoji="0" lang="en-US" sz="1400" b="1" i="0" u="none" strike="noStrike" cap="none" normalizeH="0" baseline="0" dirty="0" smtClean="0">
                          <a:ln>
                            <a:noFill/>
                          </a:ln>
                          <a:solidFill>
                            <a:schemeClr val="tx1"/>
                          </a:solidFill>
                          <a:effectLst/>
                          <a:latin typeface="+mn-lt"/>
                        </a:rPr>
                        <a:t>)</a:t>
                      </a:r>
                      <a:endParaRPr lang="en-US" sz="1400" dirty="0">
                        <a:latin typeface="+mn-lt"/>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r>
              <a:tr h="14805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smtClean="0">
                          <a:ln>
                            <a:noFill/>
                          </a:ln>
                          <a:solidFill>
                            <a:schemeClr val="tx1"/>
                          </a:solidFill>
                          <a:effectLst/>
                          <a:latin typeface="+mn-lt"/>
                        </a:rPr>
                        <a:t>Quantitative spatial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err="1" smtClean="0">
                          <a:ln>
                            <a:noFill/>
                          </a:ln>
                          <a:solidFill>
                            <a:schemeClr val="tx1"/>
                          </a:solidFill>
                          <a:effectLst/>
                          <a:latin typeface="+mn-lt"/>
                        </a:rPr>
                        <a:t>Amodal</a:t>
                      </a:r>
                      <a:r>
                        <a:rPr kumimoji="0" lang="en-US" sz="1600" b="1" i="0" u="none" strike="noStrike" cap="none" normalizeH="0" baseline="0" dirty="0" smtClean="0">
                          <a:ln>
                            <a:noFill/>
                          </a:ln>
                          <a:solidFill>
                            <a:schemeClr val="tx1"/>
                          </a:solidFill>
                          <a:effectLst/>
                          <a:latin typeface="+mn-lt"/>
                        </a:rPr>
                        <a:t>/Perceptual-based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cap="none" normalizeH="0" baseline="0" dirty="0" smtClean="0">
                        <a:ln>
                          <a:noFill/>
                        </a:ln>
                        <a:solidFill>
                          <a:schemeClr val="dk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(Spatial Imagery)</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Mathematical manipulation</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Dynamical Systems (motion models)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Spatial Reasoning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(Generic Shapes)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Facilitate building visual depictive representation</a:t>
                      </a:r>
                    </a:p>
                    <a:p>
                      <a:endParaRPr lang="en-US" sz="1400" dirty="0">
                        <a:latin typeface="+mn-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mn-lt"/>
                        </a:rPr>
                        <a:t>letter-B</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    location &lt;2,3,-2&gt;   orient 0</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    length 2 height 4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mn-lt"/>
                        </a:rPr>
                        <a:t>box</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    location &lt;0,0,0&gt;  orient 20</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    length 6 height 4 width 2 </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59283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mn-lt"/>
                        </a:rPr>
                        <a:t>Visual depictive</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mn-lt"/>
                        </a:rPr>
                        <a:t>Modality-specific/Perceptual-based</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4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mn-lt"/>
                        </a:rPr>
                        <a:t>(Visual Imagery)</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mn-lt"/>
                        </a:rPr>
                        <a:t>Mathematical manipulation</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Depictive manipulation</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Spatial Reasoning</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(Specific Shapes)</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mn-lt"/>
                        </a:rPr>
                        <a:t>Visual Feature Recognition</a:t>
                      </a:r>
                    </a:p>
                    <a:p>
                      <a:endParaRPr lang="en-US" sz="1400" dirty="0">
                        <a:latin typeface="+mn-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1400" dirty="0">
                        <a:latin typeface="+mn-lt"/>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r>
            </a:tbl>
          </a:graphicData>
        </a:graphic>
      </p:graphicFrame>
      <p:grpSp>
        <p:nvGrpSpPr>
          <p:cNvPr id="10" name="Group 9"/>
          <p:cNvGrpSpPr/>
          <p:nvPr/>
        </p:nvGrpSpPr>
        <p:grpSpPr>
          <a:xfrm>
            <a:off x="7239000" y="5080000"/>
            <a:ext cx="1219200" cy="1397000"/>
            <a:chOff x="7239000" y="5080000"/>
            <a:chExt cx="1219200" cy="1397000"/>
          </a:xfrm>
        </p:grpSpPr>
        <p:sp>
          <p:nvSpPr>
            <p:cNvPr id="13" name="Cube 12"/>
            <p:cNvSpPr/>
            <p:nvPr/>
          </p:nvSpPr>
          <p:spPr>
            <a:xfrm>
              <a:off x="7239000" y="5715000"/>
              <a:ext cx="1219200" cy="762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_1.jpg"/>
            <p:cNvPicPr>
              <a:picLocks noChangeAspect="1"/>
            </p:cNvPicPr>
            <p:nvPr/>
          </p:nvPicPr>
          <p:blipFill>
            <a:blip r:embed="rId3" cstate="print"/>
            <a:stretch>
              <a:fillRect/>
            </a:stretch>
          </p:blipFill>
          <p:spPr>
            <a:xfrm>
              <a:off x="7904162" y="5080000"/>
              <a:ext cx="325438" cy="635000"/>
            </a:xfrm>
            <a:prstGeom prst="rect">
              <a:avLst/>
            </a:prstGeom>
          </p:spPr>
        </p:pic>
      </p:grpSp>
      <p:sp>
        <p:nvSpPr>
          <p:cNvPr id="9" name="Rectangle 8"/>
          <p:cNvSpPr/>
          <p:nvPr/>
        </p:nvSpPr>
        <p:spPr>
          <a:xfrm>
            <a:off x="2667000" y="3505200"/>
            <a:ext cx="6324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7000" y="5029200"/>
            <a:ext cx="6324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SCOUT DOMAIN</a:t>
            </a:r>
            <a:endParaRPr lang="en-US" dirty="0"/>
          </a:p>
        </p:txBody>
      </p:sp>
      <p:sp>
        <p:nvSpPr>
          <p:cNvPr id="3" name="Slide Number Placeholder 2"/>
          <p:cNvSpPr>
            <a:spLocks noGrp="1"/>
          </p:cNvSpPr>
          <p:nvPr>
            <p:ph type="sldNum" sz="quarter" idx="12"/>
          </p:nvPr>
        </p:nvSpPr>
        <p:spPr/>
        <p:txBody>
          <a:bodyPr/>
          <a:lstStyle/>
          <a:p>
            <a:fld id="{CB6472CE-77E5-471B-82E0-5E211E981220}" type="slidenum">
              <a:rPr lang="en-US" smtClean="0"/>
              <a:pPr/>
              <a:t>4</a:t>
            </a:fld>
            <a:endParaRPr lang="en-US"/>
          </a:p>
        </p:txBody>
      </p:sp>
      <p:grpSp>
        <p:nvGrpSpPr>
          <p:cNvPr id="60" name="Group 59"/>
          <p:cNvGrpSpPr/>
          <p:nvPr/>
        </p:nvGrpSpPr>
        <p:grpSpPr>
          <a:xfrm>
            <a:off x="303876" y="1447800"/>
            <a:ext cx="2820324" cy="2731532"/>
            <a:chOff x="303876" y="1524000"/>
            <a:chExt cx="2820324" cy="2731532"/>
          </a:xfrm>
        </p:grpSpPr>
        <p:grpSp>
          <p:nvGrpSpPr>
            <p:cNvPr id="27" name="Group 84"/>
            <p:cNvGrpSpPr/>
            <p:nvPr/>
          </p:nvGrpSpPr>
          <p:grpSpPr>
            <a:xfrm>
              <a:off x="303876" y="1524000"/>
              <a:ext cx="2820324" cy="2418213"/>
              <a:chOff x="381000" y="762000"/>
              <a:chExt cx="2820324" cy="2418213"/>
            </a:xfrm>
          </p:grpSpPr>
          <p:pic>
            <p:nvPicPr>
              <p:cNvPr id="29" name="Picture 4" descr="situation"/>
              <p:cNvPicPr>
                <a:picLocks noChangeAspect="1" noChangeArrowheads="1"/>
              </p:cNvPicPr>
              <p:nvPr/>
            </p:nvPicPr>
            <p:blipFill>
              <a:blip r:embed="rId3"/>
              <a:srcRect/>
              <a:stretch>
                <a:fillRect/>
              </a:stretch>
            </p:blipFill>
            <p:spPr bwMode="auto">
              <a:xfrm>
                <a:off x="429549" y="762000"/>
                <a:ext cx="2771775" cy="2418213"/>
              </a:xfrm>
              <a:prstGeom prst="rect">
                <a:avLst/>
              </a:prstGeom>
              <a:noFill/>
              <a:ln w="9525">
                <a:noFill/>
                <a:miter lim="800000"/>
                <a:headEnd/>
                <a:tailEnd/>
              </a:ln>
            </p:spPr>
          </p:pic>
          <p:cxnSp>
            <p:nvCxnSpPr>
              <p:cNvPr id="30" name="Straight Arrow Connector 29"/>
              <p:cNvCxnSpPr/>
              <p:nvPr/>
            </p:nvCxnSpPr>
            <p:spPr bwMode="auto">
              <a:xfrm rot="10800000" flipV="1">
                <a:off x="1953554" y="1066800"/>
                <a:ext cx="380995" cy="2222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9"/>
              <p:cNvSpPr txBox="1">
                <a:spLocks noChangeArrowheads="1"/>
              </p:cNvSpPr>
              <p:nvPr/>
            </p:nvSpPr>
            <p:spPr bwMode="auto">
              <a:xfrm>
                <a:off x="2286000" y="819090"/>
                <a:ext cx="658149" cy="400110"/>
              </a:xfrm>
              <a:prstGeom prst="rect">
                <a:avLst/>
              </a:prstGeom>
              <a:noFill/>
              <a:ln w="9525">
                <a:noFill/>
                <a:miter lim="800000"/>
                <a:headEnd/>
                <a:tailEnd/>
              </a:ln>
            </p:spPr>
            <p:txBody>
              <a:bodyPr>
                <a:spAutoFit/>
              </a:bodyPr>
              <a:lstStyle/>
              <a:p>
                <a:pPr algn="ctr"/>
                <a:r>
                  <a:rPr lang="en-US" sz="1000" b="1" dirty="0">
                    <a:solidFill>
                      <a:srgbClr val="FFFF00"/>
                    </a:solidFill>
                  </a:rPr>
                  <a:t>Enemy </a:t>
                </a:r>
              </a:p>
              <a:p>
                <a:pPr algn="ctr"/>
                <a:r>
                  <a:rPr lang="en-US" sz="1000" b="1" dirty="0" smtClean="0">
                    <a:solidFill>
                      <a:srgbClr val="FFFF00"/>
                    </a:solidFill>
                  </a:rPr>
                  <a:t>Scout-2 </a:t>
                </a:r>
                <a:endParaRPr lang="en-US" sz="1000" b="1" dirty="0">
                  <a:solidFill>
                    <a:srgbClr val="FFFF00"/>
                  </a:solidFill>
                </a:endParaRPr>
              </a:p>
            </p:txBody>
          </p:sp>
          <p:sp>
            <p:nvSpPr>
              <p:cNvPr id="32" name="TextBox 42"/>
              <p:cNvSpPr txBox="1">
                <a:spLocks noChangeArrowheads="1"/>
              </p:cNvSpPr>
              <p:nvPr/>
            </p:nvSpPr>
            <p:spPr bwMode="auto">
              <a:xfrm>
                <a:off x="381000" y="1428690"/>
                <a:ext cx="658149" cy="400110"/>
              </a:xfrm>
              <a:prstGeom prst="rect">
                <a:avLst/>
              </a:prstGeom>
              <a:noFill/>
              <a:ln w="9525">
                <a:noFill/>
                <a:miter lim="800000"/>
                <a:headEnd/>
                <a:tailEnd/>
              </a:ln>
            </p:spPr>
            <p:txBody>
              <a:bodyPr>
                <a:spAutoFit/>
              </a:bodyPr>
              <a:lstStyle/>
              <a:p>
                <a:pPr algn="ctr"/>
                <a:r>
                  <a:rPr lang="en-US" sz="1000" b="1" dirty="0">
                    <a:solidFill>
                      <a:srgbClr val="FFFF00"/>
                    </a:solidFill>
                  </a:rPr>
                  <a:t>Enemy </a:t>
                </a:r>
              </a:p>
              <a:p>
                <a:pPr algn="ctr"/>
                <a:r>
                  <a:rPr lang="en-US" sz="1000" b="1" dirty="0">
                    <a:solidFill>
                      <a:srgbClr val="FFFF00"/>
                    </a:solidFill>
                  </a:rPr>
                  <a:t>Scout-1 </a:t>
                </a:r>
              </a:p>
            </p:txBody>
          </p:sp>
          <p:cxnSp>
            <p:nvCxnSpPr>
              <p:cNvPr id="33" name="Straight Arrow Connector 32"/>
              <p:cNvCxnSpPr/>
              <p:nvPr/>
            </p:nvCxnSpPr>
            <p:spPr bwMode="auto">
              <a:xfrm rot="5400000" flipH="1" flipV="1">
                <a:off x="696249" y="1257299"/>
                <a:ext cx="228601"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45"/>
              <p:cNvSpPr txBox="1">
                <a:spLocks noChangeArrowheads="1"/>
              </p:cNvSpPr>
              <p:nvPr/>
            </p:nvSpPr>
            <p:spPr bwMode="auto">
              <a:xfrm>
                <a:off x="2286000" y="2286000"/>
                <a:ext cx="658149" cy="400110"/>
              </a:xfrm>
              <a:prstGeom prst="rect">
                <a:avLst/>
              </a:prstGeom>
              <a:noFill/>
              <a:ln w="9525">
                <a:noFill/>
                <a:miter lim="800000"/>
                <a:headEnd/>
                <a:tailEnd/>
              </a:ln>
            </p:spPr>
            <p:txBody>
              <a:bodyPr>
                <a:spAutoFit/>
              </a:bodyPr>
              <a:lstStyle/>
              <a:p>
                <a:pPr algn="ctr"/>
                <a:r>
                  <a:rPr lang="en-US" sz="1000" b="1" dirty="0">
                    <a:solidFill>
                      <a:srgbClr val="FFFF00"/>
                    </a:solidFill>
                  </a:rPr>
                  <a:t>Scout-1 </a:t>
                </a:r>
              </a:p>
              <a:p>
                <a:pPr algn="ctr"/>
                <a:r>
                  <a:rPr lang="en-US" sz="1000" b="1" dirty="0">
                    <a:solidFill>
                      <a:srgbClr val="FFFF00"/>
                    </a:solidFill>
                  </a:rPr>
                  <a:t>(Agent)</a:t>
                </a:r>
              </a:p>
            </p:txBody>
          </p:sp>
          <p:cxnSp>
            <p:nvCxnSpPr>
              <p:cNvPr id="35" name="Straight Arrow Connector 34"/>
              <p:cNvCxnSpPr/>
              <p:nvPr/>
            </p:nvCxnSpPr>
            <p:spPr bwMode="auto">
              <a:xfrm rot="10800000">
                <a:off x="2029749" y="1981200"/>
                <a:ext cx="433464" cy="36036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52"/>
              <p:cNvSpPr txBox="1">
                <a:spLocks noChangeArrowheads="1"/>
              </p:cNvSpPr>
              <p:nvPr/>
            </p:nvSpPr>
            <p:spPr bwMode="auto">
              <a:xfrm>
                <a:off x="505749" y="2057400"/>
                <a:ext cx="932046" cy="400110"/>
              </a:xfrm>
              <a:prstGeom prst="rect">
                <a:avLst/>
              </a:prstGeom>
              <a:noFill/>
              <a:ln w="9525">
                <a:noFill/>
                <a:miter lim="800000"/>
                <a:headEnd/>
                <a:tailEnd/>
              </a:ln>
            </p:spPr>
            <p:txBody>
              <a:bodyPr>
                <a:spAutoFit/>
              </a:bodyPr>
              <a:lstStyle/>
              <a:p>
                <a:pPr algn="ctr"/>
                <a:r>
                  <a:rPr lang="en-US" sz="1000" b="1" dirty="0">
                    <a:solidFill>
                      <a:srgbClr val="FFFF00"/>
                    </a:solidFill>
                  </a:rPr>
                  <a:t>Scout-2</a:t>
                </a:r>
              </a:p>
              <a:p>
                <a:pPr algn="ctr"/>
                <a:r>
                  <a:rPr lang="en-US" sz="1000" b="1" dirty="0">
                    <a:solidFill>
                      <a:srgbClr val="FFFF00"/>
                    </a:solidFill>
                  </a:rPr>
                  <a:t>(Teammate)</a:t>
                </a:r>
              </a:p>
            </p:txBody>
          </p:sp>
          <p:cxnSp>
            <p:nvCxnSpPr>
              <p:cNvPr id="37" name="Straight Arrow Connector 36"/>
              <p:cNvCxnSpPr/>
              <p:nvPr/>
            </p:nvCxnSpPr>
            <p:spPr bwMode="auto">
              <a:xfrm>
                <a:off x="1353474" y="2284412"/>
                <a:ext cx="295275"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bwMode="auto">
              <a:xfrm rot="16200000" flipV="1">
                <a:off x="1279887" y="902264"/>
                <a:ext cx="152400" cy="17667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17"/>
              <p:cNvSpPr txBox="1">
                <a:spLocks noChangeArrowheads="1"/>
              </p:cNvSpPr>
              <p:nvPr/>
            </p:nvSpPr>
            <p:spPr bwMode="auto">
              <a:xfrm>
                <a:off x="1115349" y="1066800"/>
                <a:ext cx="658149" cy="400110"/>
              </a:xfrm>
              <a:prstGeom prst="rect">
                <a:avLst/>
              </a:prstGeom>
              <a:noFill/>
              <a:ln w="9525">
                <a:noFill/>
                <a:miter lim="800000"/>
                <a:headEnd/>
                <a:tailEnd/>
              </a:ln>
            </p:spPr>
            <p:txBody>
              <a:bodyPr>
                <a:spAutoFit/>
              </a:bodyPr>
              <a:lstStyle/>
              <a:p>
                <a:pPr algn="ctr"/>
                <a:r>
                  <a:rPr lang="en-US" sz="1000" b="1" dirty="0">
                    <a:solidFill>
                      <a:srgbClr val="FFFF00"/>
                    </a:solidFill>
                  </a:rPr>
                  <a:t>Enemy </a:t>
                </a:r>
              </a:p>
              <a:p>
                <a:pPr algn="ctr"/>
                <a:r>
                  <a:rPr lang="en-US" sz="1000" b="1" dirty="0">
                    <a:solidFill>
                      <a:srgbClr val="FFFF00"/>
                    </a:solidFill>
                  </a:rPr>
                  <a:t>Scout-3</a:t>
                </a:r>
                <a:r>
                  <a:rPr lang="en-US" sz="1000" dirty="0">
                    <a:solidFill>
                      <a:srgbClr val="FFFF00"/>
                    </a:solidFill>
                  </a:rPr>
                  <a:t> </a:t>
                </a:r>
              </a:p>
            </p:txBody>
          </p:sp>
          <p:sp>
            <p:nvSpPr>
              <p:cNvPr id="40" name="Isosceles Triangle 39"/>
              <p:cNvSpPr/>
              <p:nvPr/>
            </p:nvSpPr>
            <p:spPr>
              <a:xfrm rot="7154923">
                <a:off x="1834882" y="1060593"/>
                <a:ext cx="47361" cy="1050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7800000">
                <a:off x="920482" y="1136791"/>
                <a:ext cx="47361" cy="1050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7800000">
                <a:off x="1147138" y="837572"/>
                <a:ext cx="47361" cy="1050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200000">
                <a:off x="1913925" y="1833731"/>
                <a:ext cx="47361" cy="105082"/>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8000000">
                <a:off x="1682411" y="2204038"/>
                <a:ext cx="47361" cy="105082"/>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835126" y="3886200"/>
              <a:ext cx="1757824" cy="369332"/>
            </a:xfrm>
            <a:prstGeom prst="rect">
              <a:avLst/>
            </a:prstGeom>
            <a:noFill/>
          </p:spPr>
          <p:txBody>
            <a:bodyPr wrap="square" rtlCol="0">
              <a:spAutoFit/>
            </a:bodyPr>
            <a:lstStyle/>
            <a:p>
              <a:r>
                <a:rPr lang="en-US" dirty="0" smtClean="0"/>
                <a:t>Actual Situation</a:t>
              </a:r>
              <a:endParaRPr lang="en-US" dirty="0"/>
            </a:p>
          </p:txBody>
        </p:sp>
      </p:grpSp>
      <p:grpSp>
        <p:nvGrpSpPr>
          <p:cNvPr id="62" name="Group 61"/>
          <p:cNvGrpSpPr/>
          <p:nvPr/>
        </p:nvGrpSpPr>
        <p:grpSpPr>
          <a:xfrm>
            <a:off x="6257925" y="1447800"/>
            <a:ext cx="2819400" cy="2722007"/>
            <a:chOff x="6257925" y="1285875"/>
            <a:chExt cx="2819400" cy="2722007"/>
          </a:xfrm>
        </p:grpSpPr>
        <p:grpSp>
          <p:nvGrpSpPr>
            <p:cNvPr id="46" name="Group 82"/>
            <p:cNvGrpSpPr/>
            <p:nvPr/>
          </p:nvGrpSpPr>
          <p:grpSpPr>
            <a:xfrm>
              <a:off x="6257925" y="1285875"/>
              <a:ext cx="2819400" cy="2370698"/>
              <a:chOff x="4800600" y="905902"/>
              <a:chExt cx="2819400" cy="2370698"/>
            </a:xfrm>
          </p:grpSpPr>
          <p:pic>
            <p:nvPicPr>
              <p:cNvPr id="48" name="Picture 47" descr="world_scene.bmp"/>
              <p:cNvPicPr>
                <a:picLocks noChangeAspect="1"/>
              </p:cNvPicPr>
              <p:nvPr/>
            </p:nvPicPr>
            <p:blipFill>
              <a:blip r:embed="rId4"/>
              <a:srcRect l="50251" t="33531" b="21127"/>
              <a:stretch>
                <a:fillRect/>
              </a:stretch>
            </p:blipFill>
            <p:spPr>
              <a:xfrm>
                <a:off x="4800600" y="914400"/>
                <a:ext cx="2819400" cy="2362200"/>
              </a:xfrm>
              <a:prstGeom prst="rect">
                <a:avLst/>
              </a:prstGeom>
            </p:spPr>
          </p:pic>
          <p:sp>
            <p:nvSpPr>
              <p:cNvPr id="49" name="TextBox 48"/>
              <p:cNvSpPr txBox="1"/>
              <p:nvPr/>
            </p:nvSpPr>
            <p:spPr>
              <a:xfrm>
                <a:off x="5548381" y="2755840"/>
                <a:ext cx="1123611" cy="444560"/>
              </a:xfrm>
              <a:prstGeom prst="rect">
                <a:avLst/>
              </a:prstGeom>
              <a:noFill/>
            </p:spPr>
            <p:txBody>
              <a:bodyPr wrap="square" rtlCol="0">
                <a:spAutoFit/>
              </a:bodyPr>
              <a:lstStyle/>
              <a:p>
                <a:pPr algn="ctr"/>
                <a:r>
                  <a:rPr lang="en-US" sz="1200" b="1" dirty="0" smtClean="0">
                    <a:solidFill>
                      <a:srgbClr val="FFFF00"/>
                    </a:solidFill>
                    <a:latin typeface="Arial" pitchFamily="34" charset="0"/>
                    <a:cs typeface="Arial" pitchFamily="34" charset="0"/>
                  </a:rPr>
                  <a:t>Scout-2</a:t>
                </a:r>
              </a:p>
              <a:p>
                <a:pPr algn="ctr"/>
                <a:r>
                  <a:rPr lang="en-US" sz="1200" b="1" dirty="0" smtClean="0">
                    <a:solidFill>
                      <a:srgbClr val="FFFF00"/>
                    </a:solidFill>
                    <a:latin typeface="Arial" pitchFamily="34" charset="0"/>
                    <a:cs typeface="Arial" pitchFamily="34" charset="0"/>
                  </a:rPr>
                  <a:t>(Teammate) </a:t>
                </a:r>
                <a:endParaRPr lang="en-US" sz="1200" b="1" dirty="0">
                  <a:solidFill>
                    <a:srgbClr val="FFFF00"/>
                  </a:solidFill>
                  <a:latin typeface="Arial" pitchFamily="34" charset="0"/>
                  <a:cs typeface="Arial" pitchFamily="34" charset="0"/>
                </a:endParaRPr>
              </a:p>
            </p:txBody>
          </p:sp>
          <p:sp>
            <p:nvSpPr>
              <p:cNvPr id="50" name="TextBox 24"/>
              <p:cNvSpPr txBox="1"/>
              <p:nvPr/>
            </p:nvSpPr>
            <p:spPr>
              <a:xfrm>
                <a:off x="6222548" y="905902"/>
                <a:ext cx="1198518" cy="237098"/>
              </a:xfrm>
              <a:prstGeom prst="rect">
                <a:avLst/>
              </a:prstGeom>
              <a:noFill/>
            </p:spPr>
            <p:txBody>
              <a:bodyPr wrap="square" rtlCol="0">
                <a:spAutoFit/>
              </a:bodyPr>
              <a:lstStyle/>
              <a:p>
                <a:r>
                  <a:rPr lang="en-US" sz="1000" b="1" dirty="0" smtClean="0">
                    <a:solidFill>
                      <a:srgbClr val="FFFF00"/>
                    </a:solidFill>
                  </a:rPr>
                  <a:t>Enemy Scout-1 </a:t>
                </a:r>
                <a:endParaRPr lang="en-US" sz="1000" b="1" dirty="0">
                  <a:solidFill>
                    <a:srgbClr val="FFFF00"/>
                  </a:solidFill>
                </a:endParaRPr>
              </a:p>
            </p:txBody>
          </p:sp>
          <p:cxnSp>
            <p:nvCxnSpPr>
              <p:cNvPr id="51" name="Straight Arrow Connector 50"/>
              <p:cNvCxnSpPr/>
              <p:nvPr/>
            </p:nvCxnSpPr>
            <p:spPr>
              <a:xfrm rot="16500000" flipH="1">
                <a:off x="6623042" y="1343368"/>
                <a:ext cx="434614" cy="3530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6727032" y="3638550"/>
              <a:ext cx="1881187" cy="369332"/>
            </a:xfrm>
            <a:prstGeom prst="rect">
              <a:avLst/>
            </a:prstGeom>
            <a:noFill/>
          </p:spPr>
          <p:txBody>
            <a:bodyPr wrap="square" rtlCol="0">
              <a:spAutoFit/>
            </a:bodyPr>
            <a:lstStyle/>
            <a:p>
              <a:r>
                <a:rPr lang="en-US" dirty="0" smtClean="0"/>
                <a:t>Teammate’s View</a:t>
              </a:r>
              <a:endParaRPr lang="en-US" dirty="0"/>
            </a:p>
          </p:txBody>
        </p:sp>
      </p:grpSp>
      <p:grpSp>
        <p:nvGrpSpPr>
          <p:cNvPr id="70" name="Group 69"/>
          <p:cNvGrpSpPr/>
          <p:nvPr/>
        </p:nvGrpSpPr>
        <p:grpSpPr>
          <a:xfrm>
            <a:off x="228600" y="4114800"/>
            <a:ext cx="2819400" cy="2819400"/>
            <a:chOff x="228600" y="4114800"/>
            <a:chExt cx="2819400" cy="2819400"/>
          </a:xfrm>
        </p:grpSpPr>
        <p:grpSp>
          <p:nvGrpSpPr>
            <p:cNvPr id="53" name="Group 78"/>
            <p:cNvGrpSpPr/>
            <p:nvPr/>
          </p:nvGrpSpPr>
          <p:grpSpPr>
            <a:xfrm>
              <a:off x="228600" y="4114800"/>
              <a:ext cx="2819400" cy="2419350"/>
              <a:chOff x="5397500" y="1333115"/>
              <a:chExt cx="2070100" cy="1892300"/>
            </a:xfrm>
          </p:grpSpPr>
          <p:pic>
            <p:nvPicPr>
              <p:cNvPr id="55" name="Picture 89" descr="vb_image.bmp"/>
              <p:cNvPicPr>
                <a:picLocks noChangeAspect="1"/>
              </p:cNvPicPr>
              <p:nvPr/>
            </p:nvPicPr>
            <p:blipFill>
              <a:blip r:embed="rId5"/>
              <a:srcRect r="26952"/>
              <a:stretch>
                <a:fillRect/>
              </a:stretch>
            </p:blipFill>
            <p:spPr bwMode="auto">
              <a:xfrm>
                <a:off x="5453961" y="1333115"/>
                <a:ext cx="2013639" cy="1892300"/>
              </a:xfrm>
              <a:prstGeom prst="rect">
                <a:avLst/>
              </a:prstGeom>
              <a:noFill/>
              <a:ln w="9525">
                <a:noFill/>
                <a:miter lim="800000"/>
                <a:headEnd/>
                <a:tailEnd/>
              </a:ln>
            </p:spPr>
          </p:pic>
          <p:sp>
            <p:nvSpPr>
              <p:cNvPr id="56" name="TextBox 90"/>
              <p:cNvSpPr txBox="1">
                <a:spLocks noChangeArrowheads="1"/>
              </p:cNvSpPr>
              <p:nvPr/>
            </p:nvSpPr>
            <p:spPr bwMode="auto">
              <a:xfrm>
                <a:off x="5397500" y="1447800"/>
                <a:ext cx="850900" cy="553998"/>
              </a:xfrm>
              <a:prstGeom prst="rect">
                <a:avLst/>
              </a:prstGeom>
              <a:noFill/>
              <a:ln w="9525">
                <a:noFill/>
                <a:miter lim="800000"/>
                <a:headEnd/>
                <a:tailEnd/>
              </a:ln>
            </p:spPr>
            <p:txBody>
              <a:bodyPr wrap="square">
                <a:spAutoFit/>
              </a:bodyPr>
              <a:lstStyle/>
              <a:p>
                <a:pPr algn="ctr"/>
                <a:r>
                  <a:rPr lang="en-US" sz="1000" b="1" dirty="0">
                    <a:solidFill>
                      <a:srgbClr val="FFFF00"/>
                    </a:solidFill>
                  </a:rPr>
                  <a:t>Observed </a:t>
                </a:r>
              </a:p>
              <a:p>
                <a:pPr algn="ctr"/>
                <a:r>
                  <a:rPr lang="en-US" sz="1000" b="1" dirty="0">
                    <a:solidFill>
                      <a:srgbClr val="FFFF00"/>
                    </a:solidFill>
                  </a:rPr>
                  <a:t>Enemy</a:t>
                </a:r>
              </a:p>
              <a:p>
                <a:pPr algn="ctr"/>
                <a:r>
                  <a:rPr lang="en-US" sz="1000" b="1" dirty="0" smtClean="0">
                    <a:solidFill>
                      <a:srgbClr val="FFFF00"/>
                    </a:solidFill>
                  </a:rPr>
                  <a:t>Scout-2 </a:t>
                </a:r>
                <a:endParaRPr lang="en-US" sz="1000" b="1" dirty="0">
                  <a:solidFill>
                    <a:srgbClr val="FFFF00"/>
                  </a:solidFill>
                </a:endParaRPr>
              </a:p>
            </p:txBody>
          </p:sp>
          <p:cxnSp>
            <p:nvCxnSpPr>
              <p:cNvPr id="57" name="Straight Arrow Connector 56"/>
              <p:cNvCxnSpPr/>
              <p:nvPr/>
            </p:nvCxnSpPr>
            <p:spPr bwMode="auto">
              <a:xfrm rot="5400000">
                <a:off x="5500379" y="1928562"/>
                <a:ext cx="381618" cy="26352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8" name="TextBox 93"/>
              <p:cNvSpPr txBox="1">
                <a:spLocks noChangeArrowheads="1"/>
              </p:cNvSpPr>
              <p:nvPr/>
            </p:nvSpPr>
            <p:spPr bwMode="auto">
              <a:xfrm>
                <a:off x="5791200" y="2800388"/>
                <a:ext cx="755397" cy="400012"/>
              </a:xfrm>
              <a:prstGeom prst="rect">
                <a:avLst/>
              </a:prstGeom>
              <a:noFill/>
              <a:ln w="9525">
                <a:noFill/>
                <a:miter lim="800000"/>
                <a:headEnd/>
                <a:tailEnd/>
              </a:ln>
            </p:spPr>
            <p:txBody>
              <a:bodyPr>
                <a:spAutoFit/>
              </a:bodyPr>
              <a:lstStyle/>
              <a:p>
                <a:pPr algn="ctr"/>
                <a:r>
                  <a:rPr lang="en-US" sz="1000" b="1" dirty="0">
                    <a:solidFill>
                      <a:srgbClr val="FFFF00"/>
                    </a:solidFill>
                  </a:rPr>
                  <a:t>Scout-1</a:t>
                </a:r>
              </a:p>
              <a:p>
                <a:pPr algn="ctr"/>
                <a:r>
                  <a:rPr lang="en-US" sz="1000" b="1" dirty="0">
                    <a:solidFill>
                      <a:srgbClr val="FFFF00"/>
                    </a:solidFill>
                  </a:rPr>
                  <a:t>(Agent)</a:t>
                </a:r>
              </a:p>
            </p:txBody>
          </p:sp>
        </p:grpSp>
        <p:sp>
          <p:nvSpPr>
            <p:cNvPr id="54" name="TextBox 53"/>
            <p:cNvSpPr txBox="1"/>
            <p:nvPr/>
          </p:nvSpPr>
          <p:spPr>
            <a:xfrm>
              <a:off x="907257" y="6564868"/>
              <a:ext cx="1462087" cy="369332"/>
            </a:xfrm>
            <a:prstGeom prst="rect">
              <a:avLst/>
            </a:prstGeom>
            <a:noFill/>
          </p:spPr>
          <p:txBody>
            <a:bodyPr wrap="square" rtlCol="0">
              <a:spAutoFit/>
            </a:bodyPr>
            <a:lstStyle/>
            <a:p>
              <a:r>
                <a:rPr lang="en-US" dirty="0" smtClean="0"/>
                <a:t>Agent’s View</a:t>
              </a:r>
              <a:endParaRPr lang="en-US" dirty="0"/>
            </a:p>
          </p:txBody>
        </p:sp>
      </p:grpSp>
      <p:grpSp>
        <p:nvGrpSpPr>
          <p:cNvPr id="67" name="Group 66"/>
          <p:cNvGrpSpPr/>
          <p:nvPr/>
        </p:nvGrpSpPr>
        <p:grpSpPr>
          <a:xfrm>
            <a:off x="6248400" y="4130159"/>
            <a:ext cx="2781300" cy="2788682"/>
            <a:chOff x="6248400" y="4038600"/>
            <a:chExt cx="2781300" cy="2788682"/>
          </a:xfrm>
        </p:grpSpPr>
        <p:grpSp>
          <p:nvGrpSpPr>
            <p:cNvPr id="65" name="Group 64"/>
            <p:cNvGrpSpPr/>
            <p:nvPr/>
          </p:nvGrpSpPr>
          <p:grpSpPr>
            <a:xfrm>
              <a:off x="6248400" y="4038600"/>
              <a:ext cx="2781300" cy="2438399"/>
              <a:chOff x="9982200" y="3810000"/>
              <a:chExt cx="2781300" cy="2438399"/>
            </a:xfrm>
          </p:grpSpPr>
          <p:grpSp>
            <p:nvGrpSpPr>
              <p:cNvPr id="5" name="Group 99"/>
              <p:cNvGrpSpPr/>
              <p:nvPr/>
            </p:nvGrpSpPr>
            <p:grpSpPr>
              <a:xfrm>
                <a:off x="9982200" y="3810000"/>
                <a:ext cx="2781300" cy="2403390"/>
                <a:chOff x="5638800" y="3352800"/>
                <a:chExt cx="2781300" cy="2403390"/>
              </a:xfrm>
            </p:grpSpPr>
            <p:pic>
              <p:nvPicPr>
                <p:cNvPr id="7" name="Picture 109" descr="vb_image_imagined.bmp"/>
                <p:cNvPicPr>
                  <a:picLocks noChangeAspect="1"/>
                </p:cNvPicPr>
                <p:nvPr/>
              </p:nvPicPr>
              <p:blipFill>
                <a:blip r:embed="rId6"/>
                <a:srcRect/>
                <a:stretch>
                  <a:fillRect/>
                </a:stretch>
              </p:blipFill>
              <p:spPr bwMode="auto">
                <a:xfrm>
                  <a:off x="5638800" y="3352800"/>
                  <a:ext cx="2781300" cy="2403390"/>
                </a:xfrm>
                <a:prstGeom prst="rect">
                  <a:avLst/>
                </a:prstGeom>
                <a:noFill/>
                <a:ln w="9525">
                  <a:noFill/>
                  <a:miter lim="800000"/>
                  <a:headEnd/>
                  <a:tailEnd/>
                </a:ln>
              </p:spPr>
            </p:pic>
            <p:sp>
              <p:nvSpPr>
                <p:cNvPr id="8" name="TextBox 110"/>
                <p:cNvSpPr txBox="1">
                  <a:spLocks noChangeArrowheads="1"/>
                </p:cNvSpPr>
                <p:nvPr/>
              </p:nvSpPr>
              <p:spPr bwMode="auto">
                <a:xfrm>
                  <a:off x="6096000" y="3429000"/>
                  <a:ext cx="863860" cy="553998"/>
                </a:xfrm>
                <a:prstGeom prst="rect">
                  <a:avLst/>
                </a:prstGeom>
                <a:noFill/>
                <a:ln w="9525">
                  <a:noFill/>
                  <a:miter lim="800000"/>
                  <a:headEnd/>
                  <a:tailEnd/>
                </a:ln>
              </p:spPr>
              <p:txBody>
                <a:bodyPr wrap="square">
                  <a:spAutoFit/>
                </a:bodyPr>
                <a:lstStyle/>
                <a:p>
                  <a:pPr algn="ctr"/>
                  <a:r>
                    <a:rPr lang="en-US" sz="1000" b="1" dirty="0">
                      <a:solidFill>
                        <a:srgbClr val="FFFF00"/>
                      </a:solidFill>
                    </a:rPr>
                    <a:t>Observed</a:t>
                  </a:r>
                </a:p>
                <a:p>
                  <a:pPr algn="ctr"/>
                  <a:r>
                    <a:rPr lang="en-US" sz="1000" b="1" dirty="0">
                      <a:solidFill>
                        <a:srgbClr val="FFFF00"/>
                      </a:solidFill>
                    </a:rPr>
                    <a:t>Enemy </a:t>
                  </a:r>
                </a:p>
                <a:p>
                  <a:pPr algn="ctr"/>
                  <a:r>
                    <a:rPr lang="en-US" sz="1000" b="1" dirty="0" smtClean="0">
                      <a:solidFill>
                        <a:srgbClr val="FFFF00"/>
                      </a:solidFill>
                    </a:rPr>
                    <a:t>Scout-2 </a:t>
                  </a:r>
                  <a:endParaRPr lang="en-US" sz="1000" b="1" dirty="0">
                    <a:solidFill>
                      <a:srgbClr val="FFFF00"/>
                    </a:solidFill>
                  </a:endParaRPr>
                </a:p>
              </p:txBody>
            </p:sp>
            <p:cxnSp>
              <p:nvCxnSpPr>
                <p:cNvPr id="9" name="Straight Arrow Connector 8"/>
                <p:cNvCxnSpPr/>
                <p:nvPr/>
              </p:nvCxnSpPr>
              <p:spPr bwMode="auto">
                <a:xfrm>
                  <a:off x="6781800" y="3733800"/>
                  <a:ext cx="457200" cy="2286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16"/>
                <p:cNvSpPr txBox="1">
                  <a:spLocks noChangeArrowheads="1"/>
                </p:cNvSpPr>
                <p:nvPr/>
              </p:nvSpPr>
              <p:spPr bwMode="auto">
                <a:xfrm>
                  <a:off x="6188418" y="4322687"/>
                  <a:ext cx="1012482" cy="553998"/>
                </a:xfrm>
                <a:prstGeom prst="rect">
                  <a:avLst/>
                </a:prstGeom>
                <a:noFill/>
                <a:ln w="9525">
                  <a:noFill/>
                  <a:miter lim="800000"/>
                  <a:headEnd/>
                  <a:tailEnd/>
                </a:ln>
              </p:spPr>
              <p:txBody>
                <a:bodyPr wrap="square">
                  <a:spAutoFit/>
                </a:bodyPr>
                <a:lstStyle/>
                <a:p>
                  <a:pPr algn="ctr"/>
                  <a:r>
                    <a:rPr lang="en-US" sz="1000" b="1" dirty="0" smtClean="0">
                      <a:solidFill>
                        <a:srgbClr val="FFFF00"/>
                      </a:solidFill>
                    </a:rPr>
                    <a:t>Hypothesized</a:t>
                  </a:r>
                  <a:endParaRPr lang="en-US" sz="1000" b="1" dirty="0">
                    <a:solidFill>
                      <a:srgbClr val="FFFF00"/>
                    </a:solidFill>
                  </a:endParaRPr>
                </a:p>
                <a:p>
                  <a:pPr algn="ctr"/>
                  <a:r>
                    <a:rPr lang="en-US" sz="1000" b="1" dirty="0">
                      <a:solidFill>
                        <a:srgbClr val="FFFF00"/>
                      </a:solidFill>
                    </a:rPr>
                    <a:t>Enemy </a:t>
                  </a:r>
                </a:p>
                <a:p>
                  <a:pPr algn="ctr"/>
                  <a:r>
                    <a:rPr lang="en-US" sz="1000" b="1" dirty="0">
                      <a:solidFill>
                        <a:srgbClr val="FFFF00"/>
                      </a:solidFill>
                    </a:rPr>
                    <a:t>Scout</a:t>
                  </a:r>
                </a:p>
              </p:txBody>
            </p:sp>
            <p:cxnSp>
              <p:nvCxnSpPr>
                <p:cNvPr id="11" name="Straight Arrow Connector 10"/>
                <p:cNvCxnSpPr/>
                <p:nvPr/>
              </p:nvCxnSpPr>
              <p:spPr bwMode="auto">
                <a:xfrm rot="5400000" flipH="1" flipV="1">
                  <a:off x="6696076" y="4124326"/>
                  <a:ext cx="228600" cy="20954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rot="10800000">
                  <a:off x="7391400" y="3886200"/>
                  <a:ext cx="304800" cy="76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2"/>
                <p:cNvSpPr txBox="1">
                  <a:spLocks noChangeArrowheads="1"/>
                </p:cNvSpPr>
                <p:nvPr/>
              </p:nvSpPr>
              <p:spPr bwMode="auto">
                <a:xfrm>
                  <a:off x="7353300" y="3609975"/>
                  <a:ext cx="1041057" cy="553998"/>
                </a:xfrm>
                <a:prstGeom prst="rect">
                  <a:avLst/>
                </a:prstGeom>
                <a:noFill/>
                <a:ln w="9525">
                  <a:noFill/>
                  <a:miter lim="800000"/>
                  <a:headEnd/>
                  <a:tailEnd/>
                </a:ln>
              </p:spPr>
              <p:txBody>
                <a:bodyPr wrap="square">
                  <a:spAutoFit/>
                </a:bodyPr>
                <a:lstStyle/>
                <a:p>
                  <a:pPr algn="ctr"/>
                  <a:r>
                    <a:rPr lang="en-US" sz="1000" b="1" dirty="0" smtClean="0">
                      <a:solidFill>
                        <a:srgbClr val="FFFF00"/>
                      </a:solidFill>
                    </a:rPr>
                    <a:t>Hypothesized</a:t>
                  </a:r>
                  <a:endParaRPr lang="en-US" sz="1000" b="1" dirty="0">
                    <a:solidFill>
                      <a:srgbClr val="FFFF00"/>
                    </a:solidFill>
                  </a:endParaRPr>
                </a:p>
                <a:p>
                  <a:pPr algn="ctr"/>
                  <a:r>
                    <a:rPr lang="en-US" sz="1000" b="1" dirty="0">
                      <a:solidFill>
                        <a:srgbClr val="FFFF00"/>
                      </a:solidFill>
                    </a:rPr>
                    <a:t>Enemy </a:t>
                  </a:r>
                </a:p>
                <a:p>
                  <a:pPr algn="ctr"/>
                  <a:r>
                    <a:rPr lang="en-US" sz="1000" b="1" dirty="0" smtClean="0">
                      <a:solidFill>
                        <a:srgbClr val="FFFF00"/>
                      </a:solidFill>
                    </a:rPr>
                    <a:t>Scout</a:t>
                  </a:r>
                  <a:endParaRPr lang="en-US" sz="1000" b="1" dirty="0">
                    <a:solidFill>
                      <a:srgbClr val="FFFF00"/>
                    </a:solidFill>
                  </a:endParaRPr>
                </a:p>
              </p:txBody>
            </p:sp>
            <p:sp>
              <p:nvSpPr>
                <p:cNvPr id="14" name="TextBox 124"/>
                <p:cNvSpPr txBox="1">
                  <a:spLocks noChangeArrowheads="1"/>
                </p:cNvSpPr>
                <p:nvPr/>
              </p:nvSpPr>
              <p:spPr bwMode="auto">
                <a:xfrm>
                  <a:off x="7560018" y="4587097"/>
                  <a:ext cx="821982" cy="400193"/>
                </a:xfrm>
                <a:prstGeom prst="rect">
                  <a:avLst/>
                </a:prstGeom>
                <a:noFill/>
                <a:ln w="9525">
                  <a:noFill/>
                  <a:miter lim="800000"/>
                  <a:headEnd/>
                  <a:tailEnd/>
                </a:ln>
              </p:spPr>
              <p:txBody>
                <a:bodyPr>
                  <a:spAutoFit/>
                </a:bodyPr>
                <a:lstStyle/>
                <a:p>
                  <a:pPr algn="ctr"/>
                  <a:r>
                    <a:rPr lang="en-US" sz="1000" b="1" dirty="0">
                      <a:solidFill>
                        <a:srgbClr val="FFFF00"/>
                      </a:solidFill>
                    </a:rPr>
                    <a:t>“Key”</a:t>
                  </a:r>
                </a:p>
                <a:p>
                  <a:pPr algn="ctr"/>
                  <a:r>
                    <a:rPr lang="en-US" sz="1000" b="1" dirty="0">
                      <a:solidFill>
                        <a:srgbClr val="FFFF00"/>
                      </a:solidFill>
                    </a:rPr>
                    <a:t>Terrain</a:t>
                  </a:r>
                </a:p>
              </p:txBody>
            </p:sp>
            <p:cxnSp>
              <p:nvCxnSpPr>
                <p:cNvPr id="15" name="Straight Arrow Connector 14"/>
                <p:cNvCxnSpPr/>
                <p:nvPr/>
              </p:nvCxnSpPr>
              <p:spPr bwMode="auto">
                <a:xfrm rot="16200000" flipV="1">
                  <a:off x="7886699" y="4533899"/>
                  <a:ext cx="223838" cy="476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rot="10800000" flipV="1">
                  <a:off x="7543800" y="4876799"/>
                  <a:ext cx="228600" cy="15239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rot="16200000" flipH="1">
                  <a:off x="7846217" y="5055394"/>
                  <a:ext cx="247650" cy="476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Isosceles Triangle 17"/>
                <p:cNvSpPr/>
                <p:nvPr/>
              </p:nvSpPr>
              <p:spPr>
                <a:xfrm rot="-3600000">
                  <a:off x="7132320" y="4794838"/>
                  <a:ext cx="47361" cy="105082"/>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20000">
                  <a:off x="7388352" y="4480560"/>
                  <a:ext cx="47361" cy="105082"/>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7154923">
                  <a:off x="7296912" y="3794760"/>
                  <a:ext cx="47361" cy="1050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7800000">
                  <a:off x="6912864" y="4014216"/>
                  <a:ext cx="47361" cy="1050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6480000">
                  <a:off x="7287768" y="3950208"/>
                  <a:ext cx="47361" cy="1050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ChangeAspect="1"/>
                </p:cNvSpPr>
                <p:nvPr/>
              </p:nvSpPr>
              <p:spPr>
                <a:xfrm>
                  <a:off x="7924800" y="4267200"/>
                  <a:ext cx="114300" cy="1143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7924800" y="5219700"/>
                  <a:ext cx="114300" cy="1143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ChangeAspect="1"/>
                </p:cNvSpPr>
                <p:nvPr/>
              </p:nvSpPr>
              <p:spPr>
                <a:xfrm>
                  <a:off x="7391400" y="5029200"/>
                  <a:ext cx="114300" cy="1143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9982200" y="3810000"/>
                <a:ext cx="2781300" cy="243839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6636558" y="6457950"/>
              <a:ext cx="2004985" cy="369332"/>
            </a:xfrm>
            <a:prstGeom prst="rect">
              <a:avLst/>
            </a:prstGeom>
            <a:noFill/>
          </p:spPr>
          <p:txBody>
            <a:bodyPr wrap="square" rtlCol="0">
              <a:spAutoFit/>
            </a:bodyPr>
            <a:lstStyle/>
            <a:p>
              <a:r>
                <a:rPr lang="en-US" dirty="0" smtClean="0"/>
                <a:t>Imagined Situation</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79450" y="80057"/>
            <a:ext cx="7772400" cy="1143000"/>
          </a:xfrm>
        </p:spPr>
        <p:txBody>
          <a:bodyPr/>
          <a:lstStyle/>
          <a:p>
            <a:r>
              <a:rPr lang="en-US" dirty="0" smtClean="0"/>
              <a:t>SCOUT DOMAIN</a:t>
            </a:r>
          </a:p>
        </p:txBody>
      </p:sp>
      <p:sp>
        <p:nvSpPr>
          <p:cNvPr id="17410" name="Slide Number Placeholder 3"/>
          <p:cNvSpPr>
            <a:spLocks noGrp="1"/>
          </p:cNvSpPr>
          <p:nvPr>
            <p:ph type="sldNum" sz="quarter" idx="12"/>
          </p:nvPr>
        </p:nvSpPr>
        <p:spPr>
          <a:noFill/>
        </p:spPr>
        <p:txBody>
          <a:bodyPr/>
          <a:lstStyle/>
          <a:p>
            <a:fld id="{EEA453E8-ED3B-4B23-9FBA-770DCCB847D5}" type="slidenum">
              <a:rPr lang="en-US"/>
              <a:pPr/>
              <a:t>5</a:t>
            </a:fld>
            <a:endParaRPr lang="en-US"/>
          </a:p>
        </p:txBody>
      </p:sp>
      <p:pic>
        <p:nvPicPr>
          <p:cNvPr id="12" name="agent_scenario_1_0001.wmv">
            <a:hlinkClick r:id="" action="ppaction://media"/>
          </p:cNvPr>
          <p:cNvPicPr>
            <a:picLocks noRot="1" noChangeAspect="1"/>
          </p:cNvPicPr>
          <p:nvPr>
            <a:videoFile r:link="rId1"/>
          </p:nvPr>
        </p:nvPicPr>
        <p:blipFill>
          <a:blip r:embed="rId4"/>
          <a:stretch>
            <a:fillRect/>
          </a:stretch>
        </p:blipFill>
        <p:spPr>
          <a:xfrm>
            <a:off x="1581150" y="1676400"/>
            <a:ext cx="6096000" cy="4572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30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B6472CE-77E5-471B-82E0-5E211E98122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Rectangle 3"/>
          <p:cNvSpPr>
            <a:spLocks noChangeArrowheads="1"/>
          </p:cNvSpPr>
          <p:nvPr/>
        </p:nvSpPr>
        <p:spPr bwMode="auto">
          <a:xfrm>
            <a:off x="93663" y="1371600"/>
            <a:ext cx="8996362" cy="5459413"/>
          </a:xfrm>
          <a:prstGeom prst="rect">
            <a:avLst/>
          </a:prstGeom>
          <a:solidFill>
            <a:srgbClr val="FFFF99">
              <a:alpha val="49001"/>
            </a:srgbClr>
          </a:solidFill>
          <a:ln w="38100">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416" name="Text Box 4"/>
          <p:cNvSpPr txBox="1">
            <a:spLocks noChangeArrowheads="1"/>
          </p:cNvSpPr>
          <p:nvPr/>
        </p:nvSpPr>
        <p:spPr bwMode="auto">
          <a:xfrm>
            <a:off x="8382000" y="1368425"/>
            <a:ext cx="708025" cy="461665"/>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rPr>
              <a:t>SVI</a:t>
            </a:r>
          </a:p>
        </p:txBody>
      </p:sp>
      <p:grpSp>
        <p:nvGrpSpPr>
          <p:cNvPr id="202" name="Group 201"/>
          <p:cNvGrpSpPr/>
          <p:nvPr/>
        </p:nvGrpSpPr>
        <p:grpSpPr>
          <a:xfrm>
            <a:off x="6602133" y="2156619"/>
            <a:ext cx="2235955" cy="1196181"/>
            <a:chOff x="6602133" y="2057401"/>
            <a:chExt cx="2235955" cy="1014981"/>
          </a:xfrm>
        </p:grpSpPr>
        <p:sp>
          <p:nvSpPr>
            <p:cNvPr id="599" name="Text Box 90"/>
            <p:cNvSpPr txBox="1">
              <a:spLocks noChangeArrowheads="1"/>
            </p:cNvSpPr>
            <p:nvPr/>
          </p:nvSpPr>
          <p:spPr bwMode="auto">
            <a:xfrm>
              <a:off x="6615210" y="2333718"/>
              <a:ext cx="2209801" cy="738664"/>
            </a:xfrm>
            <a:prstGeom prst="rect">
              <a:avLst/>
            </a:prstGeom>
            <a:noFill/>
            <a:ln w="9525">
              <a:noFill/>
              <a:miter lim="800000"/>
              <a:headEnd/>
              <a:tailEnd/>
            </a:ln>
          </p:spPr>
          <p:txBody>
            <a:bodyPr wrap="square">
              <a:spAutoFit/>
            </a:bodyPr>
            <a:lstStyle/>
            <a:p>
              <a:pPr>
                <a:buFontTx/>
                <a:buChar char="•"/>
              </a:pPr>
              <a:r>
                <a:rPr lang="en-US" sz="1400" b="1" dirty="0"/>
                <a:t> Quantitative spatial </a:t>
              </a:r>
            </a:p>
            <a:p>
              <a:pPr>
                <a:buFontTx/>
                <a:buChar char="•"/>
              </a:pPr>
              <a:r>
                <a:rPr lang="en-US" sz="1400" b="1" dirty="0"/>
                <a:t> </a:t>
              </a:r>
              <a:r>
                <a:rPr lang="en-US" sz="1400" b="1" dirty="0" smtClean="0"/>
                <a:t>Scene-graph</a:t>
              </a:r>
            </a:p>
            <a:p>
              <a:pPr>
                <a:buFontTx/>
                <a:buChar char="•"/>
              </a:pPr>
              <a:r>
                <a:rPr lang="en-US" sz="1400" b="1" dirty="0" smtClean="0"/>
                <a:t>Viewpoint</a:t>
              </a:r>
              <a:endParaRPr lang="en-US" sz="1400" b="1" dirty="0"/>
            </a:p>
          </p:txBody>
        </p:sp>
        <p:sp>
          <p:nvSpPr>
            <p:cNvPr id="600" name="Rectangle 92"/>
            <p:cNvSpPr>
              <a:spLocks noChangeArrowheads="1"/>
            </p:cNvSpPr>
            <p:nvPr/>
          </p:nvSpPr>
          <p:spPr bwMode="auto">
            <a:xfrm>
              <a:off x="6602133" y="2057401"/>
              <a:ext cx="2235955" cy="914400"/>
            </a:xfrm>
            <a:prstGeom prst="rect">
              <a:avLst/>
            </a:prstGeom>
            <a:noFill/>
            <a:ln w="38100">
              <a:solidFill>
                <a:srgbClr val="0000FF"/>
              </a:solidFill>
              <a:miter lim="800000"/>
              <a:headEnd/>
              <a:tailEnd/>
            </a:ln>
          </p:spPr>
          <p:txBody>
            <a:bodyPr wrap="none" anchor="ctr"/>
            <a:lstStyle/>
            <a:p>
              <a:endParaRPr lang="en-US"/>
            </a:p>
          </p:txBody>
        </p:sp>
        <p:sp>
          <p:nvSpPr>
            <p:cNvPr id="601" name="Text Box 93"/>
            <p:cNvSpPr txBox="1">
              <a:spLocks noChangeArrowheads="1"/>
            </p:cNvSpPr>
            <p:nvPr/>
          </p:nvSpPr>
          <p:spPr bwMode="auto">
            <a:xfrm>
              <a:off x="6673337" y="2062059"/>
              <a:ext cx="2093547" cy="447423"/>
            </a:xfrm>
            <a:prstGeom prst="rect">
              <a:avLst/>
            </a:prstGeom>
            <a:noFill/>
            <a:ln w="9525">
              <a:noFill/>
              <a:miter lim="800000"/>
              <a:headEnd/>
              <a:tailEnd/>
            </a:ln>
          </p:spPr>
          <p:txBody>
            <a:bodyPr>
              <a:spAutoFit/>
            </a:bodyPr>
            <a:lstStyle/>
            <a:p>
              <a:pPr algn="ctr" eaLnBrk="0" hangingPunct="0"/>
              <a:r>
                <a:rPr lang="en-US" sz="1600" b="1" dirty="0"/>
                <a:t>Object Map STM</a:t>
              </a:r>
            </a:p>
          </p:txBody>
        </p:sp>
      </p:grpSp>
      <p:grpSp>
        <p:nvGrpSpPr>
          <p:cNvPr id="203" name="Group 202"/>
          <p:cNvGrpSpPr/>
          <p:nvPr/>
        </p:nvGrpSpPr>
        <p:grpSpPr>
          <a:xfrm>
            <a:off x="5943600" y="5562599"/>
            <a:ext cx="2971800" cy="1066801"/>
            <a:chOff x="5943600" y="5562599"/>
            <a:chExt cx="2971800" cy="1066801"/>
          </a:xfrm>
        </p:grpSpPr>
        <p:sp>
          <p:nvSpPr>
            <p:cNvPr id="424" name="AutoShape 209"/>
            <p:cNvSpPr>
              <a:spLocks noChangeAspect="1" noChangeArrowheads="1"/>
            </p:cNvSpPr>
            <p:nvPr/>
          </p:nvSpPr>
          <p:spPr bwMode="auto">
            <a:xfrm>
              <a:off x="6497637" y="5607051"/>
              <a:ext cx="1198563" cy="314325"/>
            </a:xfrm>
            <a:prstGeom prst="roundRect">
              <a:avLst>
                <a:gd name="adj" fmla="val 16667"/>
              </a:avLst>
            </a:prstGeom>
            <a:noFill/>
            <a:ln w="38100">
              <a:solidFill>
                <a:srgbClr val="0000FF"/>
              </a:solidFill>
              <a:round/>
              <a:headEnd/>
              <a:tailEnd/>
            </a:ln>
          </p:spPr>
          <p:txBody>
            <a:bodyPr tIns="9144"/>
            <a:lstStyle/>
            <a:p>
              <a:pPr algn="ctr" eaLnBrk="0" hangingPunct="0"/>
              <a:r>
                <a:rPr lang="en-US" altLang="ko-KR" sz="1600" b="1" dirty="0">
                  <a:ea typeface="Gulim" pitchFamily="34" charset="-127"/>
                </a:rPr>
                <a:t>Refresher</a:t>
              </a:r>
            </a:p>
          </p:txBody>
        </p:sp>
        <p:sp>
          <p:nvSpPr>
            <p:cNvPr id="425" name="Line 218"/>
            <p:cNvSpPr>
              <a:spLocks noChangeShapeType="1"/>
            </p:cNvSpPr>
            <p:nvPr/>
          </p:nvSpPr>
          <p:spPr bwMode="auto">
            <a:xfrm rot="17420739" flipH="1" flipV="1">
              <a:off x="7909430" y="5469163"/>
              <a:ext cx="227013" cy="612775"/>
            </a:xfrm>
            <a:prstGeom prst="line">
              <a:avLst/>
            </a:prstGeom>
            <a:noFill/>
            <a:ln w="38100">
              <a:solidFill>
                <a:schemeClr val="tx1"/>
              </a:solidFill>
              <a:round/>
              <a:headEnd/>
              <a:tailEnd type="triangle" w="med" len="med"/>
            </a:ln>
          </p:spPr>
          <p:txBody>
            <a:bodyPr/>
            <a:lstStyle/>
            <a:p>
              <a:endParaRPr lang="en-US"/>
            </a:p>
          </p:txBody>
        </p:sp>
        <p:sp>
          <p:nvSpPr>
            <p:cNvPr id="426" name="Text Box 219"/>
            <p:cNvSpPr txBox="1">
              <a:spLocks noChangeArrowheads="1"/>
            </p:cNvSpPr>
            <p:nvPr/>
          </p:nvSpPr>
          <p:spPr bwMode="auto">
            <a:xfrm>
              <a:off x="7391400" y="6096000"/>
              <a:ext cx="1524000" cy="523220"/>
            </a:xfrm>
            <a:prstGeom prst="rect">
              <a:avLst/>
            </a:prstGeom>
            <a:noFill/>
            <a:ln w="9525">
              <a:noFill/>
              <a:miter lim="800000"/>
              <a:headEnd/>
              <a:tailEnd/>
            </a:ln>
          </p:spPr>
          <p:txBody>
            <a:bodyPr wrap="square">
              <a:spAutoFit/>
            </a:bodyPr>
            <a:lstStyle/>
            <a:p>
              <a:pPr algn="ctr"/>
              <a:r>
                <a:rPr lang="en-US" sz="1400" b="1" dirty="0"/>
                <a:t>Stimulus-Based</a:t>
              </a:r>
            </a:p>
            <a:p>
              <a:pPr algn="ctr"/>
              <a:r>
                <a:rPr lang="en-US" sz="1400" b="1" dirty="0"/>
                <a:t>Refresh</a:t>
              </a:r>
            </a:p>
          </p:txBody>
        </p:sp>
        <p:sp>
          <p:nvSpPr>
            <p:cNvPr id="427" name="Text Box 225"/>
            <p:cNvSpPr txBox="1">
              <a:spLocks noChangeArrowheads="1"/>
            </p:cNvSpPr>
            <p:nvPr/>
          </p:nvSpPr>
          <p:spPr bwMode="auto">
            <a:xfrm>
              <a:off x="5943600" y="6019800"/>
              <a:ext cx="1081087" cy="457200"/>
            </a:xfrm>
            <a:prstGeom prst="rect">
              <a:avLst/>
            </a:prstGeom>
            <a:noFill/>
            <a:ln w="9525">
              <a:noFill/>
              <a:miter lim="800000"/>
              <a:headEnd/>
              <a:tailEnd/>
            </a:ln>
          </p:spPr>
          <p:txBody>
            <a:bodyPr>
              <a:spAutoFit/>
            </a:bodyPr>
            <a:lstStyle/>
            <a:p>
              <a:pPr algn="ctr">
                <a:spcBef>
                  <a:spcPct val="50000"/>
                </a:spcBef>
              </a:pPr>
              <a:r>
                <a:rPr lang="en-US" sz="1200" b="1" dirty="0"/>
                <a:t>“Rendered”</a:t>
              </a:r>
              <a:br>
                <a:rPr lang="en-US" sz="1200" b="1" dirty="0"/>
              </a:br>
              <a:r>
                <a:rPr lang="en-US" sz="1200" b="1" dirty="0"/>
                <a:t>Image</a:t>
              </a:r>
            </a:p>
          </p:txBody>
        </p:sp>
        <p:sp>
          <p:nvSpPr>
            <p:cNvPr id="434" name="Right Arrow 54"/>
            <p:cNvSpPr>
              <a:spLocks noChangeArrowheads="1"/>
            </p:cNvSpPr>
            <p:nvPr/>
          </p:nvSpPr>
          <p:spPr bwMode="auto">
            <a:xfrm rot="16200000">
              <a:off x="6792914" y="6084887"/>
              <a:ext cx="685800" cy="403225"/>
            </a:xfrm>
            <a:prstGeom prst="rightArrow">
              <a:avLst>
                <a:gd name="adj1" fmla="val 50000"/>
                <a:gd name="adj2" fmla="val 50020"/>
              </a:avLst>
            </a:prstGeom>
            <a:solidFill>
              <a:srgbClr val="000099"/>
            </a:solidFill>
            <a:ln w="9525" algn="ctr">
              <a:solidFill>
                <a:schemeClr val="accent2"/>
              </a:solidFill>
              <a:round/>
              <a:headEnd/>
              <a:tailEnd/>
            </a:ln>
          </p:spPr>
          <p:txBody>
            <a:bodyPr/>
            <a:lstStyle/>
            <a:p>
              <a:pPr eaLnBrk="0" hangingPunct="0"/>
              <a:endParaRPr lang="en-US"/>
            </a:p>
          </p:txBody>
        </p:sp>
        <p:sp>
          <p:nvSpPr>
            <p:cNvPr id="435" name="Right Arrow 54"/>
            <p:cNvSpPr>
              <a:spLocks noChangeArrowheads="1"/>
            </p:cNvSpPr>
            <p:nvPr/>
          </p:nvSpPr>
          <p:spPr bwMode="auto">
            <a:xfrm rot="10800000">
              <a:off x="5943600" y="5562599"/>
              <a:ext cx="476250" cy="403225"/>
            </a:xfrm>
            <a:prstGeom prst="rightArrow">
              <a:avLst>
                <a:gd name="adj1" fmla="val 50000"/>
                <a:gd name="adj2" fmla="val 50028"/>
              </a:avLst>
            </a:prstGeom>
            <a:solidFill>
              <a:srgbClr val="000099"/>
            </a:solidFill>
            <a:ln w="9525" algn="ctr">
              <a:solidFill>
                <a:schemeClr val="accent2"/>
              </a:solidFill>
              <a:round/>
              <a:headEnd/>
              <a:tailEnd/>
            </a:ln>
          </p:spPr>
          <p:txBody>
            <a:bodyPr/>
            <a:lstStyle/>
            <a:p>
              <a:pPr eaLnBrk="0" hangingPunct="0"/>
              <a:endParaRPr lang="en-US"/>
            </a:p>
          </p:txBody>
        </p:sp>
      </p:grpSp>
      <p:grpSp>
        <p:nvGrpSpPr>
          <p:cNvPr id="7" name="Group 312"/>
          <p:cNvGrpSpPr>
            <a:grpSpLocks/>
          </p:cNvGrpSpPr>
          <p:nvPr/>
        </p:nvGrpSpPr>
        <p:grpSpPr bwMode="auto">
          <a:xfrm>
            <a:off x="3319464" y="1828800"/>
            <a:ext cx="2557463" cy="1874838"/>
            <a:chOff x="3351827" y="2659062"/>
            <a:chExt cx="2556848" cy="1874837"/>
          </a:xfrm>
        </p:grpSpPr>
        <p:sp>
          <p:nvSpPr>
            <p:cNvPr id="562" name="Rectangle 6"/>
            <p:cNvSpPr>
              <a:spLocks noChangeArrowheads="1"/>
            </p:cNvSpPr>
            <p:nvPr/>
          </p:nvSpPr>
          <p:spPr bwMode="auto">
            <a:xfrm>
              <a:off x="3449639" y="2659062"/>
              <a:ext cx="2459036" cy="1874837"/>
            </a:xfrm>
            <a:prstGeom prst="rect">
              <a:avLst/>
            </a:prstGeom>
            <a:noFill/>
            <a:ln w="38100">
              <a:solidFill>
                <a:srgbClr val="0000FF"/>
              </a:solidFill>
              <a:miter lim="800000"/>
              <a:headEnd/>
              <a:tailEnd/>
            </a:ln>
          </p:spPr>
          <p:txBody>
            <a:bodyPr wrap="none" anchor="ctr"/>
            <a:lstStyle/>
            <a:p>
              <a:endParaRPr lang="en-US"/>
            </a:p>
          </p:txBody>
        </p:sp>
        <p:sp>
          <p:nvSpPr>
            <p:cNvPr id="563" name="Text Box 8"/>
            <p:cNvSpPr txBox="1">
              <a:spLocks noChangeArrowheads="1"/>
            </p:cNvSpPr>
            <p:nvPr/>
          </p:nvSpPr>
          <p:spPr bwMode="auto">
            <a:xfrm>
              <a:off x="3582990" y="2659063"/>
              <a:ext cx="2102871" cy="338554"/>
            </a:xfrm>
            <a:prstGeom prst="rect">
              <a:avLst/>
            </a:prstGeom>
            <a:noFill/>
            <a:ln w="9525">
              <a:noFill/>
              <a:miter lim="800000"/>
              <a:headEnd/>
              <a:tailEnd/>
            </a:ln>
          </p:spPr>
          <p:txBody>
            <a:bodyPr>
              <a:spAutoFit/>
            </a:bodyPr>
            <a:lstStyle/>
            <a:p>
              <a:pPr algn="ctr" eaLnBrk="0" hangingPunct="0"/>
              <a:r>
                <a:rPr lang="en-US" sz="1600" b="1"/>
                <a:t>Visual-Spatial STM</a:t>
              </a:r>
            </a:p>
          </p:txBody>
        </p:sp>
        <p:grpSp>
          <p:nvGrpSpPr>
            <p:cNvPr id="8" name="Group 283"/>
            <p:cNvGrpSpPr>
              <a:grpSpLocks/>
            </p:cNvGrpSpPr>
            <p:nvPr/>
          </p:nvGrpSpPr>
          <p:grpSpPr bwMode="auto">
            <a:xfrm>
              <a:off x="4056508" y="2947070"/>
              <a:ext cx="1060249" cy="648872"/>
              <a:chOff x="4046982" y="2947070"/>
              <a:chExt cx="1060249" cy="648872"/>
            </a:xfrm>
          </p:grpSpPr>
          <p:sp>
            <p:nvSpPr>
              <p:cNvPr id="594" name="TextBox 257"/>
              <p:cNvSpPr txBox="1">
                <a:spLocks noChangeArrowheads="1"/>
              </p:cNvSpPr>
              <p:nvPr/>
            </p:nvSpPr>
            <p:spPr bwMode="auto">
              <a:xfrm>
                <a:off x="4216902" y="2947070"/>
                <a:ext cx="708650" cy="461665"/>
              </a:xfrm>
              <a:prstGeom prst="rect">
                <a:avLst/>
              </a:prstGeom>
              <a:noFill/>
              <a:ln w="9525">
                <a:noFill/>
                <a:miter lim="800000"/>
                <a:headEnd/>
                <a:tailEnd/>
              </a:ln>
            </p:spPr>
            <p:txBody>
              <a:bodyPr>
                <a:spAutoFit/>
              </a:bodyPr>
              <a:lstStyle/>
              <a:p>
                <a:pPr algn="ctr"/>
                <a:r>
                  <a:rPr lang="en-US" sz="1200" b="1"/>
                  <a:t>Object </a:t>
                </a:r>
              </a:p>
              <a:p>
                <a:pPr algn="ctr"/>
                <a:r>
                  <a:rPr lang="en-US" sz="1200" b="1"/>
                  <a:t>Set</a:t>
                </a:r>
              </a:p>
            </p:txBody>
          </p:sp>
          <p:grpSp>
            <p:nvGrpSpPr>
              <p:cNvPr id="9" name="Group 271"/>
              <p:cNvGrpSpPr>
                <a:grpSpLocks/>
              </p:cNvGrpSpPr>
              <p:nvPr/>
            </p:nvGrpSpPr>
            <p:grpSpPr bwMode="auto">
              <a:xfrm>
                <a:off x="4046982" y="3318943"/>
                <a:ext cx="1060249" cy="276999"/>
                <a:chOff x="4073240" y="3519621"/>
                <a:chExt cx="1060249" cy="276999"/>
              </a:xfrm>
            </p:grpSpPr>
            <p:sp>
              <p:nvSpPr>
                <p:cNvPr id="596" name="Left Brace 595"/>
                <p:cNvSpPr/>
                <p:nvPr/>
              </p:nvSpPr>
              <p:spPr>
                <a:xfrm>
                  <a:off x="4073240" y="3529665"/>
                  <a:ext cx="228545" cy="242888"/>
                </a:xfrm>
                <a:prstGeom prst="lef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7" name="Right Brace 596"/>
                <p:cNvSpPr/>
                <p:nvPr/>
              </p:nvSpPr>
              <p:spPr>
                <a:xfrm>
                  <a:off x="4896955" y="3529665"/>
                  <a:ext cx="225371" cy="242888"/>
                </a:xfrm>
                <a:prstGeom prst="righ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8" name="TextBox 262"/>
                <p:cNvSpPr txBox="1">
                  <a:spLocks noChangeArrowheads="1"/>
                </p:cNvSpPr>
                <p:nvPr/>
              </p:nvSpPr>
              <p:spPr bwMode="auto">
                <a:xfrm>
                  <a:off x="4110698" y="3519621"/>
                  <a:ext cx="1022791" cy="276999"/>
                </a:xfrm>
                <a:prstGeom prst="rect">
                  <a:avLst/>
                </a:prstGeom>
                <a:noFill/>
                <a:ln w="9525">
                  <a:noFill/>
                  <a:miter lim="800000"/>
                  <a:headEnd/>
                  <a:tailEnd/>
                </a:ln>
              </p:spPr>
              <p:txBody>
                <a:bodyPr wrap="none">
                  <a:spAutoFit/>
                </a:bodyPr>
                <a:lstStyle/>
                <a:p>
                  <a:r>
                    <a:rPr lang="en-US" sz="1200" b="1"/>
                    <a:t>Obj</a:t>
                  </a:r>
                  <a:r>
                    <a:rPr lang="en-US" sz="800" b="1"/>
                    <a:t>A</a:t>
                  </a:r>
                  <a:r>
                    <a:rPr lang="en-US" sz="1200" b="1"/>
                    <a:t>,Obj</a:t>
                  </a:r>
                  <a:r>
                    <a:rPr lang="en-US" sz="800" b="1"/>
                    <a:t>B,…</a:t>
                  </a:r>
                </a:p>
              </p:txBody>
            </p:sp>
          </p:grpSp>
        </p:grpSp>
        <p:grpSp>
          <p:nvGrpSpPr>
            <p:cNvPr id="10" name="Group 273"/>
            <p:cNvGrpSpPr>
              <a:grpSpLocks/>
            </p:cNvGrpSpPr>
            <p:nvPr/>
          </p:nvGrpSpPr>
          <p:grpSpPr bwMode="auto">
            <a:xfrm>
              <a:off x="3351827" y="2947070"/>
              <a:ext cx="807929" cy="627980"/>
              <a:chOff x="3351827" y="2947070"/>
              <a:chExt cx="807929" cy="627980"/>
            </a:xfrm>
          </p:grpSpPr>
          <p:sp>
            <p:nvSpPr>
              <p:cNvPr id="590" name="TextBox 259"/>
              <p:cNvSpPr txBox="1">
                <a:spLocks noChangeArrowheads="1"/>
              </p:cNvSpPr>
              <p:nvPr/>
            </p:nvSpPr>
            <p:spPr bwMode="auto">
              <a:xfrm>
                <a:off x="3351827" y="2947070"/>
                <a:ext cx="807929" cy="461665"/>
              </a:xfrm>
              <a:prstGeom prst="rect">
                <a:avLst/>
              </a:prstGeom>
              <a:noFill/>
              <a:ln w="9525">
                <a:noFill/>
                <a:miter lim="800000"/>
                <a:headEnd/>
                <a:tailEnd/>
              </a:ln>
            </p:spPr>
            <p:txBody>
              <a:bodyPr>
                <a:spAutoFit/>
              </a:bodyPr>
              <a:lstStyle/>
              <a:p>
                <a:pPr algn="ctr"/>
                <a:r>
                  <a:rPr lang="en-US" sz="1200" b="1"/>
                  <a:t>Feature </a:t>
                </a:r>
              </a:p>
              <a:p>
                <a:pPr algn="ctr"/>
                <a:r>
                  <a:rPr lang="en-US" sz="1200" b="1"/>
                  <a:t>Set</a:t>
                </a:r>
              </a:p>
            </p:txBody>
          </p:sp>
          <p:grpSp>
            <p:nvGrpSpPr>
              <p:cNvPr id="11" name="Group 265"/>
              <p:cNvGrpSpPr>
                <a:grpSpLocks/>
              </p:cNvGrpSpPr>
              <p:nvPr/>
            </p:nvGrpSpPr>
            <p:grpSpPr bwMode="auto">
              <a:xfrm>
                <a:off x="3480383" y="3346450"/>
                <a:ext cx="550731" cy="228600"/>
                <a:chOff x="3504591" y="3346450"/>
                <a:chExt cx="550731" cy="228600"/>
              </a:xfrm>
            </p:grpSpPr>
            <p:sp>
              <p:nvSpPr>
                <p:cNvPr id="592" name="Left Brace 591"/>
                <p:cNvSpPr/>
                <p:nvPr/>
              </p:nvSpPr>
              <p:spPr>
                <a:xfrm>
                  <a:off x="3504591" y="3346450"/>
                  <a:ext cx="223784" cy="228600"/>
                </a:xfrm>
                <a:prstGeom prst="lef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3" name="Right Brace 592"/>
                <p:cNvSpPr/>
                <p:nvPr/>
              </p:nvSpPr>
              <p:spPr>
                <a:xfrm>
                  <a:off x="3829951" y="3346450"/>
                  <a:ext cx="225371" cy="228600"/>
                </a:xfrm>
                <a:prstGeom prst="righ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12" name="Group 272"/>
            <p:cNvGrpSpPr>
              <a:grpSpLocks/>
            </p:cNvGrpSpPr>
            <p:nvPr/>
          </p:nvGrpSpPr>
          <p:grpSpPr bwMode="auto">
            <a:xfrm>
              <a:off x="5052063" y="2910304"/>
              <a:ext cx="704212" cy="661571"/>
              <a:chOff x="5056825" y="3150785"/>
              <a:chExt cx="704212" cy="661571"/>
            </a:xfrm>
          </p:grpSpPr>
          <p:sp>
            <p:nvSpPr>
              <p:cNvPr id="586" name="TextBox 260"/>
              <p:cNvSpPr txBox="1">
                <a:spLocks noChangeArrowheads="1"/>
              </p:cNvSpPr>
              <p:nvPr/>
            </p:nvSpPr>
            <p:spPr bwMode="auto">
              <a:xfrm>
                <a:off x="5056825" y="3150785"/>
                <a:ext cx="704212" cy="461665"/>
              </a:xfrm>
              <a:prstGeom prst="rect">
                <a:avLst/>
              </a:prstGeom>
              <a:noFill/>
              <a:ln w="9525">
                <a:noFill/>
                <a:miter lim="800000"/>
                <a:headEnd/>
                <a:tailEnd/>
              </a:ln>
            </p:spPr>
            <p:txBody>
              <a:bodyPr>
                <a:spAutoFit/>
              </a:bodyPr>
              <a:lstStyle/>
              <a:p>
                <a:pPr algn="ctr"/>
                <a:r>
                  <a:rPr lang="en-US" sz="1200" b="1"/>
                  <a:t>Spatial</a:t>
                </a:r>
              </a:p>
              <a:p>
                <a:pPr algn="ctr"/>
                <a:r>
                  <a:rPr lang="en-US" sz="1200" b="1"/>
                  <a:t> Set</a:t>
                </a:r>
              </a:p>
            </p:txBody>
          </p:sp>
          <p:grpSp>
            <p:nvGrpSpPr>
              <p:cNvPr id="13" name="Group 266"/>
              <p:cNvGrpSpPr>
                <a:grpSpLocks/>
              </p:cNvGrpSpPr>
              <p:nvPr/>
            </p:nvGrpSpPr>
            <p:grpSpPr bwMode="auto">
              <a:xfrm>
                <a:off x="5130988" y="3583756"/>
                <a:ext cx="555492" cy="228600"/>
                <a:chOff x="3502056" y="3346703"/>
                <a:chExt cx="555492" cy="228600"/>
              </a:xfrm>
            </p:grpSpPr>
            <p:sp>
              <p:nvSpPr>
                <p:cNvPr id="588" name="Left Brace 587"/>
                <p:cNvSpPr/>
                <p:nvPr/>
              </p:nvSpPr>
              <p:spPr>
                <a:xfrm>
                  <a:off x="3502056" y="3346703"/>
                  <a:ext cx="228545" cy="228600"/>
                </a:xfrm>
                <a:prstGeom prst="lef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9" name="Right Brace 588"/>
                <p:cNvSpPr/>
                <p:nvPr/>
              </p:nvSpPr>
              <p:spPr>
                <a:xfrm>
                  <a:off x="3832177" y="3346703"/>
                  <a:ext cx="225371" cy="228600"/>
                </a:xfrm>
                <a:prstGeom prst="righ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14" name="Group 277"/>
            <p:cNvGrpSpPr>
              <a:grpSpLocks/>
            </p:cNvGrpSpPr>
            <p:nvPr/>
          </p:nvGrpSpPr>
          <p:grpSpPr bwMode="auto">
            <a:xfrm>
              <a:off x="3497065" y="3705225"/>
              <a:ext cx="807929" cy="628649"/>
              <a:chOff x="3337538" y="2947070"/>
              <a:chExt cx="807929" cy="628649"/>
            </a:xfrm>
          </p:grpSpPr>
          <p:sp>
            <p:nvSpPr>
              <p:cNvPr id="582" name="TextBox 278"/>
              <p:cNvSpPr txBox="1">
                <a:spLocks noChangeArrowheads="1"/>
              </p:cNvSpPr>
              <p:nvPr/>
            </p:nvSpPr>
            <p:spPr bwMode="auto">
              <a:xfrm>
                <a:off x="3337538" y="2947070"/>
                <a:ext cx="807929" cy="461665"/>
              </a:xfrm>
              <a:prstGeom prst="rect">
                <a:avLst/>
              </a:prstGeom>
              <a:noFill/>
              <a:ln w="9525">
                <a:noFill/>
                <a:miter lim="800000"/>
                <a:headEnd/>
                <a:tailEnd/>
              </a:ln>
            </p:spPr>
            <p:txBody>
              <a:bodyPr>
                <a:spAutoFit/>
              </a:bodyPr>
              <a:lstStyle/>
              <a:p>
                <a:pPr algn="ctr"/>
                <a:r>
                  <a:rPr lang="en-US" sz="1200" b="1"/>
                  <a:t>Feature </a:t>
                </a:r>
              </a:p>
              <a:p>
                <a:pPr algn="ctr"/>
                <a:r>
                  <a:rPr lang="en-US" sz="1200" b="1"/>
                  <a:t>Set</a:t>
                </a:r>
              </a:p>
            </p:txBody>
          </p:sp>
          <p:grpSp>
            <p:nvGrpSpPr>
              <p:cNvPr id="15" name="Group 265"/>
              <p:cNvGrpSpPr>
                <a:grpSpLocks/>
              </p:cNvGrpSpPr>
              <p:nvPr/>
            </p:nvGrpSpPr>
            <p:grpSpPr bwMode="auto">
              <a:xfrm>
                <a:off x="3489091" y="3347119"/>
                <a:ext cx="549143" cy="228600"/>
                <a:chOff x="3513299" y="3347119"/>
                <a:chExt cx="549143" cy="228600"/>
              </a:xfrm>
            </p:grpSpPr>
            <p:sp>
              <p:nvSpPr>
                <p:cNvPr id="584" name="Left Brace 583"/>
                <p:cNvSpPr/>
                <p:nvPr/>
              </p:nvSpPr>
              <p:spPr>
                <a:xfrm>
                  <a:off x="3513299" y="3347119"/>
                  <a:ext cx="222197" cy="228600"/>
                </a:xfrm>
                <a:prstGeom prst="lef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5" name="Right Brace 584"/>
                <p:cNvSpPr/>
                <p:nvPr/>
              </p:nvSpPr>
              <p:spPr>
                <a:xfrm>
                  <a:off x="3837071" y="3347119"/>
                  <a:ext cx="225371" cy="228600"/>
                </a:xfrm>
                <a:prstGeom prst="righ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16" name="Group 284"/>
            <p:cNvGrpSpPr>
              <a:grpSpLocks/>
            </p:cNvGrpSpPr>
            <p:nvPr/>
          </p:nvGrpSpPr>
          <p:grpSpPr bwMode="auto">
            <a:xfrm>
              <a:off x="4205697" y="3708788"/>
              <a:ext cx="1176533" cy="648872"/>
              <a:chOff x="4046087" y="2947070"/>
              <a:chExt cx="1176533" cy="648872"/>
            </a:xfrm>
          </p:grpSpPr>
          <p:sp>
            <p:nvSpPr>
              <p:cNvPr id="577" name="TextBox 285"/>
              <p:cNvSpPr txBox="1">
                <a:spLocks noChangeArrowheads="1"/>
              </p:cNvSpPr>
              <p:nvPr/>
            </p:nvSpPr>
            <p:spPr bwMode="auto">
              <a:xfrm>
                <a:off x="4216902" y="2947070"/>
                <a:ext cx="708650" cy="461665"/>
              </a:xfrm>
              <a:prstGeom prst="rect">
                <a:avLst/>
              </a:prstGeom>
              <a:noFill/>
              <a:ln w="9525">
                <a:noFill/>
                <a:miter lim="800000"/>
                <a:headEnd/>
                <a:tailEnd/>
              </a:ln>
            </p:spPr>
            <p:txBody>
              <a:bodyPr>
                <a:spAutoFit/>
              </a:bodyPr>
              <a:lstStyle/>
              <a:p>
                <a:pPr algn="ctr"/>
                <a:r>
                  <a:rPr lang="en-US" sz="1200" b="1"/>
                  <a:t>Object </a:t>
                </a:r>
              </a:p>
              <a:p>
                <a:pPr algn="ctr"/>
                <a:r>
                  <a:rPr lang="en-US" sz="1200" b="1"/>
                  <a:t>Set</a:t>
                </a:r>
              </a:p>
            </p:txBody>
          </p:sp>
          <p:grpSp>
            <p:nvGrpSpPr>
              <p:cNvPr id="17" name="Group 271"/>
              <p:cNvGrpSpPr>
                <a:grpSpLocks/>
              </p:cNvGrpSpPr>
              <p:nvPr/>
            </p:nvGrpSpPr>
            <p:grpSpPr bwMode="auto">
              <a:xfrm>
                <a:off x="4046087" y="3318943"/>
                <a:ext cx="1176533" cy="276999"/>
                <a:chOff x="4072345" y="3519621"/>
                <a:chExt cx="1176533" cy="276999"/>
              </a:xfrm>
            </p:grpSpPr>
            <p:sp>
              <p:nvSpPr>
                <p:cNvPr id="579" name="Left Brace 578"/>
                <p:cNvSpPr/>
                <p:nvPr/>
              </p:nvSpPr>
              <p:spPr>
                <a:xfrm>
                  <a:off x="4072345" y="3542646"/>
                  <a:ext cx="228545" cy="230188"/>
                </a:xfrm>
                <a:prstGeom prst="lef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0" name="Right Brace 579"/>
                <p:cNvSpPr/>
                <p:nvPr/>
              </p:nvSpPr>
              <p:spPr>
                <a:xfrm>
                  <a:off x="4896060" y="3542646"/>
                  <a:ext cx="225371" cy="230188"/>
                </a:xfrm>
                <a:prstGeom prst="righ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1" name="TextBox 289"/>
                <p:cNvSpPr txBox="1">
                  <a:spLocks noChangeArrowheads="1"/>
                </p:cNvSpPr>
                <p:nvPr/>
              </p:nvSpPr>
              <p:spPr bwMode="auto">
                <a:xfrm>
                  <a:off x="4110698" y="3519621"/>
                  <a:ext cx="1138180" cy="276999"/>
                </a:xfrm>
                <a:prstGeom prst="rect">
                  <a:avLst/>
                </a:prstGeom>
                <a:noFill/>
                <a:ln w="9525">
                  <a:noFill/>
                  <a:miter lim="800000"/>
                  <a:headEnd/>
                  <a:tailEnd/>
                </a:ln>
              </p:spPr>
              <p:txBody>
                <a:bodyPr wrap="none">
                  <a:spAutoFit/>
                </a:bodyPr>
                <a:lstStyle/>
                <a:p>
                  <a:r>
                    <a:rPr lang="en-US" sz="1200" b="1"/>
                    <a:t>Obj</a:t>
                  </a:r>
                  <a:r>
                    <a:rPr lang="en-US" sz="800" b="1"/>
                    <a:t>A1</a:t>
                  </a:r>
                  <a:r>
                    <a:rPr lang="en-US" sz="1200" b="1"/>
                    <a:t>,Obj</a:t>
                  </a:r>
                  <a:r>
                    <a:rPr lang="en-US" sz="800" b="1"/>
                    <a:t>A2,…</a:t>
                  </a:r>
                </a:p>
              </p:txBody>
            </p:sp>
          </p:grpSp>
        </p:grpSp>
        <p:grpSp>
          <p:nvGrpSpPr>
            <p:cNvPr id="18" name="Group 290"/>
            <p:cNvGrpSpPr>
              <a:grpSpLocks/>
            </p:cNvGrpSpPr>
            <p:nvPr/>
          </p:nvGrpSpPr>
          <p:grpSpPr bwMode="auto">
            <a:xfrm>
              <a:off x="5204463" y="3671745"/>
              <a:ext cx="704212" cy="662129"/>
              <a:chOff x="5056825" y="3150785"/>
              <a:chExt cx="704212" cy="662129"/>
            </a:xfrm>
          </p:grpSpPr>
          <p:sp>
            <p:nvSpPr>
              <p:cNvPr id="573" name="TextBox 291"/>
              <p:cNvSpPr txBox="1">
                <a:spLocks noChangeArrowheads="1"/>
              </p:cNvSpPr>
              <p:nvPr/>
            </p:nvSpPr>
            <p:spPr bwMode="auto">
              <a:xfrm>
                <a:off x="5056825" y="3150785"/>
                <a:ext cx="704212" cy="461665"/>
              </a:xfrm>
              <a:prstGeom prst="rect">
                <a:avLst/>
              </a:prstGeom>
              <a:noFill/>
              <a:ln w="9525">
                <a:noFill/>
                <a:miter lim="800000"/>
                <a:headEnd/>
                <a:tailEnd/>
              </a:ln>
            </p:spPr>
            <p:txBody>
              <a:bodyPr>
                <a:spAutoFit/>
              </a:bodyPr>
              <a:lstStyle/>
              <a:p>
                <a:pPr algn="ctr"/>
                <a:r>
                  <a:rPr lang="en-US" sz="1200" b="1"/>
                  <a:t>Spatial</a:t>
                </a:r>
              </a:p>
              <a:p>
                <a:pPr algn="ctr"/>
                <a:r>
                  <a:rPr lang="en-US" sz="1200" b="1"/>
                  <a:t> Set</a:t>
                </a:r>
              </a:p>
            </p:txBody>
          </p:sp>
          <p:grpSp>
            <p:nvGrpSpPr>
              <p:cNvPr id="19" name="Group 266"/>
              <p:cNvGrpSpPr>
                <a:grpSpLocks/>
              </p:cNvGrpSpPr>
              <p:nvPr/>
            </p:nvGrpSpPr>
            <p:grpSpPr bwMode="auto">
              <a:xfrm>
                <a:off x="5130951" y="3584314"/>
                <a:ext cx="555492" cy="228600"/>
                <a:chOff x="3502019" y="3347261"/>
                <a:chExt cx="555492" cy="228600"/>
              </a:xfrm>
            </p:grpSpPr>
            <p:sp>
              <p:nvSpPr>
                <p:cNvPr id="575" name="Left Brace 574"/>
                <p:cNvSpPr/>
                <p:nvPr/>
              </p:nvSpPr>
              <p:spPr>
                <a:xfrm>
                  <a:off x="3502019" y="3347261"/>
                  <a:ext cx="228545" cy="228600"/>
                </a:xfrm>
                <a:prstGeom prst="lef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6" name="Right Brace 575"/>
                <p:cNvSpPr/>
                <p:nvPr/>
              </p:nvSpPr>
              <p:spPr>
                <a:xfrm>
                  <a:off x="3832140" y="3347261"/>
                  <a:ext cx="225371" cy="228600"/>
                </a:xfrm>
                <a:prstGeom prst="righ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cxnSp>
          <p:nvCxnSpPr>
            <p:cNvPr id="570" name="Straight Arrow Connector 569"/>
            <p:cNvCxnSpPr/>
            <p:nvPr/>
          </p:nvCxnSpPr>
          <p:spPr>
            <a:xfrm rot="10800000" flipV="1">
              <a:off x="4031114" y="3571875"/>
              <a:ext cx="328533" cy="2381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1" name="Straight Arrow Connector 570"/>
            <p:cNvCxnSpPr/>
            <p:nvPr/>
          </p:nvCxnSpPr>
          <p:spPr>
            <a:xfrm rot="16200000" flipH="1">
              <a:off x="4331051" y="3600472"/>
              <a:ext cx="233363" cy="18569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2" name="Straight Arrow Connector 571"/>
            <p:cNvCxnSpPr/>
            <p:nvPr/>
          </p:nvCxnSpPr>
          <p:spPr>
            <a:xfrm>
              <a:off x="4359647" y="3576637"/>
              <a:ext cx="995124" cy="16827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650"/>
          <p:cNvGrpSpPr/>
          <p:nvPr/>
        </p:nvGrpSpPr>
        <p:grpSpPr>
          <a:xfrm>
            <a:off x="3405188" y="4886325"/>
            <a:ext cx="2508250" cy="1914525"/>
            <a:chOff x="3405188" y="4886325"/>
            <a:chExt cx="2508250" cy="1914525"/>
          </a:xfrm>
        </p:grpSpPr>
        <p:grpSp>
          <p:nvGrpSpPr>
            <p:cNvPr id="21" name="Group 649"/>
            <p:cNvGrpSpPr/>
            <p:nvPr/>
          </p:nvGrpSpPr>
          <p:grpSpPr>
            <a:xfrm>
              <a:off x="3405188" y="4886325"/>
              <a:ext cx="2508250" cy="1914525"/>
              <a:chOff x="3405188" y="4886325"/>
              <a:chExt cx="2508250" cy="1914525"/>
            </a:xfrm>
          </p:grpSpPr>
          <p:grpSp>
            <p:nvGrpSpPr>
              <p:cNvPr id="22" name="Group 198"/>
              <p:cNvGrpSpPr>
                <a:grpSpLocks/>
              </p:cNvGrpSpPr>
              <p:nvPr/>
            </p:nvGrpSpPr>
            <p:grpSpPr bwMode="auto">
              <a:xfrm>
                <a:off x="3405188" y="4903788"/>
                <a:ext cx="2498725" cy="1897062"/>
                <a:chOff x="3405851" y="4903638"/>
                <a:chExt cx="2497591" cy="1897212"/>
              </a:xfrm>
            </p:grpSpPr>
            <p:sp>
              <p:nvSpPr>
                <p:cNvPr id="531" name="Rectangle 6"/>
                <p:cNvSpPr>
                  <a:spLocks noChangeArrowheads="1"/>
                </p:cNvSpPr>
                <p:nvPr/>
              </p:nvSpPr>
              <p:spPr bwMode="auto">
                <a:xfrm>
                  <a:off x="3471339" y="4903638"/>
                  <a:ext cx="2432103" cy="1897212"/>
                </a:xfrm>
                <a:prstGeom prst="rect">
                  <a:avLst/>
                </a:prstGeom>
                <a:noFill/>
                <a:ln w="38100">
                  <a:solidFill>
                    <a:srgbClr val="0000FF"/>
                  </a:solidFill>
                  <a:miter lim="800000"/>
                  <a:headEnd/>
                  <a:tailEnd/>
                </a:ln>
              </p:spPr>
              <p:txBody>
                <a:bodyPr wrap="none" anchor="ctr"/>
                <a:lstStyle/>
                <a:p>
                  <a:endParaRPr lang="en-US"/>
                </a:p>
              </p:txBody>
            </p:sp>
            <p:sp>
              <p:nvSpPr>
                <p:cNvPr id="532" name="Text Box 7"/>
                <p:cNvSpPr txBox="1">
                  <a:spLocks noChangeArrowheads="1"/>
                </p:cNvSpPr>
                <p:nvPr/>
              </p:nvSpPr>
              <p:spPr bwMode="auto">
                <a:xfrm>
                  <a:off x="3405851" y="5138116"/>
                  <a:ext cx="2486301" cy="523261"/>
                </a:xfrm>
                <a:prstGeom prst="rect">
                  <a:avLst/>
                </a:prstGeom>
                <a:noFill/>
                <a:ln w="9525">
                  <a:noFill/>
                  <a:miter lim="800000"/>
                  <a:headEnd/>
                  <a:tailEnd/>
                </a:ln>
              </p:spPr>
              <p:txBody>
                <a:bodyPr>
                  <a:spAutoFit/>
                </a:bodyPr>
                <a:lstStyle/>
                <a:p>
                  <a:pPr>
                    <a:buFontTx/>
                    <a:buChar char="•"/>
                  </a:pPr>
                  <a:r>
                    <a:rPr lang="en-US" sz="1400" b="1" dirty="0"/>
                    <a:t> Visual depictive</a:t>
                  </a:r>
                </a:p>
                <a:p>
                  <a:pPr>
                    <a:buFontTx/>
                    <a:buChar char="•"/>
                  </a:pPr>
                  <a:r>
                    <a:rPr lang="en-US" sz="1400" b="1" dirty="0"/>
                    <a:t> </a:t>
                  </a:r>
                  <a:r>
                    <a:rPr lang="en-US" sz="1400" b="1" dirty="0" smtClean="0"/>
                    <a:t>Set of 2D bitmaps</a:t>
                  </a:r>
                  <a:endParaRPr lang="en-US" sz="1400" b="1" dirty="0"/>
                </a:p>
              </p:txBody>
            </p:sp>
          </p:grpSp>
          <p:sp>
            <p:nvSpPr>
              <p:cNvPr id="442" name="Text Box 8"/>
              <p:cNvSpPr txBox="1">
                <a:spLocks noChangeArrowheads="1"/>
              </p:cNvSpPr>
              <p:nvPr/>
            </p:nvSpPr>
            <p:spPr bwMode="auto">
              <a:xfrm>
                <a:off x="3462338" y="4886325"/>
                <a:ext cx="2451100" cy="373063"/>
              </a:xfrm>
              <a:prstGeom prst="rect">
                <a:avLst/>
              </a:prstGeom>
              <a:noFill/>
              <a:ln w="9525">
                <a:noFill/>
                <a:miter lim="800000"/>
                <a:headEnd/>
                <a:tailEnd/>
              </a:ln>
            </p:spPr>
            <p:txBody>
              <a:bodyPr>
                <a:spAutoFit/>
              </a:bodyPr>
              <a:lstStyle/>
              <a:p>
                <a:pPr algn="ctr" eaLnBrk="0" hangingPunct="0"/>
                <a:r>
                  <a:rPr lang="en-US" sz="1600" b="1"/>
                  <a:t>Visual Buffer STM</a:t>
                </a:r>
              </a:p>
            </p:txBody>
          </p:sp>
        </p:grpSp>
        <p:grpSp>
          <p:nvGrpSpPr>
            <p:cNvPr id="23" name="Group 231"/>
            <p:cNvGrpSpPr>
              <a:grpSpLocks/>
            </p:cNvGrpSpPr>
            <p:nvPr/>
          </p:nvGrpSpPr>
          <p:grpSpPr bwMode="auto">
            <a:xfrm>
              <a:off x="3517900" y="5638802"/>
              <a:ext cx="2339975" cy="1130300"/>
              <a:chOff x="3444876" y="5548611"/>
              <a:chExt cx="2339938" cy="1133178"/>
            </a:xfrm>
          </p:grpSpPr>
          <p:pic>
            <p:nvPicPr>
              <p:cNvPr id="527" name="Picture 252" descr="vb_image.bmp"/>
              <p:cNvPicPr>
                <a:picLocks noChangeAspect="1"/>
              </p:cNvPicPr>
              <p:nvPr/>
            </p:nvPicPr>
            <p:blipFill>
              <a:blip r:embed="rId3"/>
              <a:srcRect/>
              <a:stretch>
                <a:fillRect/>
              </a:stretch>
            </p:blipFill>
            <p:spPr bwMode="auto">
              <a:xfrm>
                <a:off x="3444876" y="5548611"/>
                <a:ext cx="2339938" cy="1133178"/>
              </a:xfrm>
              <a:prstGeom prst="rect">
                <a:avLst/>
              </a:prstGeom>
              <a:noFill/>
              <a:ln w="9525">
                <a:noFill/>
                <a:miter lim="800000"/>
                <a:headEnd/>
                <a:tailEnd/>
              </a:ln>
            </p:spPr>
          </p:pic>
          <p:grpSp>
            <p:nvGrpSpPr>
              <p:cNvPr id="24" name="Group 230"/>
              <p:cNvGrpSpPr>
                <a:grpSpLocks/>
              </p:cNvGrpSpPr>
              <p:nvPr/>
            </p:nvGrpSpPr>
            <p:grpSpPr bwMode="auto">
              <a:xfrm>
                <a:off x="3935406" y="6412818"/>
                <a:ext cx="642927" cy="71619"/>
                <a:chOff x="3935406" y="6412818"/>
                <a:chExt cx="642927" cy="71619"/>
              </a:xfrm>
            </p:grpSpPr>
            <p:sp>
              <p:nvSpPr>
                <p:cNvPr id="529" name="Oval 528"/>
                <p:cNvSpPr/>
                <p:nvPr/>
              </p:nvSpPr>
              <p:spPr>
                <a:xfrm>
                  <a:off x="4511659" y="6412818"/>
                  <a:ext cx="66674" cy="46154"/>
                </a:xfrm>
                <a:prstGeom prst="ellipse">
                  <a:avLst/>
                </a:prstGeom>
                <a:noFill/>
                <a:ln w="127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0" name="Oval 529"/>
                <p:cNvSpPr/>
                <p:nvPr/>
              </p:nvSpPr>
              <p:spPr>
                <a:xfrm>
                  <a:off x="3935406" y="6438283"/>
                  <a:ext cx="46036" cy="46154"/>
                </a:xfrm>
                <a:prstGeom prst="ellipse">
                  <a:avLst/>
                </a:prstGeom>
                <a:noFill/>
                <a:ln w="127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nvGrpSpPr>
          <p:cNvPr id="201" name="Group 200"/>
          <p:cNvGrpSpPr/>
          <p:nvPr/>
        </p:nvGrpSpPr>
        <p:grpSpPr>
          <a:xfrm>
            <a:off x="287832" y="2209800"/>
            <a:ext cx="1921968" cy="1112838"/>
            <a:chOff x="287832" y="2544762"/>
            <a:chExt cx="1921968" cy="1112838"/>
          </a:xfrm>
        </p:grpSpPr>
        <p:sp>
          <p:nvSpPr>
            <p:cNvPr id="524" name="Text Box 68"/>
            <p:cNvSpPr txBox="1">
              <a:spLocks noChangeArrowheads="1"/>
            </p:cNvSpPr>
            <p:nvPr/>
          </p:nvSpPr>
          <p:spPr bwMode="auto">
            <a:xfrm>
              <a:off x="287832" y="2906331"/>
              <a:ext cx="1921968" cy="738664"/>
            </a:xfrm>
            <a:prstGeom prst="rect">
              <a:avLst/>
            </a:prstGeom>
            <a:noFill/>
            <a:ln w="9525">
              <a:noFill/>
              <a:miter lim="800000"/>
              <a:headEnd/>
              <a:tailEnd/>
            </a:ln>
          </p:spPr>
          <p:txBody>
            <a:bodyPr wrap="square">
              <a:spAutoFit/>
            </a:bodyPr>
            <a:lstStyle/>
            <a:p>
              <a:pPr>
                <a:buFontTx/>
                <a:buChar char="•"/>
              </a:pPr>
              <a:r>
                <a:rPr lang="en-US" sz="1200" b="1" dirty="0"/>
                <a:t> </a:t>
              </a:r>
              <a:r>
                <a:rPr lang="en-US" sz="1400" b="1" dirty="0" smtClean="0"/>
                <a:t>Shape</a:t>
              </a:r>
            </a:p>
            <a:p>
              <a:pPr>
                <a:buFontTx/>
                <a:buChar char="•"/>
              </a:pPr>
              <a:r>
                <a:rPr lang="en-US" sz="1400" b="1" dirty="0" smtClean="0"/>
                <a:t>Texture</a:t>
              </a:r>
              <a:endParaRPr lang="en-US" sz="1400" b="1" dirty="0"/>
            </a:p>
            <a:p>
              <a:pPr>
                <a:buFontTx/>
                <a:buChar char="•"/>
              </a:pPr>
              <a:r>
                <a:rPr lang="en-US" sz="1400" b="1" dirty="0"/>
                <a:t> </a:t>
              </a:r>
              <a:r>
                <a:rPr lang="en-US" sz="1400" b="1" dirty="0" smtClean="0"/>
                <a:t>Spatial configuration</a:t>
              </a:r>
              <a:endParaRPr lang="en-US" sz="1400" b="1" dirty="0"/>
            </a:p>
          </p:txBody>
        </p:sp>
        <p:sp>
          <p:nvSpPr>
            <p:cNvPr id="525" name="Rectangle 70"/>
            <p:cNvSpPr>
              <a:spLocks noChangeArrowheads="1"/>
            </p:cNvSpPr>
            <p:nvPr/>
          </p:nvSpPr>
          <p:spPr bwMode="auto">
            <a:xfrm>
              <a:off x="296316" y="2544762"/>
              <a:ext cx="1905000" cy="1112838"/>
            </a:xfrm>
            <a:prstGeom prst="rect">
              <a:avLst/>
            </a:prstGeom>
            <a:noFill/>
            <a:ln w="38100">
              <a:solidFill>
                <a:srgbClr val="0000FF"/>
              </a:solidFill>
              <a:miter lim="800000"/>
              <a:headEnd/>
              <a:tailEnd/>
            </a:ln>
          </p:spPr>
          <p:txBody>
            <a:bodyPr wrap="none" anchor="ctr"/>
            <a:lstStyle/>
            <a:p>
              <a:endParaRPr lang="en-US"/>
            </a:p>
          </p:txBody>
        </p:sp>
        <p:sp>
          <p:nvSpPr>
            <p:cNvPr id="526" name="Text Box 71"/>
            <p:cNvSpPr txBox="1">
              <a:spLocks noChangeArrowheads="1"/>
            </p:cNvSpPr>
            <p:nvPr/>
          </p:nvSpPr>
          <p:spPr bwMode="auto">
            <a:xfrm>
              <a:off x="448716" y="2544762"/>
              <a:ext cx="1600200" cy="338554"/>
            </a:xfrm>
            <a:prstGeom prst="rect">
              <a:avLst/>
            </a:prstGeom>
            <a:noFill/>
            <a:ln w="9525">
              <a:noFill/>
              <a:miter lim="800000"/>
              <a:headEnd/>
              <a:tailEnd/>
            </a:ln>
          </p:spPr>
          <p:txBody>
            <a:bodyPr wrap="square">
              <a:spAutoFit/>
            </a:bodyPr>
            <a:lstStyle/>
            <a:p>
              <a:pPr algn="ctr" eaLnBrk="0" hangingPunct="0"/>
              <a:r>
                <a:rPr lang="en-US" sz="1600" b="1" dirty="0" smtClean="0"/>
                <a:t>Perceptual </a:t>
              </a:r>
              <a:r>
                <a:rPr lang="en-US" sz="1600" b="1" dirty="0"/>
                <a:t>LTM</a:t>
              </a:r>
            </a:p>
          </p:txBody>
        </p:sp>
      </p:grpSp>
      <p:grpSp>
        <p:nvGrpSpPr>
          <p:cNvPr id="207" name="Group 206"/>
          <p:cNvGrpSpPr/>
          <p:nvPr/>
        </p:nvGrpSpPr>
        <p:grpSpPr>
          <a:xfrm>
            <a:off x="852488" y="3151555"/>
            <a:ext cx="7953375" cy="2358079"/>
            <a:chOff x="852488" y="3151555"/>
            <a:chExt cx="7953375" cy="2358079"/>
          </a:xfrm>
        </p:grpSpPr>
        <p:grpSp>
          <p:nvGrpSpPr>
            <p:cNvPr id="206" name="Group 205"/>
            <p:cNvGrpSpPr/>
            <p:nvPr/>
          </p:nvGrpSpPr>
          <p:grpSpPr>
            <a:xfrm>
              <a:off x="852488" y="3439939"/>
              <a:ext cx="2572860" cy="2069695"/>
              <a:chOff x="852488" y="3439939"/>
              <a:chExt cx="2572860" cy="2069695"/>
            </a:xfrm>
          </p:grpSpPr>
          <p:sp>
            <p:nvSpPr>
              <p:cNvPr id="421" name="AutoShape 77"/>
              <p:cNvSpPr>
                <a:spLocks noChangeAspect="1" noChangeArrowheads="1"/>
              </p:cNvSpPr>
              <p:nvPr/>
            </p:nvSpPr>
            <p:spPr bwMode="auto">
              <a:xfrm>
                <a:off x="852488" y="4104482"/>
                <a:ext cx="2093912" cy="333375"/>
              </a:xfrm>
              <a:prstGeom prst="roundRect">
                <a:avLst>
                  <a:gd name="adj" fmla="val 16667"/>
                </a:avLst>
              </a:prstGeom>
              <a:noFill/>
              <a:ln w="38100">
                <a:solidFill>
                  <a:srgbClr val="0000FF"/>
                </a:solidFill>
                <a:round/>
                <a:headEnd/>
                <a:tailEnd/>
              </a:ln>
            </p:spPr>
            <p:txBody>
              <a:bodyPr tIns="9144"/>
              <a:lstStyle/>
              <a:p>
                <a:pPr algn="ctr" eaLnBrk="0" hangingPunct="0"/>
                <a:r>
                  <a:rPr lang="en-US" altLang="ko-KR" sz="1600" b="1">
                    <a:ea typeface="Gulim" pitchFamily="34" charset="-127"/>
                  </a:rPr>
                  <a:t>“What” Inspectors</a:t>
                </a:r>
              </a:p>
            </p:txBody>
          </p:sp>
          <p:sp>
            <p:nvSpPr>
              <p:cNvPr id="432" name="Right Arrow 54"/>
              <p:cNvSpPr>
                <a:spLocks noChangeArrowheads="1"/>
              </p:cNvSpPr>
              <p:nvPr/>
            </p:nvSpPr>
            <p:spPr bwMode="auto">
              <a:xfrm rot="13683595">
                <a:off x="2337480" y="4711542"/>
                <a:ext cx="1192959" cy="403225"/>
              </a:xfrm>
              <a:prstGeom prst="rightArrow">
                <a:avLst>
                  <a:gd name="adj1" fmla="val 50000"/>
                  <a:gd name="adj2" fmla="val 50014"/>
                </a:avLst>
              </a:prstGeom>
              <a:solidFill>
                <a:srgbClr val="000099"/>
              </a:solidFill>
              <a:ln w="9525" algn="ctr">
                <a:solidFill>
                  <a:schemeClr val="accent2"/>
                </a:solidFill>
                <a:round/>
                <a:headEnd/>
                <a:tailEnd/>
              </a:ln>
            </p:spPr>
            <p:txBody>
              <a:bodyPr/>
              <a:lstStyle/>
              <a:p>
                <a:pPr eaLnBrk="0" hangingPunct="0"/>
                <a:endParaRPr lang="en-US"/>
              </a:p>
            </p:txBody>
          </p:sp>
          <p:sp>
            <p:nvSpPr>
              <p:cNvPr id="438" name="Right Arrow 54"/>
              <p:cNvSpPr>
                <a:spLocks noChangeArrowheads="1"/>
              </p:cNvSpPr>
              <p:nvPr/>
            </p:nvSpPr>
            <p:spPr bwMode="auto">
              <a:xfrm rot="8441047">
                <a:off x="2284651" y="3439939"/>
                <a:ext cx="1140697" cy="403225"/>
              </a:xfrm>
              <a:prstGeom prst="leftRightArrow">
                <a:avLst>
                  <a:gd name="adj1" fmla="val 50000"/>
                  <a:gd name="adj2" fmla="val 49965"/>
                </a:avLst>
              </a:prstGeom>
              <a:solidFill>
                <a:srgbClr val="000099"/>
              </a:solidFill>
              <a:ln w="9525" algn="ctr">
                <a:solidFill>
                  <a:schemeClr val="accent2"/>
                </a:solidFill>
                <a:round/>
                <a:headEnd/>
                <a:tailEnd/>
              </a:ln>
            </p:spPr>
            <p:txBody>
              <a:bodyPr/>
              <a:lstStyle/>
              <a:p>
                <a:pPr eaLnBrk="0" hangingPunct="0"/>
                <a:endParaRPr lang="en-US"/>
              </a:p>
            </p:txBody>
          </p:sp>
          <p:sp>
            <p:nvSpPr>
              <p:cNvPr id="447" name="Right Arrow 54"/>
              <p:cNvSpPr>
                <a:spLocks noChangeArrowheads="1"/>
              </p:cNvSpPr>
              <p:nvPr/>
            </p:nvSpPr>
            <p:spPr bwMode="auto">
              <a:xfrm rot="2159867">
                <a:off x="882160" y="3513525"/>
                <a:ext cx="1135009" cy="403225"/>
              </a:xfrm>
              <a:prstGeom prst="leftRightArrow">
                <a:avLst>
                  <a:gd name="adj1" fmla="val 50000"/>
                  <a:gd name="adj2" fmla="val 49865"/>
                </a:avLst>
              </a:prstGeom>
              <a:solidFill>
                <a:srgbClr val="000099"/>
              </a:solidFill>
              <a:ln w="9525" algn="ctr">
                <a:solidFill>
                  <a:schemeClr val="accent2"/>
                </a:solidFill>
                <a:round/>
                <a:headEnd/>
                <a:tailEnd/>
              </a:ln>
            </p:spPr>
            <p:txBody>
              <a:bodyPr/>
              <a:lstStyle/>
              <a:p>
                <a:pPr eaLnBrk="0" hangingPunct="0"/>
                <a:endParaRPr lang="en-US"/>
              </a:p>
            </p:txBody>
          </p:sp>
        </p:grpSp>
        <p:grpSp>
          <p:nvGrpSpPr>
            <p:cNvPr id="205" name="Group 204"/>
            <p:cNvGrpSpPr/>
            <p:nvPr/>
          </p:nvGrpSpPr>
          <p:grpSpPr>
            <a:xfrm>
              <a:off x="5748700" y="3151555"/>
              <a:ext cx="3057163" cy="1897787"/>
              <a:chOff x="5748700" y="3151555"/>
              <a:chExt cx="3057163" cy="1897787"/>
            </a:xfrm>
          </p:grpSpPr>
          <p:sp>
            <p:nvSpPr>
              <p:cNvPr id="422" name="AutoShape 83"/>
              <p:cNvSpPr>
                <a:spLocks noChangeAspect="1" noChangeArrowheads="1"/>
              </p:cNvSpPr>
              <p:nvPr/>
            </p:nvSpPr>
            <p:spPr bwMode="auto">
              <a:xfrm>
                <a:off x="6500813" y="4104482"/>
                <a:ext cx="2305050" cy="333375"/>
              </a:xfrm>
              <a:prstGeom prst="roundRect">
                <a:avLst>
                  <a:gd name="adj" fmla="val 16667"/>
                </a:avLst>
              </a:prstGeom>
              <a:noFill/>
              <a:ln w="38100">
                <a:solidFill>
                  <a:srgbClr val="0000FF"/>
                </a:solidFill>
                <a:round/>
                <a:headEnd/>
                <a:tailEnd/>
              </a:ln>
            </p:spPr>
            <p:txBody>
              <a:bodyPr tIns="9144"/>
              <a:lstStyle/>
              <a:p>
                <a:pPr algn="ctr" eaLnBrk="0" hangingPunct="0"/>
                <a:r>
                  <a:rPr lang="en-US" altLang="ko-KR" sz="1600" b="1">
                    <a:ea typeface="Gulim" pitchFamily="34" charset="-127"/>
                  </a:rPr>
                  <a:t>“Where” Inspectors</a:t>
                </a:r>
              </a:p>
            </p:txBody>
          </p:sp>
          <p:sp>
            <p:nvSpPr>
              <p:cNvPr id="433" name="Right Arrow 54"/>
              <p:cNvSpPr>
                <a:spLocks noChangeArrowheads="1"/>
              </p:cNvSpPr>
              <p:nvPr/>
            </p:nvSpPr>
            <p:spPr bwMode="auto">
              <a:xfrm rot="20005036">
                <a:off x="5879430" y="4646117"/>
                <a:ext cx="1414025" cy="403225"/>
              </a:xfrm>
              <a:prstGeom prst="rightArrow">
                <a:avLst>
                  <a:gd name="adj1" fmla="val 50000"/>
                  <a:gd name="adj2" fmla="val 49858"/>
                </a:avLst>
              </a:prstGeom>
              <a:solidFill>
                <a:srgbClr val="000099"/>
              </a:solidFill>
              <a:ln w="9525" algn="ctr">
                <a:solidFill>
                  <a:schemeClr val="accent2"/>
                </a:solidFill>
                <a:round/>
                <a:headEnd/>
                <a:tailEnd/>
              </a:ln>
            </p:spPr>
            <p:txBody>
              <a:bodyPr/>
              <a:lstStyle/>
              <a:p>
                <a:pPr eaLnBrk="0" hangingPunct="0"/>
                <a:endParaRPr lang="en-US"/>
              </a:p>
            </p:txBody>
          </p:sp>
          <p:sp>
            <p:nvSpPr>
              <p:cNvPr id="439" name="Right Arrow 54"/>
              <p:cNvSpPr>
                <a:spLocks noChangeArrowheads="1"/>
              </p:cNvSpPr>
              <p:nvPr/>
            </p:nvSpPr>
            <p:spPr bwMode="auto">
              <a:xfrm rot="2531802">
                <a:off x="5748700" y="3495588"/>
                <a:ext cx="1106574" cy="403225"/>
              </a:xfrm>
              <a:prstGeom prst="leftRightArrow">
                <a:avLst>
                  <a:gd name="adj1" fmla="val 50000"/>
                  <a:gd name="adj2" fmla="val 49944"/>
                </a:avLst>
              </a:prstGeom>
              <a:solidFill>
                <a:srgbClr val="000099"/>
              </a:solidFill>
              <a:ln w="9525" algn="ctr">
                <a:solidFill>
                  <a:schemeClr val="accent2"/>
                </a:solidFill>
                <a:round/>
                <a:headEnd/>
                <a:tailEnd/>
              </a:ln>
            </p:spPr>
            <p:txBody>
              <a:bodyPr/>
              <a:lstStyle/>
              <a:p>
                <a:pPr eaLnBrk="0" hangingPunct="0"/>
                <a:endParaRPr lang="en-US"/>
              </a:p>
            </p:txBody>
          </p:sp>
          <p:sp>
            <p:nvSpPr>
              <p:cNvPr id="448" name="Right Arrow 54"/>
              <p:cNvSpPr>
                <a:spLocks noChangeArrowheads="1"/>
              </p:cNvSpPr>
              <p:nvPr/>
            </p:nvSpPr>
            <p:spPr bwMode="auto">
              <a:xfrm rot="7434907">
                <a:off x="7254117" y="3466628"/>
                <a:ext cx="1033372" cy="403225"/>
              </a:xfrm>
              <a:prstGeom prst="leftRightArrow">
                <a:avLst>
                  <a:gd name="adj1" fmla="val 50000"/>
                  <a:gd name="adj2" fmla="val 50069"/>
                </a:avLst>
              </a:prstGeom>
              <a:solidFill>
                <a:srgbClr val="000099"/>
              </a:solidFill>
              <a:ln w="9525" algn="ctr">
                <a:solidFill>
                  <a:schemeClr val="accent2"/>
                </a:solidFill>
                <a:round/>
                <a:headEnd/>
                <a:tailEnd/>
              </a:ln>
            </p:spPr>
            <p:txBody>
              <a:bodyPr/>
              <a:lstStyle/>
              <a:p>
                <a:pPr eaLnBrk="0" hangingPunct="0"/>
                <a:endParaRPr lang="en-US"/>
              </a:p>
            </p:txBody>
          </p:sp>
        </p:grpSp>
      </p:grpSp>
      <p:grpSp>
        <p:nvGrpSpPr>
          <p:cNvPr id="29" name="Group 647"/>
          <p:cNvGrpSpPr/>
          <p:nvPr/>
        </p:nvGrpSpPr>
        <p:grpSpPr>
          <a:xfrm>
            <a:off x="88900" y="45777"/>
            <a:ext cx="9075738" cy="1325226"/>
            <a:chOff x="88900" y="45777"/>
            <a:chExt cx="9075738" cy="1325226"/>
          </a:xfrm>
        </p:grpSpPr>
        <p:sp>
          <p:nvSpPr>
            <p:cNvPr id="450" name="Rectangle 99"/>
            <p:cNvSpPr>
              <a:spLocks noChangeArrowheads="1"/>
            </p:cNvSpPr>
            <p:nvPr/>
          </p:nvSpPr>
          <p:spPr bwMode="auto">
            <a:xfrm>
              <a:off x="88900" y="45777"/>
              <a:ext cx="9002163" cy="1325226"/>
            </a:xfrm>
            <a:prstGeom prst="rect">
              <a:avLst/>
            </a:prstGeom>
            <a:solidFill>
              <a:srgbClr val="ECB8B2">
                <a:alpha val="43921"/>
              </a:srgbClr>
            </a:solidFill>
            <a:ln w="38100">
              <a:solidFill>
                <a:schemeClr val="tx1"/>
              </a:solidFill>
              <a:miter lim="800000"/>
              <a:headEnd/>
              <a:tailEnd/>
            </a:ln>
          </p:spPr>
          <p:txBody>
            <a:bodyPr wrap="none" anchor="ctr"/>
            <a:lstStyle/>
            <a:p>
              <a:pPr algn="ctr"/>
              <a:endParaRPr lang="en-US"/>
            </a:p>
          </p:txBody>
        </p:sp>
        <p:sp>
          <p:nvSpPr>
            <p:cNvPr id="451" name="Text Box 101"/>
            <p:cNvSpPr txBox="1">
              <a:spLocks noChangeArrowheads="1"/>
            </p:cNvSpPr>
            <p:nvPr/>
          </p:nvSpPr>
          <p:spPr bwMode="auto">
            <a:xfrm>
              <a:off x="8315306" y="510063"/>
              <a:ext cx="849332" cy="461665"/>
            </a:xfrm>
            <a:prstGeom prst="rect">
              <a:avLst/>
            </a:prstGeom>
            <a:noFill/>
            <a:ln w="28575">
              <a:noFill/>
              <a:miter lim="800000"/>
              <a:headEnd/>
              <a:tailEnd/>
            </a:ln>
          </p:spPr>
          <p:txBody>
            <a:bodyPr>
              <a:spAutoFit/>
            </a:bodyPr>
            <a:lstStyle/>
            <a:p>
              <a:pPr>
                <a:spcBef>
                  <a:spcPct val="50000"/>
                </a:spcBef>
              </a:pPr>
              <a:r>
                <a:rPr lang="en-US" sz="2400" b="1" i="1" dirty="0">
                  <a:solidFill>
                    <a:srgbClr val="FF0000"/>
                  </a:solidFill>
                </a:rPr>
                <a:t>Soar</a:t>
              </a:r>
            </a:p>
          </p:txBody>
        </p:sp>
      </p:grpSp>
      <p:grpSp>
        <p:nvGrpSpPr>
          <p:cNvPr id="30" name="Group 195"/>
          <p:cNvGrpSpPr>
            <a:grpSpLocks/>
          </p:cNvGrpSpPr>
          <p:nvPr/>
        </p:nvGrpSpPr>
        <p:grpSpPr bwMode="auto">
          <a:xfrm>
            <a:off x="3130417" y="367311"/>
            <a:ext cx="2755959" cy="935099"/>
            <a:chOff x="3130417" y="367498"/>
            <a:chExt cx="2755959" cy="935616"/>
          </a:xfrm>
        </p:grpSpPr>
        <p:sp>
          <p:nvSpPr>
            <p:cNvPr id="509" name="Rectangle 105"/>
            <p:cNvSpPr>
              <a:spLocks noChangeArrowheads="1"/>
            </p:cNvSpPr>
            <p:nvPr/>
          </p:nvSpPr>
          <p:spPr bwMode="auto">
            <a:xfrm>
              <a:off x="3130417" y="368301"/>
              <a:ext cx="2755959" cy="934813"/>
            </a:xfrm>
            <a:prstGeom prst="rect">
              <a:avLst/>
            </a:prstGeom>
            <a:noFill/>
            <a:ln w="38100">
              <a:solidFill>
                <a:schemeClr val="tx1"/>
              </a:solidFill>
              <a:miter lim="800000"/>
              <a:headEnd/>
              <a:tailEnd/>
            </a:ln>
          </p:spPr>
          <p:txBody>
            <a:bodyPr wrap="none" anchor="ctr"/>
            <a:lstStyle/>
            <a:p>
              <a:endParaRPr lang="en-US"/>
            </a:p>
          </p:txBody>
        </p:sp>
        <p:sp>
          <p:nvSpPr>
            <p:cNvPr id="510" name="Text Box 134"/>
            <p:cNvSpPr txBox="1">
              <a:spLocks noChangeArrowheads="1"/>
            </p:cNvSpPr>
            <p:nvPr/>
          </p:nvSpPr>
          <p:spPr bwMode="auto">
            <a:xfrm>
              <a:off x="3140962" y="367498"/>
              <a:ext cx="1586515" cy="338554"/>
            </a:xfrm>
            <a:prstGeom prst="rect">
              <a:avLst/>
            </a:prstGeom>
            <a:noFill/>
            <a:ln w="9525">
              <a:noFill/>
              <a:miter lim="800000"/>
              <a:headEnd/>
              <a:tailEnd/>
            </a:ln>
          </p:spPr>
          <p:txBody>
            <a:bodyPr>
              <a:spAutoFit/>
            </a:bodyPr>
            <a:lstStyle/>
            <a:p>
              <a:pPr algn="ctr"/>
              <a:r>
                <a:rPr lang="en-US" sz="1600" b="1" dirty="0"/>
                <a:t>Symbolic STM</a:t>
              </a:r>
            </a:p>
          </p:txBody>
        </p:sp>
        <p:sp>
          <p:nvSpPr>
            <p:cNvPr id="511" name="Text Box 135"/>
            <p:cNvSpPr txBox="1">
              <a:spLocks noChangeArrowheads="1"/>
            </p:cNvSpPr>
            <p:nvPr/>
          </p:nvSpPr>
          <p:spPr bwMode="auto">
            <a:xfrm>
              <a:off x="3132600" y="754020"/>
              <a:ext cx="1594876" cy="523220"/>
            </a:xfrm>
            <a:prstGeom prst="rect">
              <a:avLst/>
            </a:prstGeom>
            <a:noFill/>
            <a:ln w="9525">
              <a:noFill/>
              <a:miter lim="800000"/>
              <a:headEnd/>
              <a:tailEnd/>
            </a:ln>
          </p:spPr>
          <p:txBody>
            <a:bodyPr>
              <a:spAutoFit/>
            </a:bodyPr>
            <a:lstStyle/>
            <a:p>
              <a:pPr>
                <a:buFont typeface="Arial" charset="0"/>
                <a:buChar char="•"/>
              </a:pPr>
              <a:r>
                <a:rPr lang="en-US" sz="1400" b="1"/>
                <a:t>Goals</a:t>
              </a:r>
            </a:p>
            <a:p>
              <a:pPr>
                <a:buFont typeface="Arial" charset="0"/>
                <a:buChar char="•"/>
              </a:pPr>
              <a:r>
                <a:rPr lang="en-US" sz="1400" b="1"/>
                <a:t>Current State</a:t>
              </a:r>
            </a:p>
          </p:txBody>
        </p:sp>
        <p:grpSp>
          <p:nvGrpSpPr>
            <p:cNvPr id="31" name="Group 194"/>
            <p:cNvGrpSpPr>
              <a:grpSpLocks/>
            </p:cNvGrpSpPr>
            <p:nvPr/>
          </p:nvGrpSpPr>
          <p:grpSpPr bwMode="auto">
            <a:xfrm>
              <a:off x="4626879" y="420672"/>
              <a:ext cx="1187017" cy="848786"/>
              <a:chOff x="4626879" y="420672"/>
              <a:chExt cx="1187017" cy="848786"/>
            </a:xfrm>
          </p:grpSpPr>
          <p:sp>
            <p:nvSpPr>
              <p:cNvPr id="513" name="Line 115"/>
              <p:cNvSpPr>
                <a:spLocks noChangeShapeType="1"/>
              </p:cNvSpPr>
              <p:nvPr/>
            </p:nvSpPr>
            <p:spPr bwMode="auto">
              <a:xfrm rot="3303203">
                <a:off x="5110956" y="730186"/>
                <a:ext cx="150062" cy="103007"/>
              </a:xfrm>
              <a:prstGeom prst="line">
                <a:avLst/>
              </a:prstGeom>
              <a:noFill/>
              <a:ln w="9525">
                <a:solidFill>
                  <a:schemeClr val="tx1"/>
                </a:solidFill>
                <a:round/>
                <a:headEnd/>
                <a:tailEnd type="triangle" w="med" len="med"/>
              </a:ln>
            </p:spPr>
            <p:txBody>
              <a:bodyPr/>
              <a:lstStyle/>
              <a:p>
                <a:endParaRPr lang="en-US"/>
              </a:p>
            </p:txBody>
          </p:sp>
          <p:sp>
            <p:nvSpPr>
              <p:cNvPr id="514" name="Oval 112"/>
              <p:cNvSpPr>
                <a:spLocks noChangeArrowheads="1"/>
              </p:cNvSpPr>
              <p:nvPr/>
            </p:nvSpPr>
            <p:spPr bwMode="auto">
              <a:xfrm rot="3303203">
                <a:off x="4618151" y="664269"/>
                <a:ext cx="274638" cy="257181"/>
              </a:xfrm>
              <a:prstGeom prst="ellipse">
                <a:avLst/>
              </a:prstGeom>
              <a:noFill/>
              <a:ln w="28575">
                <a:solidFill>
                  <a:schemeClr val="tx1"/>
                </a:solidFill>
                <a:round/>
                <a:headEnd/>
                <a:tailEnd/>
              </a:ln>
            </p:spPr>
            <p:txBody>
              <a:bodyPr wrap="none" anchor="ctr"/>
              <a:lstStyle/>
              <a:p>
                <a:endParaRPr lang="en-US"/>
              </a:p>
            </p:txBody>
          </p:sp>
          <p:sp>
            <p:nvSpPr>
              <p:cNvPr id="515" name="Line 115"/>
              <p:cNvSpPr>
                <a:spLocks noChangeShapeType="1"/>
              </p:cNvSpPr>
              <p:nvPr/>
            </p:nvSpPr>
            <p:spPr bwMode="auto">
              <a:xfrm rot="3303203" flipH="1">
                <a:off x="4944015" y="577992"/>
                <a:ext cx="45719" cy="222893"/>
              </a:xfrm>
              <a:prstGeom prst="line">
                <a:avLst/>
              </a:prstGeom>
              <a:noFill/>
              <a:ln w="9525">
                <a:solidFill>
                  <a:schemeClr val="tx1"/>
                </a:solidFill>
                <a:round/>
                <a:headEnd/>
                <a:tailEnd type="triangle" w="med" len="med"/>
              </a:ln>
            </p:spPr>
            <p:txBody>
              <a:bodyPr/>
              <a:lstStyle/>
              <a:p>
                <a:endParaRPr lang="en-US"/>
              </a:p>
            </p:txBody>
          </p:sp>
          <p:sp>
            <p:nvSpPr>
              <p:cNvPr id="516" name="Oval 112"/>
              <p:cNvSpPr>
                <a:spLocks noChangeArrowheads="1"/>
              </p:cNvSpPr>
              <p:nvPr/>
            </p:nvSpPr>
            <p:spPr bwMode="auto">
              <a:xfrm rot="3303203">
                <a:off x="5045582" y="429400"/>
                <a:ext cx="274638" cy="257181"/>
              </a:xfrm>
              <a:prstGeom prst="ellipse">
                <a:avLst/>
              </a:prstGeom>
              <a:noFill/>
              <a:ln w="28575">
                <a:solidFill>
                  <a:schemeClr val="tx1"/>
                </a:solidFill>
                <a:round/>
                <a:headEnd/>
                <a:tailEnd/>
              </a:ln>
            </p:spPr>
            <p:txBody>
              <a:bodyPr wrap="none" anchor="ctr"/>
              <a:lstStyle/>
              <a:p>
                <a:endParaRPr lang="en-US"/>
              </a:p>
            </p:txBody>
          </p:sp>
          <p:sp>
            <p:nvSpPr>
              <p:cNvPr id="517" name="Oval 112"/>
              <p:cNvSpPr>
                <a:spLocks noChangeArrowheads="1"/>
              </p:cNvSpPr>
              <p:nvPr/>
            </p:nvSpPr>
            <p:spPr bwMode="auto">
              <a:xfrm rot="3303203">
                <a:off x="5057307" y="880252"/>
                <a:ext cx="274638" cy="257181"/>
              </a:xfrm>
              <a:prstGeom prst="ellipse">
                <a:avLst/>
              </a:prstGeom>
              <a:noFill/>
              <a:ln w="28575">
                <a:solidFill>
                  <a:schemeClr val="tx1"/>
                </a:solidFill>
                <a:round/>
                <a:headEnd/>
                <a:tailEnd/>
              </a:ln>
            </p:spPr>
            <p:txBody>
              <a:bodyPr wrap="none" anchor="ctr"/>
              <a:lstStyle/>
              <a:p>
                <a:endParaRPr lang="en-US"/>
              </a:p>
            </p:txBody>
          </p:sp>
          <p:sp>
            <p:nvSpPr>
              <p:cNvPr id="518" name="Line 115"/>
              <p:cNvSpPr>
                <a:spLocks noChangeShapeType="1"/>
              </p:cNvSpPr>
              <p:nvPr/>
            </p:nvSpPr>
            <p:spPr bwMode="auto">
              <a:xfrm rot="3303203" flipV="1">
                <a:off x="5339779" y="534650"/>
                <a:ext cx="174007" cy="189492"/>
              </a:xfrm>
              <a:prstGeom prst="line">
                <a:avLst/>
              </a:prstGeom>
              <a:noFill/>
              <a:ln w="9525">
                <a:solidFill>
                  <a:schemeClr val="tx1"/>
                </a:solidFill>
                <a:round/>
                <a:headEnd/>
                <a:tailEnd type="triangle" w="med" len="med"/>
              </a:ln>
            </p:spPr>
            <p:txBody>
              <a:bodyPr/>
              <a:lstStyle/>
              <a:p>
                <a:endParaRPr lang="en-US"/>
              </a:p>
            </p:txBody>
          </p:sp>
          <p:sp>
            <p:nvSpPr>
              <p:cNvPr id="519" name="Oval 112"/>
              <p:cNvSpPr>
                <a:spLocks noChangeArrowheads="1"/>
              </p:cNvSpPr>
              <p:nvPr/>
            </p:nvSpPr>
            <p:spPr bwMode="auto">
              <a:xfrm rot="3303203">
                <a:off x="5547987" y="511635"/>
                <a:ext cx="274638" cy="257181"/>
              </a:xfrm>
              <a:prstGeom prst="ellipse">
                <a:avLst/>
              </a:prstGeom>
              <a:noFill/>
              <a:ln w="28575">
                <a:solidFill>
                  <a:schemeClr val="tx1"/>
                </a:solidFill>
                <a:round/>
                <a:headEnd/>
                <a:tailEnd/>
              </a:ln>
            </p:spPr>
            <p:txBody>
              <a:bodyPr wrap="none" anchor="ctr"/>
              <a:lstStyle/>
              <a:p>
                <a:endParaRPr lang="en-US"/>
              </a:p>
            </p:txBody>
          </p:sp>
          <p:sp>
            <p:nvSpPr>
              <p:cNvPr id="520" name="Oval 112"/>
              <p:cNvSpPr>
                <a:spLocks noChangeArrowheads="1"/>
              </p:cNvSpPr>
              <p:nvPr/>
            </p:nvSpPr>
            <p:spPr bwMode="auto">
              <a:xfrm rot="3303203">
                <a:off x="5483149" y="873662"/>
                <a:ext cx="279554" cy="257175"/>
              </a:xfrm>
              <a:prstGeom prst="ellipse">
                <a:avLst/>
              </a:prstGeom>
              <a:solidFill>
                <a:schemeClr val="tx1">
                  <a:lumMod val="50000"/>
                  <a:lumOff val="50000"/>
                </a:schemeClr>
              </a:solidFill>
              <a:ln w="28575">
                <a:solidFill>
                  <a:schemeClr val="tx1"/>
                </a:solidFill>
                <a:round/>
                <a:headEnd/>
                <a:tailEnd/>
              </a:ln>
            </p:spPr>
            <p:txBody>
              <a:bodyPr wrap="none" anchor="ctr"/>
              <a:lstStyle/>
              <a:p>
                <a:pPr>
                  <a:defRPr/>
                </a:pPr>
                <a:endParaRPr lang="en-US"/>
              </a:p>
            </p:txBody>
          </p:sp>
          <p:sp>
            <p:nvSpPr>
              <p:cNvPr id="521" name="Line 115"/>
              <p:cNvSpPr>
                <a:spLocks noChangeShapeType="1"/>
              </p:cNvSpPr>
              <p:nvPr/>
            </p:nvSpPr>
            <p:spPr bwMode="auto">
              <a:xfrm rot="3303203" flipH="1">
                <a:off x="4968515" y="952640"/>
                <a:ext cx="45719" cy="158727"/>
              </a:xfrm>
              <a:prstGeom prst="line">
                <a:avLst/>
              </a:prstGeom>
              <a:noFill/>
              <a:ln w="9525">
                <a:solidFill>
                  <a:schemeClr val="tx1"/>
                </a:solidFill>
                <a:round/>
                <a:headEnd/>
                <a:tailEnd type="triangle" w="med" len="med"/>
              </a:ln>
            </p:spPr>
            <p:txBody>
              <a:bodyPr/>
              <a:lstStyle/>
              <a:p>
                <a:endParaRPr lang="en-US"/>
              </a:p>
            </p:txBody>
          </p:sp>
          <p:sp>
            <p:nvSpPr>
              <p:cNvPr id="522" name="Oval 112"/>
              <p:cNvSpPr>
                <a:spLocks noChangeArrowheads="1"/>
              </p:cNvSpPr>
              <p:nvPr/>
            </p:nvSpPr>
            <p:spPr bwMode="auto">
              <a:xfrm rot="3303203">
                <a:off x="4658512" y="1003548"/>
                <a:ext cx="274638" cy="257181"/>
              </a:xfrm>
              <a:prstGeom prst="ellipse">
                <a:avLst/>
              </a:prstGeom>
              <a:noFill/>
              <a:ln w="28575">
                <a:solidFill>
                  <a:schemeClr val="tx1"/>
                </a:solidFill>
                <a:round/>
                <a:headEnd/>
                <a:tailEnd/>
              </a:ln>
            </p:spPr>
            <p:txBody>
              <a:bodyPr wrap="none" anchor="ctr"/>
              <a:lstStyle/>
              <a:p>
                <a:endParaRPr lang="en-US"/>
              </a:p>
            </p:txBody>
          </p:sp>
          <p:sp>
            <p:nvSpPr>
              <p:cNvPr id="523" name="Line 115"/>
              <p:cNvSpPr>
                <a:spLocks noChangeShapeType="1"/>
              </p:cNvSpPr>
              <p:nvPr/>
            </p:nvSpPr>
            <p:spPr bwMode="auto">
              <a:xfrm rot="3303203" flipV="1">
                <a:off x="5353058" y="923551"/>
                <a:ext cx="108265" cy="115680"/>
              </a:xfrm>
              <a:prstGeom prst="line">
                <a:avLst/>
              </a:prstGeom>
              <a:noFill/>
              <a:ln w="9525">
                <a:solidFill>
                  <a:schemeClr val="tx1"/>
                </a:solidFill>
                <a:round/>
                <a:headEnd/>
                <a:tailEnd type="triangle" w="med" len="med"/>
              </a:ln>
            </p:spPr>
            <p:txBody>
              <a:bodyPr/>
              <a:lstStyle/>
              <a:p>
                <a:endParaRPr lang="en-US"/>
              </a:p>
            </p:txBody>
          </p:sp>
        </p:grpSp>
      </p:grpSp>
      <p:grpSp>
        <p:nvGrpSpPr>
          <p:cNvPr id="449" name="Group 604"/>
          <p:cNvGrpSpPr/>
          <p:nvPr/>
        </p:nvGrpSpPr>
        <p:grpSpPr>
          <a:xfrm>
            <a:off x="146050" y="5184549"/>
            <a:ext cx="2730273" cy="1585912"/>
            <a:chOff x="146050" y="5184549"/>
            <a:chExt cx="2730273" cy="1585912"/>
          </a:xfrm>
        </p:grpSpPr>
        <p:sp>
          <p:nvSpPr>
            <p:cNvPr id="533" name="Rectangle 11"/>
            <p:cNvSpPr>
              <a:spLocks noChangeArrowheads="1"/>
            </p:cNvSpPr>
            <p:nvPr/>
          </p:nvSpPr>
          <p:spPr bwMode="auto">
            <a:xfrm>
              <a:off x="146050" y="5184549"/>
              <a:ext cx="2601913" cy="1585912"/>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defRPr/>
              </a:pPr>
              <a:endParaRPr lang="en-US">
                <a:latin typeface="Arial" pitchFamily="34" charset="0"/>
                <a:cs typeface="Arial" pitchFamily="34" charset="0"/>
              </a:endParaRPr>
            </a:p>
          </p:txBody>
        </p:sp>
        <p:grpSp>
          <p:nvGrpSpPr>
            <p:cNvPr id="453" name="Group 13"/>
            <p:cNvGrpSpPr>
              <a:grpSpLocks/>
            </p:cNvGrpSpPr>
            <p:nvPr/>
          </p:nvGrpSpPr>
          <p:grpSpPr bwMode="auto">
            <a:xfrm>
              <a:off x="209129" y="5892574"/>
              <a:ext cx="2667194" cy="350837"/>
              <a:chOff x="43" y="3967"/>
              <a:chExt cx="1680" cy="221"/>
            </a:xfrm>
          </p:grpSpPr>
          <p:grpSp>
            <p:nvGrpSpPr>
              <p:cNvPr id="454" name="Group 14"/>
              <p:cNvGrpSpPr>
                <a:grpSpLocks/>
              </p:cNvGrpSpPr>
              <p:nvPr/>
            </p:nvGrpSpPr>
            <p:grpSpPr bwMode="auto">
              <a:xfrm>
                <a:off x="43" y="3967"/>
                <a:ext cx="831" cy="221"/>
                <a:chOff x="83" y="5415"/>
                <a:chExt cx="831" cy="221"/>
              </a:xfrm>
            </p:grpSpPr>
            <p:sp>
              <p:nvSpPr>
                <p:cNvPr id="560" name="AutoShape 15"/>
                <p:cNvSpPr>
                  <a:spLocks noChangeAspect="1" noChangeArrowheads="1"/>
                </p:cNvSpPr>
                <p:nvPr/>
              </p:nvSpPr>
              <p:spPr bwMode="auto">
                <a:xfrm>
                  <a:off x="83" y="5415"/>
                  <a:ext cx="298" cy="221"/>
                </a:xfrm>
                <a:prstGeom prst="roundRect">
                  <a:avLst>
                    <a:gd name="adj" fmla="val 16667"/>
                  </a:avLst>
                </a:prstGeom>
                <a:noFill/>
                <a:ln w="38100">
                  <a:solidFill>
                    <a:schemeClr val="tx1"/>
                  </a:solidFill>
                  <a:round/>
                  <a:headEnd/>
                  <a:tailEnd/>
                </a:ln>
              </p:spPr>
              <p:txBody>
                <a:bodyPr tIns="9144"/>
                <a:lstStyle/>
                <a:p>
                  <a:pPr algn="ctr" eaLnBrk="0" hangingPunct="0"/>
                  <a:endParaRPr lang="en-US" altLang="ko-KR" sz="1600" b="1">
                    <a:ea typeface="Gulim" pitchFamily="34" charset="-127"/>
                  </a:endParaRPr>
                </a:p>
                <a:p>
                  <a:pPr algn="ctr" eaLnBrk="0" hangingPunct="0"/>
                  <a:endParaRPr lang="en-US" altLang="ko-KR" sz="1600" b="1">
                    <a:ea typeface="Gulim" pitchFamily="34" charset="-127"/>
                  </a:endParaRPr>
                </a:p>
              </p:txBody>
            </p:sp>
            <p:sp>
              <p:nvSpPr>
                <p:cNvPr id="561" name="Text Box 16"/>
                <p:cNvSpPr txBox="1">
                  <a:spLocks noChangeArrowheads="1"/>
                </p:cNvSpPr>
                <p:nvPr/>
              </p:nvSpPr>
              <p:spPr bwMode="auto">
                <a:xfrm>
                  <a:off x="377" y="5439"/>
                  <a:ext cx="537" cy="173"/>
                </a:xfrm>
                <a:prstGeom prst="rect">
                  <a:avLst/>
                </a:prstGeom>
                <a:noFill/>
                <a:ln w="9525">
                  <a:noFill/>
                  <a:miter lim="800000"/>
                  <a:headEnd/>
                  <a:tailEnd/>
                </a:ln>
              </p:spPr>
              <p:txBody>
                <a:bodyPr>
                  <a:spAutoFit/>
                </a:bodyPr>
                <a:lstStyle/>
                <a:p>
                  <a:pPr algn="ctr">
                    <a:spcBef>
                      <a:spcPct val="50000"/>
                    </a:spcBef>
                  </a:pPr>
                  <a:r>
                    <a:rPr lang="en-US" sz="1200" b="1"/>
                    <a:t>Process</a:t>
                  </a:r>
                </a:p>
              </p:txBody>
            </p:sp>
          </p:grpSp>
          <p:grpSp>
            <p:nvGrpSpPr>
              <p:cNvPr id="455" name="Group 17"/>
              <p:cNvGrpSpPr>
                <a:grpSpLocks/>
              </p:cNvGrpSpPr>
              <p:nvPr/>
            </p:nvGrpSpPr>
            <p:grpSpPr bwMode="auto">
              <a:xfrm>
                <a:off x="836" y="4013"/>
                <a:ext cx="887" cy="173"/>
                <a:chOff x="980" y="1730"/>
                <a:chExt cx="887" cy="173"/>
              </a:xfrm>
            </p:grpSpPr>
            <p:grpSp>
              <p:nvGrpSpPr>
                <p:cNvPr id="457" name="Group 18"/>
                <p:cNvGrpSpPr>
                  <a:grpSpLocks/>
                </p:cNvGrpSpPr>
                <p:nvPr/>
              </p:nvGrpSpPr>
              <p:grpSpPr bwMode="auto">
                <a:xfrm>
                  <a:off x="980" y="1746"/>
                  <a:ext cx="217" cy="140"/>
                  <a:chOff x="3032" y="2584"/>
                  <a:chExt cx="588" cy="140"/>
                </a:xfrm>
              </p:grpSpPr>
              <p:sp>
                <p:nvSpPr>
                  <p:cNvPr id="556" name="Line 19"/>
                  <p:cNvSpPr>
                    <a:spLocks noChangeShapeType="1"/>
                  </p:cNvSpPr>
                  <p:nvPr/>
                </p:nvSpPr>
                <p:spPr bwMode="auto">
                  <a:xfrm>
                    <a:off x="3099" y="2660"/>
                    <a:ext cx="521" cy="0"/>
                  </a:xfrm>
                  <a:prstGeom prst="line">
                    <a:avLst/>
                  </a:prstGeom>
                  <a:noFill/>
                  <a:ln w="38100">
                    <a:solidFill>
                      <a:schemeClr val="tx1"/>
                    </a:solidFill>
                    <a:round/>
                    <a:headEnd/>
                    <a:tailEnd type="triangle" w="med" len="med"/>
                  </a:ln>
                </p:spPr>
                <p:txBody>
                  <a:bodyPr/>
                  <a:lstStyle/>
                  <a:p>
                    <a:endParaRPr lang="en-US"/>
                  </a:p>
                </p:txBody>
              </p:sp>
              <p:grpSp>
                <p:nvGrpSpPr>
                  <p:cNvPr id="458" name="Group 20"/>
                  <p:cNvGrpSpPr>
                    <a:grpSpLocks/>
                  </p:cNvGrpSpPr>
                  <p:nvPr/>
                </p:nvGrpSpPr>
                <p:grpSpPr bwMode="auto">
                  <a:xfrm>
                    <a:off x="3032" y="2584"/>
                    <a:ext cx="67" cy="140"/>
                    <a:chOff x="3032" y="2584"/>
                    <a:chExt cx="67" cy="140"/>
                  </a:xfrm>
                </p:grpSpPr>
                <p:sp>
                  <p:nvSpPr>
                    <p:cNvPr id="558" name="Line 21"/>
                    <p:cNvSpPr>
                      <a:spLocks noChangeShapeType="1"/>
                    </p:cNvSpPr>
                    <p:nvPr/>
                  </p:nvSpPr>
                  <p:spPr bwMode="auto">
                    <a:xfrm flipH="1" flipV="1">
                      <a:off x="3032" y="2584"/>
                      <a:ext cx="67" cy="76"/>
                    </a:xfrm>
                    <a:prstGeom prst="line">
                      <a:avLst/>
                    </a:prstGeom>
                    <a:noFill/>
                    <a:ln w="38100">
                      <a:solidFill>
                        <a:schemeClr val="tx1"/>
                      </a:solidFill>
                      <a:round/>
                      <a:headEnd/>
                      <a:tailEnd/>
                    </a:ln>
                  </p:spPr>
                  <p:txBody>
                    <a:bodyPr/>
                    <a:lstStyle/>
                    <a:p>
                      <a:endParaRPr lang="en-US"/>
                    </a:p>
                  </p:txBody>
                </p:sp>
                <p:sp>
                  <p:nvSpPr>
                    <p:cNvPr id="559" name="Line 22"/>
                    <p:cNvSpPr>
                      <a:spLocks noChangeShapeType="1"/>
                    </p:cNvSpPr>
                    <p:nvPr/>
                  </p:nvSpPr>
                  <p:spPr bwMode="auto">
                    <a:xfrm flipH="1">
                      <a:off x="3032" y="2660"/>
                      <a:ext cx="67" cy="64"/>
                    </a:xfrm>
                    <a:prstGeom prst="line">
                      <a:avLst/>
                    </a:prstGeom>
                    <a:noFill/>
                    <a:ln w="38100">
                      <a:solidFill>
                        <a:schemeClr val="tx1"/>
                      </a:solidFill>
                      <a:round/>
                      <a:headEnd/>
                      <a:tailEnd/>
                    </a:ln>
                  </p:spPr>
                  <p:txBody>
                    <a:bodyPr/>
                    <a:lstStyle/>
                    <a:p>
                      <a:endParaRPr lang="en-US"/>
                    </a:p>
                  </p:txBody>
                </p:sp>
              </p:grpSp>
            </p:grpSp>
            <p:sp>
              <p:nvSpPr>
                <p:cNvPr id="555" name="Text Box 23"/>
                <p:cNvSpPr txBox="1">
                  <a:spLocks noChangeArrowheads="1"/>
                </p:cNvSpPr>
                <p:nvPr/>
              </p:nvSpPr>
              <p:spPr bwMode="auto">
                <a:xfrm>
                  <a:off x="1149" y="1730"/>
                  <a:ext cx="718" cy="173"/>
                </a:xfrm>
                <a:prstGeom prst="rect">
                  <a:avLst/>
                </a:prstGeom>
                <a:noFill/>
                <a:ln w="9525">
                  <a:noFill/>
                  <a:miter lim="800000"/>
                  <a:headEnd/>
                  <a:tailEnd/>
                </a:ln>
              </p:spPr>
              <p:txBody>
                <a:bodyPr>
                  <a:spAutoFit/>
                </a:bodyPr>
                <a:lstStyle/>
                <a:p>
                  <a:pPr>
                    <a:spcBef>
                      <a:spcPct val="50000"/>
                    </a:spcBef>
                  </a:pPr>
                  <a:r>
                    <a:rPr lang="en-US" sz="1200" b="1" dirty="0"/>
                    <a:t>Productions</a:t>
                  </a:r>
                </a:p>
              </p:txBody>
            </p:sp>
          </p:grpSp>
        </p:grpSp>
        <p:grpSp>
          <p:nvGrpSpPr>
            <p:cNvPr id="459" name="Group 25"/>
            <p:cNvGrpSpPr>
              <a:grpSpLocks/>
            </p:cNvGrpSpPr>
            <p:nvPr/>
          </p:nvGrpSpPr>
          <p:grpSpPr bwMode="auto">
            <a:xfrm>
              <a:off x="209129" y="5265512"/>
              <a:ext cx="1382813" cy="393700"/>
              <a:chOff x="83" y="5030"/>
              <a:chExt cx="871" cy="248"/>
            </a:xfrm>
          </p:grpSpPr>
          <p:sp>
            <p:nvSpPr>
              <p:cNvPr id="550" name="Rectangle 26"/>
              <p:cNvSpPr>
                <a:spLocks noChangeArrowheads="1"/>
              </p:cNvSpPr>
              <p:nvPr/>
            </p:nvSpPr>
            <p:spPr bwMode="auto">
              <a:xfrm>
                <a:off x="83" y="5030"/>
                <a:ext cx="298" cy="248"/>
              </a:xfrm>
              <a:prstGeom prst="rect">
                <a:avLst/>
              </a:prstGeom>
              <a:noFill/>
              <a:ln w="38100">
                <a:solidFill>
                  <a:schemeClr val="tx1"/>
                </a:solidFill>
                <a:miter lim="800000"/>
                <a:headEnd/>
                <a:tailEnd/>
              </a:ln>
            </p:spPr>
            <p:txBody>
              <a:bodyPr wrap="none" anchor="ctr"/>
              <a:lstStyle/>
              <a:p>
                <a:endParaRPr lang="en-US"/>
              </a:p>
            </p:txBody>
          </p:sp>
          <p:sp>
            <p:nvSpPr>
              <p:cNvPr id="551" name="Text Box 27"/>
              <p:cNvSpPr txBox="1">
                <a:spLocks noChangeArrowheads="1"/>
              </p:cNvSpPr>
              <p:nvPr/>
            </p:nvSpPr>
            <p:spPr bwMode="auto">
              <a:xfrm>
                <a:off x="358" y="5067"/>
                <a:ext cx="596" cy="173"/>
              </a:xfrm>
              <a:prstGeom prst="rect">
                <a:avLst/>
              </a:prstGeom>
              <a:noFill/>
              <a:ln w="9525">
                <a:noFill/>
                <a:miter lim="800000"/>
                <a:headEnd/>
                <a:tailEnd/>
              </a:ln>
            </p:spPr>
            <p:txBody>
              <a:bodyPr>
                <a:spAutoFit/>
              </a:bodyPr>
              <a:lstStyle/>
              <a:p>
                <a:pPr algn="ctr">
                  <a:spcBef>
                    <a:spcPct val="50000"/>
                  </a:spcBef>
                </a:pPr>
                <a:r>
                  <a:rPr lang="en-US" sz="1200" b="1"/>
                  <a:t>Memory</a:t>
                </a:r>
              </a:p>
            </p:txBody>
          </p:sp>
        </p:grpSp>
        <p:grpSp>
          <p:nvGrpSpPr>
            <p:cNvPr id="460" name="Group 28"/>
            <p:cNvGrpSpPr>
              <a:grpSpLocks/>
            </p:cNvGrpSpPr>
            <p:nvPr/>
          </p:nvGrpSpPr>
          <p:grpSpPr bwMode="auto">
            <a:xfrm>
              <a:off x="1547716" y="5184549"/>
              <a:ext cx="1017661" cy="274638"/>
              <a:chOff x="83" y="3717"/>
              <a:chExt cx="681" cy="173"/>
            </a:xfrm>
          </p:grpSpPr>
          <p:sp>
            <p:nvSpPr>
              <p:cNvPr id="548" name="Oval 29"/>
              <p:cNvSpPr>
                <a:spLocks noChangeArrowheads="1"/>
              </p:cNvSpPr>
              <p:nvPr/>
            </p:nvSpPr>
            <p:spPr bwMode="auto">
              <a:xfrm>
                <a:off x="83" y="3743"/>
                <a:ext cx="77" cy="120"/>
              </a:xfrm>
              <a:prstGeom prst="ellipse">
                <a:avLst/>
              </a:prstGeom>
              <a:noFill/>
              <a:ln w="28575">
                <a:solidFill>
                  <a:schemeClr val="tx1"/>
                </a:solidFill>
                <a:round/>
                <a:headEnd/>
                <a:tailEnd/>
              </a:ln>
            </p:spPr>
            <p:txBody>
              <a:bodyPr wrap="none" anchor="ctr"/>
              <a:lstStyle/>
              <a:p>
                <a:endParaRPr lang="en-US"/>
              </a:p>
            </p:txBody>
          </p:sp>
          <p:sp>
            <p:nvSpPr>
              <p:cNvPr id="549" name="Text Box 30"/>
              <p:cNvSpPr txBox="1">
                <a:spLocks noChangeArrowheads="1"/>
              </p:cNvSpPr>
              <p:nvPr/>
            </p:nvSpPr>
            <p:spPr bwMode="auto">
              <a:xfrm>
                <a:off x="145" y="3717"/>
                <a:ext cx="619" cy="173"/>
              </a:xfrm>
              <a:prstGeom prst="rect">
                <a:avLst/>
              </a:prstGeom>
              <a:noFill/>
              <a:ln w="9525">
                <a:noFill/>
                <a:miter lim="800000"/>
                <a:headEnd/>
                <a:tailEnd/>
              </a:ln>
            </p:spPr>
            <p:txBody>
              <a:bodyPr>
                <a:spAutoFit/>
              </a:bodyPr>
              <a:lstStyle/>
              <a:p>
                <a:pPr>
                  <a:spcBef>
                    <a:spcPct val="50000"/>
                  </a:spcBef>
                </a:pPr>
                <a:r>
                  <a:rPr lang="en-US" sz="1200" b="1"/>
                  <a:t>Symbols</a:t>
                </a:r>
              </a:p>
            </p:txBody>
          </p:sp>
        </p:grpSp>
        <p:grpSp>
          <p:nvGrpSpPr>
            <p:cNvPr id="461" name="Group 602"/>
            <p:cNvGrpSpPr/>
            <p:nvPr/>
          </p:nvGrpSpPr>
          <p:grpSpPr>
            <a:xfrm>
              <a:off x="1546225" y="5473474"/>
              <a:ext cx="1173152" cy="457200"/>
              <a:chOff x="1546225" y="5473474"/>
              <a:chExt cx="1173152" cy="457200"/>
            </a:xfrm>
          </p:grpSpPr>
          <p:sp>
            <p:nvSpPr>
              <p:cNvPr id="546" name="Oval 32"/>
              <p:cNvSpPr>
                <a:spLocks noChangeArrowheads="1"/>
              </p:cNvSpPr>
              <p:nvPr/>
            </p:nvSpPr>
            <p:spPr bwMode="auto">
              <a:xfrm>
                <a:off x="1546225" y="5609999"/>
                <a:ext cx="134938" cy="184150"/>
              </a:xfrm>
              <a:prstGeom prst="ellipse">
                <a:avLst/>
              </a:prstGeom>
              <a:solidFill>
                <a:schemeClr val="tx1">
                  <a:lumMod val="50000"/>
                  <a:lumOff val="50000"/>
                </a:schemeClr>
              </a:solidFill>
              <a:ln w="28575">
                <a:solidFill>
                  <a:schemeClr val="tx1"/>
                </a:solidFill>
                <a:round/>
                <a:headEnd/>
                <a:tailEnd/>
              </a:ln>
            </p:spPr>
            <p:txBody>
              <a:bodyPr wrap="none" anchor="ctr"/>
              <a:lstStyle/>
              <a:p>
                <a:pPr>
                  <a:defRPr/>
                </a:pPr>
                <a:endParaRPr lang="en-US"/>
              </a:p>
            </p:txBody>
          </p:sp>
          <p:sp>
            <p:nvSpPr>
              <p:cNvPr id="547" name="Text Box 33"/>
              <p:cNvSpPr txBox="1">
                <a:spLocks noChangeArrowheads="1"/>
              </p:cNvSpPr>
              <p:nvPr/>
            </p:nvSpPr>
            <p:spPr bwMode="auto">
              <a:xfrm>
                <a:off x="1649323" y="5473474"/>
                <a:ext cx="1070054" cy="457200"/>
              </a:xfrm>
              <a:prstGeom prst="rect">
                <a:avLst/>
              </a:prstGeom>
              <a:noFill/>
              <a:ln w="9525">
                <a:noFill/>
                <a:miter lim="800000"/>
                <a:headEnd/>
                <a:tailEnd/>
              </a:ln>
            </p:spPr>
            <p:txBody>
              <a:bodyPr>
                <a:spAutoFit/>
              </a:bodyPr>
              <a:lstStyle/>
              <a:p>
                <a:pPr>
                  <a:spcBef>
                    <a:spcPct val="50000"/>
                  </a:spcBef>
                </a:pPr>
                <a:r>
                  <a:rPr lang="en-US" sz="1200" b="1" dirty="0"/>
                  <a:t>Visual Symbols</a:t>
                </a:r>
              </a:p>
            </p:txBody>
          </p:sp>
        </p:grpSp>
        <p:grpSp>
          <p:nvGrpSpPr>
            <p:cNvPr id="462" name="Group 603"/>
            <p:cNvGrpSpPr/>
            <p:nvPr/>
          </p:nvGrpSpPr>
          <p:grpSpPr>
            <a:xfrm>
              <a:off x="209129" y="6273860"/>
              <a:ext cx="2324374" cy="461665"/>
              <a:chOff x="209129" y="6273860"/>
              <a:chExt cx="2324374" cy="461665"/>
            </a:xfrm>
          </p:grpSpPr>
          <p:grpSp>
            <p:nvGrpSpPr>
              <p:cNvPr id="463" name="Group 305"/>
              <p:cNvGrpSpPr>
                <a:grpSpLocks/>
              </p:cNvGrpSpPr>
              <p:nvPr/>
            </p:nvGrpSpPr>
            <p:grpSpPr bwMode="auto">
              <a:xfrm>
                <a:off x="1528306" y="6273860"/>
                <a:ext cx="1005197" cy="461665"/>
                <a:chOff x="1395744" y="6308725"/>
                <a:chExt cx="1005123" cy="461665"/>
              </a:xfrm>
            </p:grpSpPr>
            <p:sp>
              <p:nvSpPr>
                <p:cNvPr id="539" name="Text Box 39"/>
                <p:cNvSpPr txBox="1">
                  <a:spLocks noChangeArrowheads="1"/>
                </p:cNvSpPr>
                <p:nvPr/>
              </p:nvSpPr>
              <p:spPr bwMode="auto">
                <a:xfrm>
                  <a:off x="1882776" y="6308725"/>
                  <a:ext cx="518091" cy="461665"/>
                </a:xfrm>
                <a:prstGeom prst="rect">
                  <a:avLst/>
                </a:prstGeom>
                <a:noFill/>
                <a:ln w="9525">
                  <a:noFill/>
                  <a:miter lim="800000"/>
                  <a:headEnd/>
                  <a:tailEnd/>
                </a:ln>
              </p:spPr>
              <p:txBody>
                <a:bodyPr wrap="none">
                  <a:spAutoFit/>
                </a:bodyPr>
                <a:lstStyle/>
                <a:p>
                  <a:r>
                    <a:rPr lang="en-US" sz="1200" b="1" dirty="0"/>
                    <a:t>Data</a:t>
                  </a:r>
                </a:p>
                <a:p>
                  <a:r>
                    <a:rPr lang="en-US" sz="1200" b="1" dirty="0"/>
                    <a:t>Path</a:t>
                  </a:r>
                </a:p>
              </p:txBody>
            </p:sp>
            <p:sp>
              <p:nvSpPr>
                <p:cNvPr id="540" name="Right Arrow 54"/>
                <p:cNvSpPr>
                  <a:spLocks noChangeArrowheads="1"/>
                </p:cNvSpPr>
                <p:nvPr/>
              </p:nvSpPr>
              <p:spPr bwMode="auto">
                <a:xfrm>
                  <a:off x="1395744" y="6332421"/>
                  <a:ext cx="461160" cy="403225"/>
                </a:xfrm>
                <a:prstGeom prst="rightArrow">
                  <a:avLst>
                    <a:gd name="adj1" fmla="val 50000"/>
                    <a:gd name="adj2" fmla="val 49972"/>
                  </a:avLst>
                </a:prstGeom>
                <a:solidFill>
                  <a:schemeClr val="tx1"/>
                </a:solidFill>
                <a:ln w="9525" algn="ctr">
                  <a:solidFill>
                    <a:schemeClr val="tx1"/>
                  </a:solidFill>
                  <a:round/>
                  <a:headEnd/>
                  <a:tailEnd/>
                </a:ln>
              </p:spPr>
              <p:txBody>
                <a:bodyPr/>
                <a:lstStyle/>
                <a:p>
                  <a:pPr eaLnBrk="0" hangingPunct="0"/>
                  <a:endParaRPr lang="en-US"/>
                </a:p>
              </p:txBody>
            </p:sp>
          </p:grpSp>
          <p:grpSp>
            <p:nvGrpSpPr>
              <p:cNvPr id="464" name="Group 601"/>
              <p:cNvGrpSpPr/>
              <p:nvPr/>
            </p:nvGrpSpPr>
            <p:grpSpPr>
              <a:xfrm>
                <a:off x="209129" y="6273860"/>
                <a:ext cx="1228014" cy="461665"/>
                <a:chOff x="-3956700" y="5973106"/>
                <a:chExt cx="1228014" cy="461665"/>
              </a:xfrm>
            </p:grpSpPr>
            <p:sp>
              <p:nvSpPr>
                <p:cNvPr id="542" name="Text Box 37"/>
                <p:cNvSpPr txBox="1">
                  <a:spLocks noChangeArrowheads="1"/>
                </p:cNvSpPr>
                <p:nvPr/>
              </p:nvSpPr>
              <p:spPr bwMode="auto">
                <a:xfrm>
                  <a:off x="-3543135" y="5973106"/>
                  <a:ext cx="814449" cy="461665"/>
                </a:xfrm>
                <a:prstGeom prst="rect">
                  <a:avLst/>
                </a:prstGeom>
                <a:noFill/>
                <a:ln w="9525">
                  <a:noFill/>
                  <a:miter lim="800000"/>
                  <a:headEnd/>
                  <a:tailEnd/>
                </a:ln>
              </p:spPr>
              <p:txBody>
                <a:bodyPr wrap="square">
                  <a:spAutoFit/>
                </a:bodyPr>
                <a:lstStyle/>
                <a:p>
                  <a:pPr algn="ctr"/>
                  <a:r>
                    <a:rPr lang="en-US" sz="1200" b="1" dirty="0" smtClean="0"/>
                    <a:t>Control </a:t>
                  </a:r>
                  <a:endParaRPr lang="en-US" sz="1200" b="1" dirty="0"/>
                </a:p>
                <a:p>
                  <a:pPr algn="ctr"/>
                  <a:r>
                    <a:rPr lang="en-US" sz="1200" b="1" dirty="0"/>
                    <a:t>Path</a:t>
                  </a:r>
                </a:p>
              </p:txBody>
            </p:sp>
            <p:grpSp>
              <p:nvGrpSpPr>
                <p:cNvPr id="465" name="Group 175"/>
                <p:cNvGrpSpPr>
                  <a:grpSpLocks/>
                </p:cNvGrpSpPr>
                <p:nvPr/>
              </p:nvGrpSpPr>
              <p:grpSpPr bwMode="auto">
                <a:xfrm>
                  <a:off x="-3956700" y="6203868"/>
                  <a:ext cx="415934" cy="140"/>
                  <a:chOff x="3032" y="2584"/>
                  <a:chExt cx="588" cy="140"/>
                </a:xfrm>
              </p:grpSpPr>
              <p:sp>
                <p:nvSpPr>
                  <p:cNvPr id="493" name="Line 176"/>
                  <p:cNvSpPr>
                    <a:spLocks noChangeShapeType="1"/>
                  </p:cNvSpPr>
                  <p:nvPr/>
                </p:nvSpPr>
                <p:spPr bwMode="auto">
                  <a:xfrm>
                    <a:off x="3099" y="2660"/>
                    <a:ext cx="521" cy="0"/>
                  </a:xfrm>
                  <a:prstGeom prst="line">
                    <a:avLst/>
                  </a:prstGeom>
                  <a:noFill/>
                  <a:ln w="38100">
                    <a:solidFill>
                      <a:schemeClr val="tx1"/>
                    </a:solidFill>
                    <a:round/>
                    <a:headEnd/>
                    <a:tailEnd type="triangle" w="med" len="med"/>
                  </a:ln>
                </p:spPr>
                <p:txBody>
                  <a:bodyPr/>
                  <a:lstStyle/>
                  <a:p>
                    <a:endParaRPr lang="en-US"/>
                  </a:p>
                </p:txBody>
              </p:sp>
              <p:grpSp>
                <p:nvGrpSpPr>
                  <p:cNvPr id="466" name="Group 177"/>
                  <p:cNvGrpSpPr>
                    <a:grpSpLocks/>
                  </p:cNvGrpSpPr>
                  <p:nvPr/>
                </p:nvGrpSpPr>
                <p:grpSpPr bwMode="auto">
                  <a:xfrm>
                    <a:off x="3032" y="2584"/>
                    <a:ext cx="67" cy="140"/>
                    <a:chOff x="3032" y="2584"/>
                    <a:chExt cx="67" cy="140"/>
                  </a:xfrm>
                </p:grpSpPr>
                <p:sp>
                  <p:nvSpPr>
                    <p:cNvPr id="495" name="Line 178"/>
                    <p:cNvSpPr>
                      <a:spLocks noChangeShapeType="1"/>
                    </p:cNvSpPr>
                    <p:nvPr/>
                  </p:nvSpPr>
                  <p:spPr bwMode="auto">
                    <a:xfrm flipH="1" flipV="1">
                      <a:off x="3032" y="2584"/>
                      <a:ext cx="67" cy="76"/>
                    </a:xfrm>
                    <a:prstGeom prst="line">
                      <a:avLst/>
                    </a:prstGeom>
                    <a:noFill/>
                    <a:ln w="38100">
                      <a:solidFill>
                        <a:schemeClr val="tx1"/>
                      </a:solidFill>
                      <a:round/>
                      <a:headEnd/>
                      <a:tailEnd/>
                    </a:ln>
                  </p:spPr>
                  <p:txBody>
                    <a:bodyPr/>
                    <a:lstStyle/>
                    <a:p>
                      <a:endParaRPr lang="en-US"/>
                    </a:p>
                  </p:txBody>
                </p:sp>
                <p:sp>
                  <p:nvSpPr>
                    <p:cNvPr id="496" name="Line 179"/>
                    <p:cNvSpPr>
                      <a:spLocks noChangeShapeType="1"/>
                    </p:cNvSpPr>
                    <p:nvPr/>
                  </p:nvSpPr>
                  <p:spPr bwMode="auto">
                    <a:xfrm flipH="1">
                      <a:off x="3032" y="2660"/>
                      <a:ext cx="67" cy="64"/>
                    </a:xfrm>
                    <a:prstGeom prst="line">
                      <a:avLst/>
                    </a:prstGeom>
                    <a:noFill/>
                    <a:ln w="38100">
                      <a:solidFill>
                        <a:schemeClr val="tx1"/>
                      </a:solidFill>
                      <a:round/>
                      <a:headEnd/>
                      <a:tailEnd/>
                    </a:ln>
                  </p:spPr>
                  <p:txBody>
                    <a:bodyPr/>
                    <a:lstStyle/>
                    <a:p>
                      <a:endParaRPr lang="en-US"/>
                    </a:p>
                  </p:txBody>
                </p:sp>
              </p:grpSp>
            </p:grpSp>
          </p:grpSp>
        </p:grpSp>
      </p:grpSp>
      <p:sp>
        <p:nvSpPr>
          <p:cNvPr id="452" name="Text Box 503"/>
          <p:cNvSpPr txBox="1">
            <a:spLocks noChangeArrowheads="1"/>
          </p:cNvSpPr>
          <p:nvPr/>
        </p:nvSpPr>
        <p:spPr bwMode="auto">
          <a:xfrm>
            <a:off x="3095183" y="28575"/>
            <a:ext cx="2827185" cy="338554"/>
          </a:xfrm>
          <a:prstGeom prst="rect">
            <a:avLst/>
          </a:prstGeom>
          <a:noFill/>
          <a:ln w="9525">
            <a:noFill/>
            <a:miter lim="800000"/>
            <a:headEnd/>
            <a:tailEnd/>
          </a:ln>
        </p:spPr>
        <p:txBody>
          <a:bodyPr wrap="none">
            <a:spAutoFit/>
          </a:bodyPr>
          <a:lstStyle/>
          <a:p>
            <a:pPr algn="ctr"/>
            <a:r>
              <a:rPr lang="en-US" sz="1600" b="1"/>
              <a:t>Symbolic (Procedural) LTM</a:t>
            </a:r>
          </a:p>
        </p:txBody>
      </p:sp>
      <p:grpSp>
        <p:nvGrpSpPr>
          <p:cNvPr id="467" name="Group 645"/>
          <p:cNvGrpSpPr/>
          <p:nvPr/>
        </p:nvGrpSpPr>
        <p:grpSpPr>
          <a:xfrm>
            <a:off x="5905429" y="63200"/>
            <a:ext cx="2543232" cy="1309989"/>
            <a:chOff x="5905429" y="63200"/>
            <a:chExt cx="2543232" cy="1309989"/>
          </a:xfrm>
        </p:grpSpPr>
        <p:sp>
          <p:nvSpPr>
            <p:cNvPr id="478" name="AutoShape 190"/>
            <p:cNvSpPr>
              <a:spLocks noChangeArrowheads="1"/>
            </p:cNvSpPr>
            <p:nvPr/>
          </p:nvSpPr>
          <p:spPr bwMode="auto">
            <a:xfrm>
              <a:off x="6006238" y="63200"/>
              <a:ext cx="2341614" cy="1286144"/>
            </a:xfrm>
            <a:prstGeom prst="roundRect">
              <a:avLst>
                <a:gd name="adj" fmla="val 16667"/>
              </a:avLst>
            </a:prstGeom>
            <a:noFill/>
            <a:ln w="38100">
              <a:solidFill>
                <a:schemeClr val="tx1"/>
              </a:solidFill>
              <a:round/>
              <a:headEnd/>
              <a:tailEnd/>
            </a:ln>
          </p:spPr>
          <p:txBody>
            <a:bodyPr wrap="none" anchor="ctr"/>
            <a:lstStyle/>
            <a:p>
              <a:endParaRPr lang="en-US"/>
            </a:p>
          </p:txBody>
        </p:sp>
        <p:sp>
          <p:nvSpPr>
            <p:cNvPr id="479" name="Text Box 191"/>
            <p:cNvSpPr txBox="1">
              <a:spLocks noChangeArrowheads="1"/>
            </p:cNvSpPr>
            <p:nvPr/>
          </p:nvSpPr>
          <p:spPr bwMode="auto">
            <a:xfrm>
              <a:off x="5905429" y="81958"/>
              <a:ext cx="2543232" cy="338367"/>
            </a:xfrm>
            <a:prstGeom prst="rect">
              <a:avLst/>
            </a:prstGeom>
            <a:noFill/>
            <a:ln w="9525">
              <a:noFill/>
              <a:miter lim="800000"/>
              <a:headEnd/>
              <a:tailEnd/>
            </a:ln>
          </p:spPr>
          <p:txBody>
            <a:bodyPr>
              <a:spAutoFit/>
            </a:bodyPr>
            <a:lstStyle/>
            <a:p>
              <a:pPr algn="ctr"/>
              <a:r>
                <a:rPr lang="en-US" sz="1600" b="1" dirty="0"/>
                <a:t>IMAGERY OPERATORS</a:t>
              </a:r>
            </a:p>
          </p:txBody>
        </p:sp>
        <p:grpSp>
          <p:nvGrpSpPr>
            <p:cNvPr id="468" name="Group 644"/>
            <p:cNvGrpSpPr/>
            <p:nvPr/>
          </p:nvGrpSpPr>
          <p:grpSpPr>
            <a:xfrm>
              <a:off x="6325382" y="311704"/>
              <a:ext cx="1703327" cy="1061485"/>
              <a:chOff x="6168218" y="311704"/>
              <a:chExt cx="1703327" cy="1061485"/>
            </a:xfrm>
          </p:grpSpPr>
          <p:grpSp>
            <p:nvGrpSpPr>
              <p:cNvPr id="469" name="Group 643"/>
              <p:cNvGrpSpPr/>
              <p:nvPr/>
            </p:nvGrpSpPr>
            <p:grpSpPr>
              <a:xfrm>
                <a:off x="6168218" y="311704"/>
                <a:ext cx="1703327" cy="307607"/>
                <a:chOff x="6168218" y="311704"/>
                <a:chExt cx="1703327" cy="307607"/>
              </a:xfrm>
            </p:grpSpPr>
            <p:grpSp>
              <p:nvGrpSpPr>
                <p:cNvPr id="470" name="Group 262"/>
                <p:cNvGrpSpPr>
                  <a:grpSpLocks/>
                </p:cNvGrpSpPr>
                <p:nvPr/>
              </p:nvGrpSpPr>
              <p:grpSpPr bwMode="auto">
                <a:xfrm>
                  <a:off x="7455611" y="394902"/>
                  <a:ext cx="415934" cy="141210"/>
                  <a:chOff x="7427351" y="787596"/>
                  <a:chExt cx="415925" cy="141288"/>
                </a:xfrm>
              </p:grpSpPr>
              <p:sp>
                <p:nvSpPr>
                  <p:cNvPr id="505" name="Line 171"/>
                  <p:cNvSpPr>
                    <a:spLocks noChangeShapeType="1"/>
                  </p:cNvSpPr>
                  <p:nvPr/>
                </p:nvSpPr>
                <p:spPr bwMode="auto">
                  <a:xfrm>
                    <a:off x="7474744" y="864295"/>
                    <a:ext cx="368532" cy="0"/>
                  </a:xfrm>
                  <a:prstGeom prst="line">
                    <a:avLst/>
                  </a:prstGeom>
                  <a:noFill/>
                  <a:ln w="38100">
                    <a:solidFill>
                      <a:schemeClr val="tx1"/>
                    </a:solidFill>
                    <a:round/>
                    <a:headEnd/>
                    <a:tailEnd type="triangle" w="med" len="med"/>
                  </a:ln>
                </p:spPr>
                <p:txBody>
                  <a:bodyPr/>
                  <a:lstStyle/>
                  <a:p>
                    <a:endParaRPr lang="en-US"/>
                  </a:p>
                </p:txBody>
              </p:sp>
              <p:grpSp>
                <p:nvGrpSpPr>
                  <p:cNvPr id="471" name="Group 172"/>
                  <p:cNvGrpSpPr>
                    <a:grpSpLocks/>
                  </p:cNvGrpSpPr>
                  <p:nvPr/>
                </p:nvGrpSpPr>
                <p:grpSpPr bwMode="auto">
                  <a:xfrm>
                    <a:off x="7427351" y="787596"/>
                    <a:ext cx="47393" cy="141288"/>
                    <a:chOff x="3032" y="2584"/>
                    <a:chExt cx="67" cy="140"/>
                  </a:xfrm>
                </p:grpSpPr>
                <p:sp>
                  <p:nvSpPr>
                    <p:cNvPr id="507" name="Line 173"/>
                    <p:cNvSpPr>
                      <a:spLocks noChangeShapeType="1"/>
                    </p:cNvSpPr>
                    <p:nvPr/>
                  </p:nvSpPr>
                  <p:spPr bwMode="auto">
                    <a:xfrm flipH="1" flipV="1">
                      <a:off x="3032" y="2584"/>
                      <a:ext cx="67" cy="76"/>
                    </a:xfrm>
                    <a:prstGeom prst="line">
                      <a:avLst/>
                    </a:prstGeom>
                    <a:noFill/>
                    <a:ln w="38100">
                      <a:solidFill>
                        <a:schemeClr val="tx1"/>
                      </a:solidFill>
                      <a:round/>
                      <a:headEnd/>
                      <a:tailEnd/>
                    </a:ln>
                  </p:spPr>
                  <p:txBody>
                    <a:bodyPr/>
                    <a:lstStyle/>
                    <a:p>
                      <a:endParaRPr lang="en-US"/>
                    </a:p>
                  </p:txBody>
                </p:sp>
                <p:sp>
                  <p:nvSpPr>
                    <p:cNvPr id="508" name="Line 174"/>
                    <p:cNvSpPr>
                      <a:spLocks noChangeShapeType="1"/>
                    </p:cNvSpPr>
                    <p:nvPr/>
                  </p:nvSpPr>
                  <p:spPr bwMode="auto">
                    <a:xfrm flipH="1">
                      <a:off x="3032" y="2660"/>
                      <a:ext cx="67" cy="64"/>
                    </a:xfrm>
                    <a:prstGeom prst="line">
                      <a:avLst/>
                    </a:prstGeom>
                    <a:noFill/>
                    <a:ln w="38100">
                      <a:solidFill>
                        <a:schemeClr val="tx1"/>
                      </a:solidFill>
                      <a:round/>
                      <a:headEnd/>
                      <a:tailEnd/>
                    </a:ln>
                  </p:spPr>
                  <p:txBody>
                    <a:bodyPr/>
                    <a:lstStyle/>
                    <a:p>
                      <a:endParaRPr lang="en-US"/>
                    </a:p>
                  </p:txBody>
                </p:sp>
              </p:grpSp>
            </p:grpSp>
            <p:sp>
              <p:nvSpPr>
                <p:cNvPr id="504" name="Text Box 192"/>
                <p:cNvSpPr txBox="1">
                  <a:spLocks noChangeArrowheads="1"/>
                </p:cNvSpPr>
                <p:nvPr/>
              </p:nvSpPr>
              <p:spPr bwMode="auto">
                <a:xfrm>
                  <a:off x="6168218" y="311704"/>
                  <a:ext cx="1029472" cy="307607"/>
                </a:xfrm>
                <a:prstGeom prst="rect">
                  <a:avLst/>
                </a:prstGeom>
                <a:noFill/>
                <a:ln w="9525">
                  <a:noFill/>
                  <a:miter lim="800000"/>
                  <a:headEnd/>
                  <a:tailEnd/>
                </a:ln>
              </p:spPr>
              <p:txBody>
                <a:bodyPr wrap="none">
                  <a:spAutoFit/>
                </a:bodyPr>
                <a:lstStyle/>
                <a:p>
                  <a:r>
                    <a:rPr lang="en-US" sz="1400" b="1" dirty="0"/>
                    <a:t>Construct</a:t>
                  </a:r>
                </a:p>
              </p:txBody>
            </p:sp>
          </p:grpSp>
          <p:grpSp>
            <p:nvGrpSpPr>
              <p:cNvPr id="472" name="Group 642"/>
              <p:cNvGrpSpPr/>
              <p:nvPr/>
            </p:nvGrpSpPr>
            <p:grpSpPr>
              <a:xfrm>
                <a:off x="6168218" y="585071"/>
                <a:ext cx="1703327" cy="307777"/>
                <a:chOff x="6168218" y="585071"/>
                <a:chExt cx="1703327" cy="307777"/>
              </a:xfrm>
            </p:grpSpPr>
            <p:sp>
              <p:nvSpPr>
                <p:cNvPr id="492" name="Text Box 192"/>
                <p:cNvSpPr txBox="1">
                  <a:spLocks noChangeArrowheads="1"/>
                </p:cNvSpPr>
                <p:nvPr/>
              </p:nvSpPr>
              <p:spPr bwMode="auto">
                <a:xfrm>
                  <a:off x="6168218" y="585071"/>
                  <a:ext cx="960519" cy="307777"/>
                </a:xfrm>
                <a:prstGeom prst="rect">
                  <a:avLst/>
                </a:prstGeom>
                <a:noFill/>
                <a:ln w="9525">
                  <a:noFill/>
                  <a:miter lim="800000"/>
                  <a:headEnd/>
                  <a:tailEnd/>
                </a:ln>
              </p:spPr>
              <p:txBody>
                <a:bodyPr wrap="none">
                  <a:spAutoFit/>
                </a:bodyPr>
                <a:lstStyle/>
                <a:p>
                  <a:r>
                    <a:rPr lang="en-US" sz="1400" b="1" dirty="0" smtClean="0"/>
                    <a:t>Generate</a:t>
                  </a:r>
                  <a:endParaRPr lang="en-US" sz="1400" b="1" dirty="0"/>
                </a:p>
              </p:txBody>
            </p:sp>
            <p:grpSp>
              <p:nvGrpSpPr>
                <p:cNvPr id="473" name="Group 262"/>
                <p:cNvGrpSpPr>
                  <a:grpSpLocks/>
                </p:cNvGrpSpPr>
                <p:nvPr/>
              </p:nvGrpSpPr>
              <p:grpSpPr bwMode="auto">
                <a:xfrm>
                  <a:off x="7455611" y="668269"/>
                  <a:ext cx="415934" cy="141210"/>
                  <a:chOff x="7427351" y="787596"/>
                  <a:chExt cx="415925" cy="141288"/>
                </a:xfrm>
              </p:grpSpPr>
              <p:sp>
                <p:nvSpPr>
                  <p:cNvPr id="607" name="Line 171"/>
                  <p:cNvSpPr>
                    <a:spLocks noChangeShapeType="1"/>
                  </p:cNvSpPr>
                  <p:nvPr/>
                </p:nvSpPr>
                <p:spPr bwMode="auto">
                  <a:xfrm>
                    <a:off x="7474744" y="864295"/>
                    <a:ext cx="368532" cy="0"/>
                  </a:xfrm>
                  <a:prstGeom prst="line">
                    <a:avLst/>
                  </a:prstGeom>
                  <a:noFill/>
                  <a:ln w="38100">
                    <a:solidFill>
                      <a:schemeClr val="tx1"/>
                    </a:solidFill>
                    <a:round/>
                    <a:headEnd/>
                    <a:tailEnd type="triangle" w="med" len="med"/>
                  </a:ln>
                </p:spPr>
                <p:txBody>
                  <a:bodyPr/>
                  <a:lstStyle/>
                  <a:p>
                    <a:endParaRPr lang="en-US"/>
                  </a:p>
                </p:txBody>
              </p:sp>
              <p:grpSp>
                <p:nvGrpSpPr>
                  <p:cNvPr id="474" name="Group 172"/>
                  <p:cNvGrpSpPr>
                    <a:grpSpLocks/>
                  </p:cNvGrpSpPr>
                  <p:nvPr/>
                </p:nvGrpSpPr>
                <p:grpSpPr bwMode="auto">
                  <a:xfrm>
                    <a:off x="7427351" y="787596"/>
                    <a:ext cx="47393" cy="141288"/>
                    <a:chOff x="3032" y="2584"/>
                    <a:chExt cx="67" cy="140"/>
                  </a:xfrm>
                </p:grpSpPr>
                <p:sp>
                  <p:nvSpPr>
                    <p:cNvPr id="609" name="Line 173"/>
                    <p:cNvSpPr>
                      <a:spLocks noChangeShapeType="1"/>
                    </p:cNvSpPr>
                    <p:nvPr/>
                  </p:nvSpPr>
                  <p:spPr bwMode="auto">
                    <a:xfrm flipH="1" flipV="1">
                      <a:off x="3032" y="2584"/>
                      <a:ext cx="67" cy="76"/>
                    </a:xfrm>
                    <a:prstGeom prst="line">
                      <a:avLst/>
                    </a:prstGeom>
                    <a:noFill/>
                    <a:ln w="38100">
                      <a:solidFill>
                        <a:schemeClr val="tx1"/>
                      </a:solidFill>
                      <a:round/>
                      <a:headEnd/>
                      <a:tailEnd/>
                    </a:ln>
                  </p:spPr>
                  <p:txBody>
                    <a:bodyPr/>
                    <a:lstStyle/>
                    <a:p>
                      <a:endParaRPr lang="en-US"/>
                    </a:p>
                  </p:txBody>
                </p:sp>
                <p:sp>
                  <p:nvSpPr>
                    <p:cNvPr id="610" name="Line 174"/>
                    <p:cNvSpPr>
                      <a:spLocks noChangeShapeType="1"/>
                    </p:cNvSpPr>
                    <p:nvPr/>
                  </p:nvSpPr>
                  <p:spPr bwMode="auto">
                    <a:xfrm flipH="1">
                      <a:off x="3032" y="2660"/>
                      <a:ext cx="67" cy="64"/>
                    </a:xfrm>
                    <a:prstGeom prst="line">
                      <a:avLst/>
                    </a:prstGeom>
                    <a:noFill/>
                    <a:ln w="38100">
                      <a:solidFill>
                        <a:schemeClr val="tx1"/>
                      </a:solidFill>
                      <a:round/>
                      <a:headEnd/>
                      <a:tailEnd/>
                    </a:ln>
                  </p:spPr>
                  <p:txBody>
                    <a:bodyPr/>
                    <a:lstStyle/>
                    <a:p>
                      <a:endParaRPr lang="en-US"/>
                    </a:p>
                  </p:txBody>
                </p:sp>
              </p:grpSp>
            </p:grpSp>
          </p:grpSp>
          <p:grpSp>
            <p:nvGrpSpPr>
              <p:cNvPr id="475" name="Group 641"/>
              <p:cNvGrpSpPr/>
              <p:nvPr/>
            </p:nvGrpSpPr>
            <p:grpSpPr>
              <a:xfrm>
                <a:off x="6168218" y="820773"/>
                <a:ext cx="1703327" cy="307777"/>
                <a:chOff x="6168218" y="820773"/>
                <a:chExt cx="1703327" cy="307777"/>
              </a:xfrm>
            </p:grpSpPr>
            <p:sp>
              <p:nvSpPr>
                <p:cNvPr id="486" name="Text Box 192"/>
                <p:cNvSpPr txBox="1">
                  <a:spLocks noChangeArrowheads="1"/>
                </p:cNvSpPr>
                <p:nvPr/>
              </p:nvSpPr>
              <p:spPr bwMode="auto">
                <a:xfrm>
                  <a:off x="6168218" y="820773"/>
                  <a:ext cx="1061253" cy="307777"/>
                </a:xfrm>
                <a:prstGeom prst="rect">
                  <a:avLst/>
                </a:prstGeom>
                <a:noFill/>
                <a:ln w="9525">
                  <a:noFill/>
                  <a:miter lim="800000"/>
                  <a:headEnd/>
                  <a:tailEnd/>
                </a:ln>
              </p:spPr>
              <p:txBody>
                <a:bodyPr wrap="none">
                  <a:spAutoFit/>
                </a:bodyPr>
                <a:lstStyle/>
                <a:p>
                  <a:r>
                    <a:rPr lang="en-US" sz="1400" b="1" dirty="0" smtClean="0"/>
                    <a:t>Transform</a:t>
                  </a:r>
                  <a:endParaRPr lang="en-US" sz="1400" b="1" dirty="0"/>
                </a:p>
              </p:txBody>
            </p:sp>
            <p:grpSp>
              <p:nvGrpSpPr>
                <p:cNvPr id="476" name="Group 262"/>
                <p:cNvGrpSpPr>
                  <a:grpSpLocks/>
                </p:cNvGrpSpPr>
                <p:nvPr/>
              </p:nvGrpSpPr>
              <p:grpSpPr bwMode="auto">
                <a:xfrm>
                  <a:off x="7455611" y="903971"/>
                  <a:ext cx="415934" cy="141210"/>
                  <a:chOff x="7427351" y="787596"/>
                  <a:chExt cx="415925" cy="141288"/>
                </a:xfrm>
              </p:grpSpPr>
              <p:sp>
                <p:nvSpPr>
                  <p:cNvPr id="612" name="Line 171"/>
                  <p:cNvSpPr>
                    <a:spLocks noChangeShapeType="1"/>
                  </p:cNvSpPr>
                  <p:nvPr/>
                </p:nvSpPr>
                <p:spPr bwMode="auto">
                  <a:xfrm>
                    <a:off x="7474744" y="864295"/>
                    <a:ext cx="368532" cy="0"/>
                  </a:xfrm>
                  <a:prstGeom prst="line">
                    <a:avLst/>
                  </a:prstGeom>
                  <a:noFill/>
                  <a:ln w="38100">
                    <a:solidFill>
                      <a:schemeClr val="tx1"/>
                    </a:solidFill>
                    <a:round/>
                    <a:headEnd/>
                    <a:tailEnd type="triangle" w="med" len="med"/>
                  </a:ln>
                </p:spPr>
                <p:txBody>
                  <a:bodyPr/>
                  <a:lstStyle/>
                  <a:p>
                    <a:endParaRPr lang="en-US"/>
                  </a:p>
                </p:txBody>
              </p:sp>
              <p:grpSp>
                <p:nvGrpSpPr>
                  <p:cNvPr id="477" name="Group 172"/>
                  <p:cNvGrpSpPr>
                    <a:grpSpLocks/>
                  </p:cNvGrpSpPr>
                  <p:nvPr/>
                </p:nvGrpSpPr>
                <p:grpSpPr bwMode="auto">
                  <a:xfrm>
                    <a:off x="7427351" y="787596"/>
                    <a:ext cx="47393" cy="141288"/>
                    <a:chOff x="3032" y="2584"/>
                    <a:chExt cx="67" cy="140"/>
                  </a:xfrm>
                </p:grpSpPr>
                <p:sp>
                  <p:nvSpPr>
                    <p:cNvPr id="614" name="Line 173"/>
                    <p:cNvSpPr>
                      <a:spLocks noChangeShapeType="1"/>
                    </p:cNvSpPr>
                    <p:nvPr/>
                  </p:nvSpPr>
                  <p:spPr bwMode="auto">
                    <a:xfrm flipH="1" flipV="1">
                      <a:off x="3032" y="2584"/>
                      <a:ext cx="67" cy="76"/>
                    </a:xfrm>
                    <a:prstGeom prst="line">
                      <a:avLst/>
                    </a:prstGeom>
                    <a:noFill/>
                    <a:ln w="38100">
                      <a:solidFill>
                        <a:schemeClr val="tx1"/>
                      </a:solidFill>
                      <a:round/>
                      <a:headEnd/>
                      <a:tailEnd/>
                    </a:ln>
                  </p:spPr>
                  <p:txBody>
                    <a:bodyPr/>
                    <a:lstStyle/>
                    <a:p>
                      <a:endParaRPr lang="en-US"/>
                    </a:p>
                  </p:txBody>
                </p:sp>
                <p:sp>
                  <p:nvSpPr>
                    <p:cNvPr id="615" name="Line 174"/>
                    <p:cNvSpPr>
                      <a:spLocks noChangeShapeType="1"/>
                    </p:cNvSpPr>
                    <p:nvPr/>
                  </p:nvSpPr>
                  <p:spPr bwMode="auto">
                    <a:xfrm flipH="1">
                      <a:off x="3032" y="2660"/>
                      <a:ext cx="67" cy="64"/>
                    </a:xfrm>
                    <a:prstGeom prst="line">
                      <a:avLst/>
                    </a:prstGeom>
                    <a:noFill/>
                    <a:ln w="38100">
                      <a:solidFill>
                        <a:schemeClr val="tx1"/>
                      </a:solidFill>
                      <a:round/>
                      <a:headEnd/>
                      <a:tailEnd/>
                    </a:ln>
                  </p:spPr>
                  <p:txBody>
                    <a:bodyPr/>
                    <a:lstStyle/>
                    <a:p>
                      <a:endParaRPr lang="en-US"/>
                    </a:p>
                  </p:txBody>
                </p:sp>
              </p:grpSp>
            </p:grpSp>
          </p:grpSp>
          <p:grpSp>
            <p:nvGrpSpPr>
              <p:cNvPr id="480" name="Group 640"/>
              <p:cNvGrpSpPr/>
              <p:nvPr/>
            </p:nvGrpSpPr>
            <p:grpSpPr>
              <a:xfrm>
                <a:off x="6168218" y="1065582"/>
                <a:ext cx="1703327" cy="307607"/>
                <a:chOff x="6168218" y="1065582"/>
                <a:chExt cx="1703327" cy="307607"/>
              </a:xfrm>
            </p:grpSpPr>
            <p:sp>
              <p:nvSpPr>
                <p:cNvPr id="498" name="Text Box 192"/>
                <p:cNvSpPr txBox="1">
                  <a:spLocks noChangeArrowheads="1"/>
                </p:cNvSpPr>
                <p:nvPr/>
              </p:nvSpPr>
              <p:spPr bwMode="auto">
                <a:xfrm>
                  <a:off x="6168218" y="1065582"/>
                  <a:ext cx="809855" cy="307607"/>
                </a:xfrm>
                <a:prstGeom prst="rect">
                  <a:avLst/>
                </a:prstGeom>
                <a:noFill/>
                <a:ln w="9525">
                  <a:noFill/>
                  <a:miter lim="800000"/>
                  <a:headEnd/>
                  <a:tailEnd/>
                </a:ln>
              </p:spPr>
              <p:txBody>
                <a:bodyPr wrap="none">
                  <a:spAutoFit/>
                </a:bodyPr>
                <a:lstStyle/>
                <a:p>
                  <a:r>
                    <a:rPr lang="en-US" sz="1400" b="1" dirty="0"/>
                    <a:t>Inspect</a:t>
                  </a:r>
                </a:p>
              </p:txBody>
            </p:sp>
            <p:grpSp>
              <p:nvGrpSpPr>
                <p:cNvPr id="481" name="Group 262"/>
                <p:cNvGrpSpPr>
                  <a:grpSpLocks/>
                </p:cNvGrpSpPr>
                <p:nvPr/>
              </p:nvGrpSpPr>
              <p:grpSpPr bwMode="auto">
                <a:xfrm>
                  <a:off x="7455611" y="1148780"/>
                  <a:ext cx="415934" cy="141210"/>
                  <a:chOff x="7427351" y="787596"/>
                  <a:chExt cx="415925" cy="141288"/>
                </a:xfrm>
              </p:grpSpPr>
              <p:sp>
                <p:nvSpPr>
                  <p:cNvPr id="617" name="Line 171"/>
                  <p:cNvSpPr>
                    <a:spLocks noChangeShapeType="1"/>
                  </p:cNvSpPr>
                  <p:nvPr/>
                </p:nvSpPr>
                <p:spPr bwMode="auto">
                  <a:xfrm>
                    <a:off x="7474744" y="864295"/>
                    <a:ext cx="368532" cy="0"/>
                  </a:xfrm>
                  <a:prstGeom prst="line">
                    <a:avLst/>
                  </a:prstGeom>
                  <a:noFill/>
                  <a:ln w="38100">
                    <a:solidFill>
                      <a:schemeClr val="tx1"/>
                    </a:solidFill>
                    <a:round/>
                    <a:headEnd/>
                    <a:tailEnd type="triangle" w="med" len="med"/>
                  </a:ln>
                </p:spPr>
                <p:txBody>
                  <a:bodyPr/>
                  <a:lstStyle/>
                  <a:p>
                    <a:endParaRPr lang="en-US"/>
                  </a:p>
                </p:txBody>
              </p:sp>
              <p:grpSp>
                <p:nvGrpSpPr>
                  <p:cNvPr id="482" name="Group 172"/>
                  <p:cNvGrpSpPr>
                    <a:grpSpLocks/>
                  </p:cNvGrpSpPr>
                  <p:nvPr/>
                </p:nvGrpSpPr>
                <p:grpSpPr bwMode="auto">
                  <a:xfrm>
                    <a:off x="7427351" y="787596"/>
                    <a:ext cx="47393" cy="141288"/>
                    <a:chOff x="3032" y="2584"/>
                    <a:chExt cx="67" cy="140"/>
                  </a:xfrm>
                </p:grpSpPr>
                <p:sp>
                  <p:nvSpPr>
                    <p:cNvPr id="619" name="Line 173"/>
                    <p:cNvSpPr>
                      <a:spLocks noChangeShapeType="1"/>
                    </p:cNvSpPr>
                    <p:nvPr/>
                  </p:nvSpPr>
                  <p:spPr bwMode="auto">
                    <a:xfrm flipH="1" flipV="1">
                      <a:off x="3032" y="2584"/>
                      <a:ext cx="67" cy="76"/>
                    </a:xfrm>
                    <a:prstGeom prst="line">
                      <a:avLst/>
                    </a:prstGeom>
                    <a:noFill/>
                    <a:ln w="38100">
                      <a:solidFill>
                        <a:schemeClr val="tx1"/>
                      </a:solidFill>
                      <a:round/>
                      <a:headEnd/>
                      <a:tailEnd/>
                    </a:ln>
                  </p:spPr>
                  <p:txBody>
                    <a:bodyPr/>
                    <a:lstStyle/>
                    <a:p>
                      <a:endParaRPr lang="en-US"/>
                    </a:p>
                  </p:txBody>
                </p:sp>
                <p:sp>
                  <p:nvSpPr>
                    <p:cNvPr id="620" name="Line 174"/>
                    <p:cNvSpPr>
                      <a:spLocks noChangeShapeType="1"/>
                    </p:cNvSpPr>
                    <p:nvPr/>
                  </p:nvSpPr>
                  <p:spPr bwMode="auto">
                    <a:xfrm flipH="1">
                      <a:off x="3032" y="2660"/>
                      <a:ext cx="67" cy="64"/>
                    </a:xfrm>
                    <a:prstGeom prst="line">
                      <a:avLst/>
                    </a:prstGeom>
                    <a:noFill/>
                    <a:ln w="38100">
                      <a:solidFill>
                        <a:schemeClr val="tx1"/>
                      </a:solidFill>
                      <a:round/>
                      <a:headEnd/>
                      <a:tailEnd/>
                    </a:ln>
                  </p:spPr>
                  <p:txBody>
                    <a:bodyPr/>
                    <a:lstStyle/>
                    <a:p>
                      <a:endParaRPr lang="en-US"/>
                    </a:p>
                  </p:txBody>
                </p:sp>
              </p:grpSp>
            </p:grpSp>
          </p:grpSp>
        </p:grpSp>
      </p:grpSp>
      <p:grpSp>
        <p:nvGrpSpPr>
          <p:cNvPr id="483" name="Group 646"/>
          <p:cNvGrpSpPr/>
          <p:nvPr/>
        </p:nvGrpSpPr>
        <p:grpSpPr>
          <a:xfrm>
            <a:off x="637492" y="100996"/>
            <a:ext cx="2180179" cy="1201413"/>
            <a:chOff x="637492" y="100996"/>
            <a:chExt cx="2180179" cy="1201413"/>
          </a:xfrm>
        </p:grpSpPr>
        <p:sp>
          <p:nvSpPr>
            <p:cNvPr id="456" name="AutoShape 167"/>
            <p:cNvSpPr>
              <a:spLocks noChangeAspect="1" noChangeArrowheads="1"/>
            </p:cNvSpPr>
            <p:nvPr/>
          </p:nvSpPr>
          <p:spPr bwMode="auto">
            <a:xfrm>
              <a:off x="637492" y="100996"/>
              <a:ext cx="2180179" cy="1201413"/>
            </a:xfrm>
            <a:prstGeom prst="roundRect">
              <a:avLst>
                <a:gd name="adj" fmla="val 16667"/>
              </a:avLst>
            </a:prstGeom>
            <a:noFill/>
            <a:ln w="38100">
              <a:solidFill>
                <a:schemeClr val="tx1"/>
              </a:solidFill>
              <a:round/>
              <a:headEnd/>
              <a:tailEnd/>
            </a:ln>
          </p:spPr>
          <p:txBody>
            <a:bodyPr tIns="9144"/>
            <a:lstStyle/>
            <a:p>
              <a:pPr algn="ctr" eaLnBrk="0" hangingPunct="0"/>
              <a:r>
                <a:rPr lang="en-US" altLang="ko-KR" sz="1600" b="1">
                  <a:ea typeface="Gulim" pitchFamily="34" charset="-127"/>
                </a:rPr>
                <a:t>TASK OPERATORS</a:t>
              </a:r>
            </a:p>
            <a:p>
              <a:pPr algn="ctr" eaLnBrk="0" hangingPunct="0"/>
              <a:endParaRPr lang="en-US" altLang="ko-KR" sz="1600" b="1">
                <a:ea typeface="Gulim" pitchFamily="34" charset="-127"/>
              </a:endParaRPr>
            </a:p>
          </p:txBody>
        </p:sp>
        <p:grpSp>
          <p:nvGrpSpPr>
            <p:cNvPr id="484" name="Group 262"/>
            <p:cNvGrpSpPr>
              <a:grpSpLocks/>
            </p:cNvGrpSpPr>
            <p:nvPr/>
          </p:nvGrpSpPr>
          <p:grpSpPr bwMode="auto">
            <a:xfrm>
              <a:off x="997661" y="446197"/>
              <a:ext cx="415934" cy="141210"/>
              <a:chOff x="7427351" y="787596"/>
              <a:chExt cx="415925" cy="141288"/>
            </a:xfrm>
          </p:grpSpPr>
          <p:sp>
            <p:nvSpPr>
              <p:cNvPr id="622" name="Line 171"/>
              <p:cNvSpPr>
                <a:spLocks noChangeShapeType="1"/>
              </p:cNvSpPr>
              <p:nvPr/>
            </p:nvSpPr>
            <p:spPr bwMode="auto">
              <a:xfrm>
                <a:off x="7474744" y="864295"/>
                <a:ext cx="368532" cy="0"/>
              </a:xfrm>
              <a:prstGeom prst="line">
                <a:avLst/>
              </a:prstGeom>
              <a:noFill/>
              <a:ln w="38100">
                <a:solidFill>
                  <a:schemeClr val="tx1"/>
                </a:solidFill>
                <a:round/>
                <a:headEnd/>
                <a:tailEnd type="triangle" w="med" len="med"/>
              </a:ln>
            </p:spPr>
            <p:txBody>
              <a:bodyPr/>
              <a:lstStyle/>
              <a:p>
                <a:endParaRPr lang="en-US"/>
              </a:p>
            </p:txBody>
          </p:sp>
          <p:grpSp>
            <p:nvGrpSpPr>
              <p:cNvPr id="485" name="Group 172"/>
              <p:cNvGrpSpPr>
                <a:grpSpLocks/>
              </p:cNvGrpSpPr>
              <p:nvPr/>
            </p:nvGrpSpPr>
            <p:grpSpPr bwMode="auto">
              <a:xfrm>
                <a:off x="7427351" y="787596"/>
                <a:ext cx="47393" cy="141288"/>
                <a:chOff x="3032" y="2584"/>
                <a:chExt cx="67" cy="140"/>
              </a:xfrm>
            </p:grpSpPr>
            <p:sp>
              <p:nvSpPr>
                <p:cNvPr id="624" name="Line 173"/>
                <p:cNvSpPr>
                  <a:spLocks noChangeShapeType="1"/>
                </p:cNvSpPr>
                <p:nvPr/>
              </p:nvSpPr>
              <p:spPr bwMode="auto">
                <a:xfrm flipH="1" flipV="1">
                  <a:off x="3032" y="2584"/>
                  <a:ext cx="67" cy="76"/>
                </a:xfrm>
                <a:prstGeom prst="line">
                  <a:avLst/>
                </a:prstGeom>
                <a:noFill/>
                <a:ln w="38100">
                  <a:solidFill>
                    <a:schemeClr val="tx1"/>
                  </a:solidFill>
                  <a:round/>
                  <a:headEnd/>
                  <a:tailEnd/>
                </a:ln>
              </p:spPr>
              <p:txBody>
                <a:bodyPr/>
                <a:lstStyle/>
                <a:p>
                  <a:endParaRPr lang="en-US"/>
                </a:p>
              </p:txBody>
            </p:sp>
            <p:sp>
              <p:nvSpPr>
                <p:cNvPr id="625" name="Line 174"/>
                <p:cNvSpPr>
                  <a:spLocks noChangeShapeType="1"/>
                </p:cNvSpPr>
                <p:nvPr/>
              </p:nvSpPr>
              <p:spPr bwMode="auto">
                <a:xfrm flipH="1">
                  <a:off x="3032" y="2660"/>
                  <a:ext cx="67" cy="64"/>
                </a:xfrm>
                <a:prstGeom prst="line">
                  <a:avLst/>
                </a:prstGeom>
                <a:noFill/>
                <a:ln w="38100">
                  <a:solidFill>
                    <a:schemeClr val="tx1"/>
                  </a:solidFill>
                  <a:round/>
                  <a:headEnd/>
                  <a:tailEnd/>
                </a:ln>
              </p:spPr>
              <p:txBody>
                <a:bodyPr/>
                <a:lstStyle/>
                <a:p>
                  <a:endParaRPr lang="en-US"/>
                </a:p>
              </p:txBody>
            </p:sp>
          </p:grpSp>
        </p:grpSp>
        <p:grpSp>
          <p:nvGrpSpPr>
            <p:cNvPr id="487" name="Group 262"/>
            <p:cNvGrpSpPr>
              <a:grpSpLocks/>
            </p:cNvGrpSpPr>
            <p:nvPr/>
          </p:nvGrpSpPr>
          <p:grpSpPr bwMode="auto">
            <a:xfrm>
              <a:off x="1150061" y="617647"/>
              <a:ext cx="415934" cy="141210"/>
              <a:chOff x="7427351" y="787596"/>
              <a:chExt cx="415925" cy="141288"/>
            </a:xfrm>
          </p:grpSpPr>
          <p:sp>
            <p:nvSpPr>
              <p:cNvPr id="627" name="Line 171"/>
              <p:cNvSpPr>
                <a:spLocks noChangeShapeType="1"/>
              </p:cNvSpPr>
              <p:nvPr/>
            </p:nvSpPr>
            <p:spPr bwMode="auto">
              <a:xfrm>
                <a:off x="7474744" y="864295"/>
                <a:ext cx="368532" cy="0"/>
              </a:xfrm>
              <a:prstGeom prst="line">
                <a:avLst/>
              </a:prstGeom>
              <a:noFill/>
              <a:ln w="38100">
                <a:solidFill>
                  <a:schemeClr val="tx1"/>
                </a:solidFill>
                <a:round/>
                <a:headEnd/>
                <a:tailEnd type="triangle" w="med" len="med"/>
              </a:ln>
            </p:spPr>
            <p:txBody>
              <a:bodyPr/>
              <a:lstStyle/>
              <a:p>
                <a:endParaRPr lang="en-US"/>
              </a:p>
            </p:txBody>
          </p:sp>
          <p:grpSp>
            <p:nvGrpSpPr>
              <p:cNvPr id="488" name="Group 172"/>
              <p:cNvGrpSpPr>
                <a:grpSpLocks/>
              </p:cNvGrpSpPr>
              <p:nvPr/>
            </p:nvGrpSpPr>
            <p:grpSpPr bwMode="auto">
              <a:xfrm>
                <a:off x="7427351" y="787596"/>
                <a:ext cx="47393" cy="141288"/>
                <a:chOff x="3032" y="2584"/>
                <a:chExt cx="67" cy="140"/>
              </a:xfrm>
            </p:grpSpPr>
            <p:sp>
              <p:nvSpPr>
                <p:cNvPr id="629" name="Line 173"/>
                <p:cNvSpPr>
                  <a:spLocks noChangeShapeType="1"/>
                </p:cNvSpPr>
                <p:nvPr/>
              </p:nvSpPr>
              <p:spPr bwMode="auto">
                <a:xfrm flipH="1" flipV="1">
                  <a:off x="3032" y="2584"/>
                  <a:ext cx="67" cy="76"/>
                </a:xfrm>
                <a:prstGeom prst="line">
                  <a:avLst/>
                </a:prstGeom>
                <a:noFill/>
                <a:ln w="38100">
                  <a:solidFill>
                    <a:schemeClr val="tx1"/>
                  </a:solidFill>
                  <a:round/>
                  <a:headEnd/>
                  <a:tailEnd/>
                </a:ln>
              </p:spPr>
              <p:txBody>
                <a:bodyPr/>
                <a:lstStyle/>
                <a:p>
                  <a:endParaRPr lang="en-US"/>
                </a:p>
              </p:txBody>
            </p:sp>
            <p:sp>
              <p:nvSpPr>
                <p:cNvPr id="630" name="Line 174"/>
                <p:cNvSpPr>
                  <a:spLocks noChangeShapeType="1"/>
                </p:cNvSpPr>
                <p:nvPr/>
              </p:nvSpPr>
              <p:spPr bwMode="auto">
                <a:xfrm flipH="1">
                  <a:off x="3032" y="2660"/>
                  <a:ext cx="67" cy="64"/>
                </a:xfrm>
                <a:prstGeom prst="line">
                  <a:avLst/>
                </a:prstGeom>
                <a:noFill/>
                <a:ln w="38100">
                  <a:solidFill>
                    <a:schemeClr val="tx1"/>
                  </a:solidFill>
                  <a:round/>
                  <a:headEnd/>
                  <a:tailEnd/>
                </a:ln>
              </p:spPr>
              <p:txBody>
                <a:bodyPr/>
                <a:lstStyle/>
                <a:p>
                  <a:endParaRPr lang="en-US"/>
                </a:p>
              </p:txBody>
            </p:sp>
          </p:grpSp>
        </p:grpSp>
        <p:grpSp>
          <p:nvGrpSpPr>
            <p:cNvPr id="489" name="Group 262"/>
            <p:cNvGrpSpPr>
              <a:grpSpLocks/>
            </p:cNvGrpSpPr>
            <p:nvPr/>
          </p:nvGrpSpPr>
          <p:grpSpPr bwMode="auto">
            <a:xfrm>
              <a:off x="1302461" y="798622"/>
              <a:ext cx="415934" cy="141210"/>
              <a:chOff x="7427351" y="787596"/>
              <a:chExt cx="415925" cy="141288"/>
            </a:xfrm>
          </p:grpSpPr>
          <p:sp>
            <p:nvSpPr>
              <p:cNvPr id="632" name="Line 171"/>
              <p:cNvSpPr>
                <a:spLocks noChangeShapeType="1"/>
              </p:cNvSpPr>
              <p:nvPr/>
            </p:nvSpPr>
            <p:spPr bwMode="auto">
              <a:xfrm>
                <a:off x="7474744" y="864295"/>
                <a:ext cx="368532" cy="0"/>
              </a:xfrm>
              <a:prstGeom prst="line">
                <a:avLst/>
              </a:prstGeom>
              <a:noFill/>
              <a:ln w="38100">
                <a:solidFill>
                  <a:schemeClr val="tx1"/>
                </a:solidFill>
                <a:round/>
                <a:headEnd/>
                <a:tailEnd type="triangle" w="med" len="med"/>
              </a:ln>
            </p:spPr>
            <p:txBody>
              <a:bodyPr/>
              <a:lstStyle/>
              <a:p>
                <a:endParaRPr lang="en-US"/>
              </a:p>
            </p:txBody>
          </p:sp>
          <p:grpSp>
            <p:nvGrpSpPr>
              <p:cNvPr id="490" name="Group 172"/>
              <p:cNvGrpSpPr>
                <a:grpSpLocks/>
              </p:cNvGrpSpPr>
              <p:nvPr/>
            </p:nvGrpSpPr>
            <p:grpSpPr bwMode="auto">
              <a:xfrm>
                <a:off x="7427351" y="787596"/>
                <a:ext cx="47393" cy="141288"/>
                <a:chOff x="3032" y="2584"/>
                <a:chExt cx="67" cy="140"/>
              </a:xfrm>
            </p:grpSpPr>
            <p:sp>
              <p:nvSpPr>
                <p:cNvPr id="634" name="Line 173"/>
                <p:cNvSpPr>
                  <a:spLocks noChangeShapeType="1"/>
                </p:cNvSpPr>
                <p:nvPr/>
              </p:nvSpPr>
              <p:spPr bwMode="auto">
                <a:xfrm flipH="1" flipV="1">
                  <a:off x="3032" y="2584"/>
                  <a:ext cx="67" cy="76"/>
                </a:xfrm>
                <a:prstGeom prst="line">
                  <a:avLst/>
                </a:prstGeom>
                <a:noFill/>
                <a:ln w="38100">
                  <a:solidFill>
                    <a:schemeClr val="tx1"/>
                  </a:solidFill>
                  <a:round/>
                  <a:headEnd/>
                  <a:tailEnd/>
                </a:ln>
              </p:spPr>
              <p:txBody>
                <a:bodyPr/>
                <a:lstStyle/>
                <a:p>
                  <a:endParaRPr lang="en-US"/>
                </a:p>
              </p:txBody>
            </p:sp>
            <p:sp>
              <p:nvSpPr>
                <p:cNvPr id="635" name="Line 174"/>
                <p:cNvSpPr>
                  <a:spLocks noChangeShapeType="1"/>
                </p:cNvSpPr>
                <p:nvPr/>
              </p:nvSpPr>
              <p:spPr bwMode="auto">
                <a:xfrm flipH="1">
                  <a:off x="3032" y="2660"/>
                  <a:ext cx="67" cy="64"/>
                </a:xfrm>
                <a:prstGeom prst="line">
                  <a:avLst/>
                </a:prstGeom>
                <a:noFill/>
                <a:ln w="38100">
                  <a:solidFill>
                    <a:schemeClr val="tx1"/>
                  </a:solidFill>
                  <a:round/>
                  <a:headEnd/>
                  <a:tailEnd/>
                </a:ln>
              </p:spPr>
              <p:txBody>
                <a:bodyPr/>
                <a:lstStyle/>
                <a:p>
                  <a:endParaRPr lang="en-US"/>
                </a:p>
              </p:txBody>
            </p:sp>
          </p:grpSp>
        </p:grpSp>
        <p:grpSp>
          <p:nvGrpSpPr>
            <p:cNvPr id="491" name="Group 262"/>
            <p:cNvGrpSpPr>
              <a:grpSpLocks/>
            </p:cNvGrpSpPr>
            <p:nvPr/>
          </p:nvGrpSpPr>
          <p:grpSpPr bwMode="auto">
            <a:xfrm>
              <a:off x="1454861" y="998647"/>
              <a:ext cx="415934" cy="141210"/>
              <a:chOff x="7427351" y="787596"/>
              <a:chExt cx="415925" cy="141288"/>
            </a:xfrm>
          </p:grpSpPr>
          <p:sp>
            <p:nvSpPr>
              <p:cNvPr id="637" name="Line 171"/>
              <p:cNvSpPr>
                <a:spLocks noChangeShapeType="1"/>
              </p:cNvSpPr>
              <p:nvPr/>
            </p:nvSpPr>
            <p:spPr bwMode="auto">
              <a:xfrm>
                <a:off x="7474744" y="864295"/>
                <a:ext cx="368532" cy="0"/>
              </a:xfrm>
              <a:prstGeom prst="line">
                <a:avLst/>
              </a:prstGeom>
              <a:noFill/>
              <a:ln w="38100">
                <a:solidFill>
                  <a:schemeClr val="tx1"/>
                </a:solidFill>
                <a:round/>
                <a:headEnd/>
                <a:tailEnd type="triangle" w="med" len="med"/>
              </a:ln>
            </p:spPr>
            <p:txBody>
              <a:bodyPr/>
              <a:lstStyle/>
              <a:p>
                <a:endParaRPr lang="en-US"/>
              </a:p>
            </p:txBody>
          </p:sp>
          <p:grpSp>
            <p:nvGrpSpPr>
              <p:cNvPr id="494" name="Group 172"/>
              <p:cNvGrpSpPr>
                <a:grpSpLocks/>
              </p:cNvGrpSpPr>
              <p:nvPr/>
            </p:nvGrpSpPr>
            <p:grpSpPr bwMode="auto">
              <a:xfrm>
                <a:off x="7427351" y="787596"/>
                <a:ext cx="47393" cy="141288"/>
                <a:chOff x="3032" y="2584"/>
                <a:chExt cx="67" cy="140"/>
              </a:xfrm>
            </p:grpSpPr>
            <p:sp>
              <p:nvSpPr>
                <p:cNvPr id="639" name="Line 173"/>
                <p:cNvSpPr>
                  <a:spLocks noChangeShapeType="1"/>
                </p:cNvSpPr>
                <p:nvPr/>
              </p:nvSpPr>
              <p:spPr bwMode="auto">
                <a:xfrm flipH="1" flipV="1">
                  <a:off x="3032" y="2584"/>
                  <a:ext cx="67" cy="76"/>
                </a:xfrm>
                <a:prstGeom prst="line">
                  <a:avLst/>
                </a:prstGeom>
                <a:noFill/>
                <a:ln w="38100">
                  <a:solidFill>
                    <a:schemeClr val="tx1"/>
                  </a:solidFill>
                  <a:round/>
                  <a:headEnd/>
                  <a:tailEnd/>
                </a:ln>
              </p:spPr>
              <p:txBody>
                <a:bodyPr/>
                <a:lstStyle/>
                <a:p>
                  <a:endParaRPr lang="en-US"/>
                </a:p>
              </p:txBody>
            </p:sp>
            <p:sp>
              <p:nvSpPr>
                <p:cNvPr id="640" name="Line 174"/>
                <p:cNvSpPr>
                  <a:spLocks noChangeShapeType="1"/>
                </p:cNvSpPr>
                <p:nvPr/>
              </p:nvSpPr>
              <p:spPr bwMode="auto">
                <a:xfrm flipH="1">
                  <a:off x="3032" y="2660"/>
                  <a:ext cx="67" cy="64"/>
                </a:xfrm>
                <a:prstGeom prst="line">
                  <a:avLst/>
                </a:prstGeom>
                <a:noFill/>
                <a:ln w="38100">
                  <a:solidFill>
                    <a:schemeClr val="tx1"/>
                  </a:solidFill>
                  <a:round/>
                  <a:headEnd/>
                  <a:tailEnd/>
                </a:ln>
              </p:spPr>
              <p:txBody>
                <a:bodyPr/>
                <a:lstStyle/>
                <a:p>
                  <a:endParaRPr lang="en-US"/>
                </a:p>
              </p:txBody>
            </p:sp>
          </p:grpSp>
        </p:grpSp>
      </p:grpSp>
      <p:sp>
        <p:nvSpPr>
          <p:cNvPr id="200" name="Right Arrow 54"/>
          <p:cNvSpPr>
            <a:spLocks noChangeArrowheads="1"/>
          </p:cNvSpPr>
          <p:nvPr/>
        </p:nvSpPr>
        <p:spPr bwMode="auto">
          <a:xfrm rot="16200000">
            <a:off x="4506917" y="1360488"/>
            <a:ext cx="381000" cy="403225"/>
          </a:xfrm>
          <a:prstGeom prst="rightArrow">
            <a:avLst>
              <a:gd name="adj1" fmla="val 50000"/>
              <a:gd name="adj2" fmla="val 50019"/>
            </a:avLst>
          </a:prstGeom>
          <a:solidFill>
            <a:srgbClr val="000099"/>
          </a:solidFill>
          <a:ln w="9525" algn="ctr">
            <a:solidFill>
              <a:schemeClr val="accent2"/>
            </a:solidFill>
            <a:round/>
            <a:headEnd/>
            <a:tailEnd/>
          </a:ln>
        </p:spPr>
        <p:txBody>
          <a:bodyPr/>
          <a:lstStyle/>
          <a:p>
            <a:pPr eaLnBrk="0" hangingPunct="0"/>
            <a:endParaRPr lang="en-US"/>
          </a:p>
        </p:txBody>
      </p:sp>
      <p:sp>
        <p:nvSpPr>
          <p:cNvPr id="188" name="AutoShape 231"/>
          <p:cNvSpPr>
            <a:spLocks noChangeAspect="1" noChangeArrowheads="1"/>
          </p:cNvSpPr>
          <p:nvPr/>
        </p:nvSpPr>
        <p:spPr bwMode="auto">
          <a:xfrm>
            <a:off x="6019800" y="1600200"/>
            <a:ext cx="1506601" cy="381000"/>
          </a:xfrm>
          <a:prstGeom prst="roundRect">
            <a:avLst>
              <a:gd name="adj" fmla="val 16667"/>
            </a:avLst>
          </a:prstGeom>
          <a:noFill/>
          <a:ln w="38100">
            <a:solidFill>
              <a:srgbClr val="FF0000"/>
            </a:solidFill>
            <a:prstDash val="sysDash"/>
            <a:round/>
            <a:headEnd/>
            <a:tailEnd/>
          </a:ln>
        </p:spPr>
        <p:txBody>
          <a:bodyPr tIns="9144"/>
          <a:lstStyle/>
          <a:p>
            <a:pPr algn="ctr" eaLnBrk="0" hangingPunct="0"/>
            <a:r>
              <a:rPr lang="en-US" altLang="ko-KR" sz="1600" b="1" dirty="0" smtClean="0">
                <a:ea typeface="Gulim" pitchFamily="34" charset="-127"/>
              </a:rPr>
              <a:t>Constructor</a:t>
            </a:r>
            <a:endParaRPr lang="en-US" altLang="ko-KR" sz="1600" b="1" dirty="0">
              <a:ea typeface="Gulim" pitchFamily="34" charset="-127"/>
            </a:endParaRPr>
          </a:p>
        </p:txBody>
      </p:sp>
      <p:sp>
        <p:nvSpPr>
          <p:cNvPr id="191" name="AutoShape 231"/>
          <p:cNvSpPr>
            <a:spLocks noChangeAspect="1" noChangeArrowheads="1"/>
          </p:cNvSpPr>
          <p:nvPr/>
        </p:nvSpPr>
        <p:spPr bwMode="auto">
          <a:xfrm>
            <a:off x="1676400" y="1600200"/>
            <a:ext cx="1506601" cy="381000"/>
          </a:xfrm>
          <a:prstGeom prst="roundRect">
            <a:avLst>
              <a:gd name="adj" fmla="val 16667"/>
            </a:avLst>
          </a:prstGeom>
          <a:noFill/>
          <a:ln w="38100">
            <a:solidFill>
              <a:srgbClr val="FF0000"/>
            </a:solidFill>
            <a:prstDash val="sysDash"/>
            <a:round/>
            <a:headEnd/>
            <a:tailEnd/>
          </a:ln>
        </p:spPr>
        <p:txBody>
          <a:bodyPr tIns="9144"/>
          <a:lstStyle/>
          <a:p>
            <a:pPr algn="ctr" eaLnBrk="0" hangingPunct="0"/>
            <a:r>
              <a:rPr lang="en-US" altLang="ko-KR" sz="1600" b="1" dirty="0" smtClean="0">
                <a:ea typeface="Gulim" pitchFamily="34" charset="-127"/>
              </a:rPr>
              <a:t>Manipulator</a:t>
            </a:r>
            <a:endParaRPr lang="en-US" altLang="ko-KR" sz="1600" b="1" dirty="0">
              <a:ea typeface="Gulim" pitchFamily="34" charset="-127"/>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3000" tmFilter="0, 0; .2, .5; .8, .5; 1, 0"/>
                                        <p:tgtEl>
                                          <p:spTgt spid="20"/>
                                        </p:tgtEl>
                                      </p:cBhvr>
                                    </p:animEffect>
                                    <p:animScale>
                                      <p:cBhvr>
                                        <p:cTn id="7" dur="1500" autoRev="1" fill="hold"/>
                                        <p:tgtEl>
                                          <p:spTgt spid="2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3000" tmFilter="0, 0; .2, .5; .8, .5; 1, 0"/>
                                        <p:tgtEl>
                                          <p:spTgt spid="202"/>
                                        </p:tgtEl>
                                      </p:cBhvr>
                                    </p:animEffect>
                                    <p:animScale>
                                      <p:cBhvr>
                                        <p:cTn id="12" dur="1500" autoRev="1" fill="hold"/>
                                        <p:tgtEl>
                                          <p:spTgt spid="20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3000" tmFilter="0, 0; .2, .5; .8, .5; 1, 0"/>
                                        <p:tgtEl>
                                          <p:spTgt spid="201"/>
                                        </p:tgtEl>
                                      </p:cBhvr>
                                    </p:animEffect>
                                    <p:animScale>
                                      <p:cBhvr>
                                        <p:cTn id="17" dur="1500" autoRev="1" fill="hold"/>
                                        <p:tgtEl>
                                          <p:spTgt spid="201"/>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3000" tmFilter="0, 0; .2, .5; .8, .5; 1, 0"/>
                                        <p:tgtEl>
                                          <p:spTgt spid="7"/>
                                        </p:tgtEl>
                                      </p:cBhvr>
                                    </p:animEffect>
                                    <p:animScale>
                                      <p:cBhvr>
                                        <p:cTn id="22" dur="1500"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3"/>
                                        </p:tgtEl>
                                        <p:attrNameLst>
                                          <p:attrName>style.visibility</p:attrName>
                                        </p:attrNameLst>
                                      </p:cBhvr>
                                      <p:to>
                                        <p:strVal val="visible"/>
                                      </p:to>
                                    </p:set>
                                  </p:childTnLst>
                                </p:cTn>
                              </p:par>
                              <p:par>
                                <p:cTn id="27" presetID="26" presetClass="emph" presetSubtype="0" fill="hold" nodeType="withEffect">
                                  <p:stCondLst>
                                    <p:cond delay="0"/>
                                  </p:stCondLst>
                                  <p:childTnLst>
                                    <p:animEffect transition="out" filter="fade">
                                      <p:cBhvr>
                                        <p:cTn id="28" dur="3000" tmFilter="0, 0; .2, .5; .8, .5; 1, 0"/>
                                        <p:tgtEl>
                                          <p:spTgt spid="20"/>
                                        </p:tgtEl>
                                      </p:cBhvr>
                                    </p:animEffect>
                                    <p:animScale>
                                      <p:cBhvr>
                                        <p:cTn id="29" dur="1500" autoRev="1" fill="hold"/>
                                        <p:tgtEl>
                                          <p:spTgt spid="20"/>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7"/>
                                        </p:tgtEl>
                                        <p:attrNameLst>
                                          <p:attrName>style.visibility</p:attrName>
                                        </p:attrNameLst>
                                      </p:cBhvr>
                                      <p:to>
                                        <p:strVal val="visible"/>
                                      </p:to>
                                    </p:set>
                                  </p:childTnLst>
                                </p:cTn>
                              </p:par>
                              <p:par>
                                <p:cTn id="34" presetID="26" presetClass="emph" presetSubtype="0" fill="hold" nodeType="withEffect">
                                  <p:stCondLst>
                                    <p:cond delay="0"/>
                                  </p:stCondLst>
                                  <p:childTnLst>
                                    <p:animEffect transition="out" filter="fade">
                                      <p:cBhvr>
                                        <p:cTn id="35" dur="3000" tmFilter="0, 0; .2, .5; .8, .5; 1, 0"/>
                                        <p:tgtEl>
                                          <p:spTgt spid="201"/>
                                        </p:tgtEl>
                                      </p:cBhvr>
                                    </p:animEffect>
                                    <p:animScale>
                                      <p:cBhvr>
                                        <p:cTn id="36" dur="1500" autoRev="1" fill="hold"/>
                                        <p:tgtEl>
                                          <p:spTgt spid="201"/>
                                        </p:tgtEl>
                                      </p:cBhvr>
                                      <p:by x="105000" y="105000"/>
                                    </p:animScale>
                                  </p:childTnLst>
                                </p:cTn>
                              </p:par>
                              <p:par>
                                <p:cTn id="37" presetID="26" presetClass="emph" presetSubtype="0" fill="hold" nodeType="withEffect">
                                  <p:stCondLst>
                                    <p:cond delay="0"/>
                                  </p:stCondLst>
                                  <p:childTnLst>
                                    <p:animEffect transition="out" filter="fade">
                                      <p:cBhvr>
                                        <p:cTn id="38" dur="3000" tmFilter="0, 0; .2, .5; .8, .5; 1, 0"/>
                                        <p:tgtEl>
                                          <p:spTgt spid="202"/>
                                        </p:tgtEl>
                                      </p:cBhvr>
                                    </p:animEffect>
                                    <p:animScale>
                                      <p:cBhvr>
                                        <p:cTn id="39" dur="1500" autoRev="1" fill="hold"/>
                                        <p:tgtEl>
                                          <p:spTgt spid="202"/>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3000" tmFilter="0, 0; .2, .5; .8, .5; 1, 0"/>
                                        <p:tgtEl>
                                          <p:spTgt spid="467"/>
                                        </p:tgtEl>
                                      </p:cBhvr>
                                    </p:animEffect>
                                    <p:animScale>
                                      <p:cBhvr>
                                        <p:cTn id="48" dur="1500" autoRev="1" fill="hold"/>
                                        <p:tgtEl>
                                          <p:spTgt spid="467"/>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8"/>
                                        </p:tgtEl>
                                        <p:attrNameLst>
                                          <p:attrName>style.visibility</p:attrName>
                                        </p:attrNameLst>
                                      </p:cBhvr>
                                      <p:to>
                                        <p:strVal val="visible"/>
                                      </p:to>
                                    </p:set>
                                  </p:childTnLst>
                                </p:cTn>
                              </p:par>
                              <p:par>
                                <p:cTn id="53" presetID="26" presetClass="emph" presetSubtype="0" fill="hold" nodeType="withEffect">
                                  <p:stCondLst>
                                    <p:cond delay="0"/>
                                  </p:stCondLst>
                                  <p:childTnLst>
                                    <p:animEffect transition="out" filter="fade">
                                      <p:cBhvr>
                                        <p:cTn id="54" dur="2000" tmFilter="0, 0; .2, .5; .8, .5; 1, 0"/>
                                        <p:tgtEl>
                                          <p:spTgt spid="202"/>
                                        </p:tgtEl>
                                      </p:cBhvr>
                                    </p:animEffect>
                                    <p:animScale>
                                      <p:cBhvr>
                                        <p:cTn id="55" dur="1000" autoRev="1" fill="hold"/>
                                        <p:tgtEl>
                                          <p:spTgt spid="202"/>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91"/>
                                        </p:tgtEl>
                                        <p:attrNameLst>
                                          <p:attrName>style.visibility</p:attrName>
                                        </p:attrNameLst>
                                      </p:cBhvr>
                                      <p:to>
                                        <p:strVal val="visible"/>
                                      </p:to>
                                    </p:set>
                                  </p:childTnLst>
                                </p:cTn>
                              </p:par>
                              <p:par>
                                <p:cTn id="60" presetID="26" presetClass="emph" presetSubtype="0" fill="hold" nodeType="withEffect">
                                  <p:stCondLst>
                                    <p:cond delay="0"/>
                                  </p:stCondLst>
                                  <p:childTnLst>
                                    <p:animEffect transition="out" filter="fade">
                                      <p:cBhvr>
                                        <p:cTn id="61" dur="3000" tmFilter="0, 0; .2, .5; .8, .5; 1, 0"/>
                                        <p:tgtEl>
                                          <p:spTgt spid="202"/>
                                        </p:tgtEl>
                                      </p:cBhvr>
                                    </p:animEffect>
                                    <p:animScale>
                                      <p:cBhvr>
                                        <p:cTn id="62" dur="1500" autoRev="1" fill="hold"/>
                                        <p:tgtEl>
                                          <p:spTgt spid="202"/>
                                        </p:tgtEl>
                                      </p:cBhvr>
                                      <p:by x="105000" y="105000"/>
                                    </p:animScale>
                                  </p:childTnLst>
                                </p:cTn>
                              </p:par>
                            </p:childTnLst>
                          </p:cTn>
                        </p:par>
                        <p:par>
                          <p:cTn id="63" fill="hold">
                            <p:stCondLst>
                              <p:cond delay="3000"/>
                            </p:stCondLst>
                            <p:childTnLst>
                              <p:par>
                                <p:cTn id="64" presetID="26" presetClass="emph" presetSubtype="0" fill="hold" nodeType="afterEffect">
                                  <p:stCondLst>
                                    <p:cond delay="1000"/>
                                  </p:stCondLst>
                                  <p:childTnLst>
                                    <p:animEffect transition="out" filter="fade">
                                      <p:cBhvr>
                                        <p:cTn id="65" dur="3000" tmFilter="0, 0; .2, .5; .8, .5; 1, 0"/>
                                        <p:tgtEl>
                                          <p:spTgt spid="20"/>
                                        </p:tgtEl>
                                      </p:cBhvr>
                                    </p:animEffect>
                                    <p:animScale>
                                      <p:cBhvr>
                                        <p:cTn id="66" dur="1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188" grpId="0" animBg="1"/>
      <p:bldP spid="1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4"/>
          <p:cNvSpPr txBox="1">
            <a:spLocks noChangeArrowheads="1"/>
          </p:cNvSpPr>
          <p:nvPr/>
        </p:nvSpPr>
        <p:spPr bwMode="auto">
          <a:xfrm>
            <a:off x="26760" y="1379577"/>
            <a:ext cx="5326290" cy="5478423"/>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
              <a:defRPr/>
            </a:pPr>
            <a:r>
              <a:rPr lang="en-US" sz="2400" b="1" dirty="0" smtClean="0">
                <a:cs typeface="Arial" pitchFamily="34" charset="0"/>
              </a:rPr>
              <a:t> </a:t>
            </a:r>
            <a:r>
              <a:rPr lang="en-US" sz="2000" b="1" dirty="0" smtClean="0">
                <a:cs typeface="Arial" pitchFamily="34" charset="0"/>
              </a:rPr>
              <a:t>Pixel-level rewrites (Furnas, 2000)</a:t>
            </a:r>
          </a:p>
          <a:p>
            <a:pPr lvl="1">
              <a:spcBef>
                <a:spcPts val="0"/>
              </a:spcBef>
              <a:buFont typeface="Arial" pitchFamily="34" charset="0"/>
              <a:buChar char="•"/>
              <a:defRPr/>
            </a:pPr>
            <a:r>
              <a:rPr lang="en-US" dirty="0" smtClean="0">
                <a:cs typeface="Arial" pitchFamily="34" charset="0"/>
              </a:rPr>
              <a:t> Production-like rules (LHS/RHS) </a:t>
            </a:r>
          </a:p>
          <a:p>
            <a:pPr lvl="1">
              <a:spcBef>
                <a:spcPts val="0"/>
              </a:spcBef>
              <a:buFont typeface="Arial" pitchFamily="34" charset="0"/>
              <a:buChar char="•"/>
              <a:defRPr/>
            </a:pPr>
            <a:r>
              <a:rPr lang="en-US" dirty="0" smtClean="0">
                <a:cs typeface="Arial" pitchFamily="34" charset="0"/>
              </a:rPr>
              <a:t> Shared image (i.e. working memory)</a:t>
            </a:r>
          </a:p>
          <a:p>
            <a:pPr lvl="1">
              <a:spcBef>
                <a:spcPts val="0"/>
              </a:spcBef>
              <a:buFont typeface="Arial" pitchFamily="34" charset="0"/>
              <a:buChar char="•"/>
              <a:defRPr/>
            </a:pPr>
            <a:r>
              <a:rPr lang="en-US" dirty="0" smtClean="0">
                <a:cs typeface="Arial" pitchFamily="34" charset="0"/>
              </a:rPr>
              <a:t> LHS and RHS are pixel patterns</a:t>
            </a:r>
          </a:p>
          <a:p>
            <a:pPr lvl="1">
              <a:spcBef>
                <a:spcPts val="0"/>
              </a:spcBef>
              <a:buFont typeface="Arial" pitchFamily="34" charset="0"/>
              <a:buChar char="•"/>
              <a:defRPr/>
            </a:pPr>
            <a:r>
              <a:rPr lang="en-US" dirty="0" smtClean="0">
                <a:cs typeface="Arial" pitchFamily="34" charset="0"/>
              </a:rPr>
              <a:t> Conflict resolution scheme (sequencing)</a:t>
            </a:r>
          </a:p>
          <a:p>
            <a:pPr lvl="1">
              <a:spcBef>
                <a:spcPts val="0"/>
              </a:spcBef>
              <a:buFont typeface="Arial" pitchFamily="34" charset="0"/>
              <a:buChar char="•"/>
              <a:defRPr/>
            </a:pPr>
            <a:r>
              <a:rPr lang="en-US" dirty="0" smtClean="0">
                <a:cs typeface="Arial" pitchFamily="34" charset="0"/>
              </a:rPr>
              <a:t> Processing may match other orientations</a:t>
            </a:r>
          </a:p>
          <a:p>
            <a:pPr lvl="1">
              <a:spcBef>
                <a:spcPts val="0"/>
              </a:spcBef>
              <a:buFont typeface="Arial" pitchFamily="34" charset="0"/>
              <a:buChar char="•"/>
              <a:defRPr/>
            </a:pPr>
            <a:r>
              <a:rPr lang="en-US" dirty="0" smtClean="0">
                <a:cs typeface="Arial" pitchFamily="34" charset="0"/>
              </a:rPr>
              <a:t> Active manipulation of shapes</a:t>
            </a:r>
          </a:p>
          <a:p>
            <a:pPr>
              <a:spcBef>
                <a:spcPct val="50000"/>
              </a:spcBef>
              <a:buFont typeface="Wingdings" pitchFamily="2" charset="2"/>
              <a:buChar char="§"/>
              <a:defRPr/>
            </a:pPr>
            <a:r>
              <a:rPr lang="en-US" sz="2400" b="1" dirty="0" smtClean="0">
                <a:cs typeface="Arial" pitchFamily="34" charset="0"/>
              </a:rPr>
              <a:t> </a:t>
            </a:r>
            <a:r>
              <a:rPr lang="en-US" sz="2000" b="1" dirty="0" smtClean="0">
                <a:cs typeface="Arial" pitchFamily="34" charset="0"/>
              </a:rPr>
              <a:t>Contrast with other image processing</a:t>
            </a:r>
          </a:p>
          <a:p>
            <a:pPr lvl="1">
              <a:spcBef>
                <a:spcPts val="0"/>
              </a:spcBef>
              <a:buFont typeface="Arial" pitchFamily="34" charset="0"/>
              <a:buChar char="•"/>
              <a:defRPr/>
            </a:pPr>
            <a:r>
              <a:rPr lang="en-US" dirty="0" smtClean="0">
                <a:cs typeface="Arial" pitchFamily="34" charset="0"/>
              </a:rPr>
              <a:t> Computer vision</a:t>
            </a:r>
          </a:p>
          <a:p>
            <a:pPr lvl="2">
              <a:spcBef>
                <a:spcPts val="0"/>
              </a:spcBef>
              <a:buFont typeface="Courier New" pitchFamily="49" charset="0"/>
              <a:buChar char="o"/>
              <a:defRPr/>
            </a:pPr>
            <a:r>
              <a:rPr lang="en-US" sz="1600" dirty="0" smtClean="0">
                <a:cs typeface="Arial" pitchFamily="34" charset="0"/>
              </a:rPr>
              <a:t> Sentential manipulations </a:t>
            </a:r>
          </a:p>
          <a:p>
            <a:pPr lvl="2">
              <a:spcBef>
                <a:spcPts val="0"/>
              </a:spcBef>
              <a:buFont typeface="Courier New" pitchFamily="49" charset="0"/>
              <a:buChar char="o"/>
              <a:defRPr/>
            </a:pPr>
            <a:r>
              <a:rPr lang="en-US" sz="1600" dirty="0" smtClean="0">
                <a:cs typeface="Arial" pitchFamily="34" charset="0"/>
              </a:rPr>
              <a:t> F</a:t>
            </a:r>
            <a:r>
              <a:rPr lang="en-US" sz="1600" dirty="0" smtClean="0"/>
              <a:t>ilters (e.g. Gaussian) where each pixel is rewritten as a specific function of its neighbors’ values</a:t>
            </a:r>
            <a:endParaRPr lang="en-US" sz="1600" dirty="0" smtClean="0">
              <a:cs typeface="Arial" pitchFamily="34" charset="0"/>
            </a:endParaRPr>
          </a:p>
          <a:p>
            <a:pPr lvl="1">
              <a:spcBef>
                <a:spcPts val="0"/>
              </a:spcBef>
              <a:buFont typeface="Arial" pitchFamily="34" charset="0"/>
              <a:buChar char="•"/>
              <a:defRPr/>
            </a:pPr>
            <a:r>
              <a:rPr lang="en-US" dirty="0" smtClean="0">
                <a:cs typeface="Arial" pitchFamily="34" charset="0"/>
              </a:rPr>
              <a:t> Cellular Automata</a:t>
            </a:r>
          </a:p>
          <a:p>
            <a:pPr lvl="2">
              <a:spcBef>
                <a:spcPts val="0"/>
              </a:spcBef>
              <a:buFont typeface="Courier New" pitchFamily="49" charset="0"/>
              <a:buChar char="o"/>
              <a:defRPr/>
            </a:pPr>
            <a:r>
              <a:rPr lang="en-US" dirty="0" smtClean="0">
                <a:cs typeface="Arial" pitchFamily="34" charset="0"/>
              </a:rPr>
              <a:t> </a:t>
            </a:r>
            <a:r>
              <a:rPr lang="en-US" sz="1600" dirty="0" smtClean="0">
                <a:cs typeface="Arial" pitchFamily="34" charset="0"/>
              </a:rPr>
              <a:t>Finite State Machines</a:t>
            </a:r>
          </a:p>
          <a:p>
            <a:pPr lvl="2">
              <a:spcBef>
                <a:spcPts val="0"/>
              </a:spcBef>
              <a:buFont typeface="Courier New" pitchFamily="49" charset="0"/>
              <a:buChar char="o"/>
              <a:defRPr/>
            </a:pPr>
            <a:r>
              <a:rPr lang="en-US" sz="1600" dirty="0" smtClean="0">
                <a:cs typeface="Arial" pitchFamily="34" charset="0"/>
              </a:rPr>
              <a:t> Next state of a cell based on current state and state of its neighbors</a:t>
            </a:r>
          </a:p>
          <a:p>
            <a:pPr lvl="2">
              <a:spcBef>
                <a:spcPts val="0"/>
              </a:spcBef>
              <a:buFont typeface="Courier New" pitchFamily="49" charset="0"/>
              <a:buChar char="o"/>
              <a:defRPr/>
            </a:pPr>
            <a:r>
              <a:rPr lang="en-US" sz="1600" dirty="0" smtClean="0">
                <a:cs typeface="Arial" pitchFamily="34" charset="0"/>
              </a:rPr>
              <a:t> Rather than rewriting many local configurations at once</a:t>
            </a:r>
          </a:p>
        </p:txBody>
      </p:sp>
      <p:grpSp>
        <p:nvGrpSpPr>
          <p:cNvPr id="107" name="Group 106"/>
          <p:cNvGrpSpPr/>
          <p:nvPr/>
        </p:nvGrpSpPr>
        <p:grpSpPr>
          <a:xfrm>
            <a:off x="5334000" y="1524000"/>
            <a:ext cx="3781425" cy="5019675"/>
            <a:chOff x="5334000" y="1524000"/>
            <a:chExt cx="3781425" cy="5019675"/>
          </a:xfrm>
        </p:grpSpPr>
        <p:sp>
          <p:nvSpPr>
            <p:cNvPr id="229" name="Rectangle 228"/>
            <p:cNvSpPr/>
            <p:nvPr/>
          </p:nvSpPr>
          <p:spPr>
            <a:xfrm>
              <a:off x="5334000" y="1524000"/>
              <a:ext cx="3781425" cy="50196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5437875" y="1700439"/>
              <a:ext cx="3563649" cy="4603746"/>
              <a:chOff x="5437875" y="1700439"/>
              <a:chExt cx="3563649" cy="4603746"/>
            </a:xfrm>
          </p:grpSpPr>
          <p:grpSp>
            <p:nvGrpSpPr>
              <p:cNvPr id="94" name="Group 93"/>
              <p:cNvGrpSpPr/>
              <p:nvPr/>
            </p:nvGrpSpPr>
            <p:grpSpPr>
              <a:xfrm>
                <a:off x="5514075" y="1700439"/>
                <a:ext cx="2984501" cy="1619250"/>
                <a:chOff x="5514075" y="1700439"/>
                <a:chExt cx="2984501" cy="1619250"/>
              </a:xfrm>
            </p:grpSpPr>
            <p:grpSp>
              <p:nvGrpSpPr>
                <p:cNvPr id="4" name="Group 6"/>
                <p:cNvGrpSpPr>
                  <a:grpSpLocks/>
                </p:cNvGrpSpPr>
                <p:nvPr/>
              </p:nvGrpSpPr>
              <p:grpSpPr bwMode="auto">
                <a:xfrm>
                  <a:off x="5514075" y="2951389"/>
                  <a:ext cx="1570038" cy="368300"/>
                  <a:chOff x="432" y="1824"/>
                  <a:chExt cx="2698" cy="421"/>
                </a:xfrm>
              </p:grpSpPr>
              <p:sp>
                <p:nvSpPr>
                  <p:cNvPr id="209" name="AutoShape 7"/>
                  <p:cNvSpPr>
                    <a:spLocks noChangeArrowheads="1"/>
                  </p:cNvSpPr>
                  <p:nvPr/>
                </p:nvSpPr>
                <p:spPr bwMode="auto">
                  <a:xfrm>
                    <a:off x="432" y="1824"/>
                    <a:ext cx="240" cy="240"/>
                  </a:xfrm>
                  <a:prstGeom prst="star4">
                    <a:avLst>
                      <a:gd name="adj" fmla="val 12500"/>
                    </a:avLst>
                  </a:prstGeom>
                  <a:noFill/>
                  <a:ln w="28575">
                    <a:solidFill>
                      <a:schemeClr val="tx1"/>
                    </a:solidFill>
                    <a:miter lim="800000"/>
                    <a:headEnd/>
                    <a:tailEnd/>
                  </a:ln>
                  <a:effectLst/>
                </p:spPr>
                <p:txBody>
                  <a:bodyPr wrap="none" anchor="ctr"/>
                  <a:lstStyle/>
                  <a:p>
                    <a:endParaRPr lang="en-US"/>
                  </a:p>
                </p:txBody>
              </p:sp>
              <p:sp>
                <p:nvSpPr>
                  <p:cNvPr id="210" name="Text Box 8"/>
                  <p:cNvSpPr txBox="1">
                    <a:spLocks noChangeArrowheads="1"/>
                  </p:cNvSpPr>
                  <p:nvPr/>
                </p:nvSpPr>
                <p:spPr bwMode="auto">
                  <a:xfrm>
                    <a:off x="712" y="1824"/>
                    <a:ext cx="2418" cy="421"/>
                  </a:xfrm>
                  <a:prstGeom prst="rect">
                    <a:avLst/>
                  </a:prstGeom>
                  <a:noFill/>
                  <a:ln w="9525">
                    <a:noFill/>
                    <a:miter lim="800000"/>
                    <a:headEnd/>
                    <a:tailEnd/>
                  </a:ln>
                  <a:effectLst/>
                </p:spPr>
                <p:txBody>
                  <a:bodyPr wrap="none">
                    <a:spAutoFit/>
                  </a:bodyPr>
                  <a:lstStyle/>
                  <a:p>
                    <a:r>
                      <a:rPr lang="en-US">
                        <a:cs typeface="Arial" charset="0"/>
                      </a:rPr>
                      <a:t>= </a:t>
                    </a:r>
                    <a:r>
                      <a:rPr lang="en-US" sz="1600">
                        <a:cs typeface="Arial" charset="0"/>
                      </a:rPr>
                      <a:t>“don’t care”</a:t>
                    </a:r>
                  </a:p>
                </p:txBody>
              </p:sp>
            </p:grpSp>
            <p:grpSp>
              <p:nvGrpSpPr>
                <p:cNvPr id="5" name="Group 10"/>
                <p:cNvGrpSpPr>
                  <a:grpSpLocks/>
                </p:cNvGrpSpPr>
                <p:nvPr/>
              </p:nvGrpSpPr>
              <p:grpSpPr bwMode="auto">
                <a:xfrm>
                  <a:off x="6774550" y="1700439"/>
                  <a:ext cx="912813" cy="863600"/>
                  <a:chOff x="4258" y="796"/>
                  <a:chExt cx="575" cy="544"/>
                </a:xfrm>
              </p:grpSpPr>
              <p:sp>
                <p:nvSpPr>
                  <p:cNvPr id="207" name="AutoShape 11"/>
                  <p:cNvSpPr>
                    <a:spLocks noChangeArrowheads="1"/>
                  </p:cNvSpPr>
                  <p:nvPr/>
                </p:nvSpPr>
                <p:spPr bwMode="auto">
                  <a:xfrm>
                    <a:off x="4426" y="1115"/>
                    <a:ext cx="201" cy="225"/>
                  </a:xfrm>
                  <a:prstGeom prst="rightArrow">
                    <a:avLst>
                      <a:gd name="adj1" fmla="val 50000"/>
                      <a:gd name="adj2" fmla="val 25000"/>
                    </a:avLst>
                  </a:prstGeom>
                  <a:noFill/>
                  <a:ln w="28575">
                    <a:solidFill>
                      <a:schemeClr val="tx1"/>
                    </a:solidFill>
                    <a:miter lim="800000"/>
                    <a:headEnd/>
                    <a:tailEnd/>
                  </a:ln>
                  <a:effectLst/>
                </p:spPr>
                <p:txBody>
                  <a:bodyPr wrap="none" anchor="ctr"/>
                  <a:lstStyle/>
                  <a:p>
                    <a:endParaRPr lang="en-US"/>
                  </a:p>
                </p:txBody>
              </p:sp>
              <p:sp>
                <p:nvSpPr>
                  <p:cNvPr id="208" name="Text Box 12"/>
                  <p:cNvSpPr txBox="1">
                    <a:spLocks noChangeArrowheads="1"/>
                  </p:cNvSpPr>
                  <p:nvPr/>
                </p:nvSpPr>
                <p:spPr bwMode="auto">
                  <a:xfrm>
                    <a:off x="4258" y="796"/>
                    <a:ext cx="575" cy="326"/>
                  </a:xfrm>
                  <a:prstGeom prst="rect">
                    <a:avLst/>
                  </a:prstGeom>
                  <a:noFill/>
                  <a:ln w="9525">
                    <a:noFill/>
                    <a:miter lim="800000"/>
                    <a:headEnd/>
                    <a:tailEnd/>
                  </a:ln>
                  <a:effectLst/>
                </p:spPr>
                <p:txBody>
                  <a:bodyPr>
                    <a:spAutoFit/>
                  </a:bodyPr>
                  <a:lstStyle/>
                  <a:p>
                    <a:pPr algn="ctr">
                      <a:spcBef>
                        <a:spcPct val="50000"/>
                      </a:spcBef>
                    </a:pPr>
                    <a:r>
                      <a:rPr lang="en-US" sz="1400" b="1" dirty="0">
                        <a:cs typeface="Arial" charset="0"/>
                      </a:rPr>
                      <a:t>“2x2 reduce”</a:t>
                    </a:r>
                  </a:p>
                </p:txBody>
              </p:sp>
            </p:grpSp>
            <p:grpSp>
              <p:nvGrpSpPr>
                <p:cNvPr id="91" name="Group 90"/>
                <p:cNvGrpSpPr/>
                <p:nvPr/>
              </p:nvGrpSpPr>
              <p:grpSpPr>
                <a:xfrm>
                  <a:off x="5958575" y="1732189"/>
                  <a:ext cx="908050" cy="1246188"/>
                  <a:chOff x="5958575" y="1732189"/>
                  <a:chExt cx="908050" cy="1246188"/>
                </a:xfrm>
              </p:grpSpPr>
              <p:grpSp>
                <p:nvGrpSpPr>
                  <p:cNvPr id="7" name="Group 14"/>
                  <p:cNvGrpSpPr>
                    <a:grpSpLocks/>
                  </p:cNvGrpSpPr>
                  <p:nvPr/>
                </p:nvGrpSpPr>
                <p:grpSpPr bwMode="auto">
                  <a:xfrm>
                    <a:off x="5958575" y="1732189"/>
                    <a:ext cx="908050" cy="1246188"/>
                    <a:chOff x="480" y="1872"/>
                    <a:chExt cx="1776" cy="1680"/>
                  </a:xfrm>
                </p:grpSpPr>
                <p:sp>
                  <p:nvSpPr>
                    <p:cNvPr id="203" name="Line 15"/>
                    <p:cNvSpPr>
                      <a:spLocks noChangeShapeType="1"/>
                    </p:cNvSpPr>
                    <p:nvPr/>
                  </p:nvSpPr>
                  <p:spPr bwMode="auto">
                    <a:xfrm>
                      <a:off x="1104" y="1872"/>
                      <a:ext cx="0" cy="1680"/>
                    </a:xfrm>
                    <a:prstGeom prst="line">
                      <a:avLst/>
                    </a:prstGeom>
                    <a:noFill/>
                    <a:ln w="9525">
                      <a:solidFill>
                        <a:schemeClr val="tx1"/>
                      </a:solidFill>
                      <a:round/>
                      <a:headEnd/>
                      <a:tailEnd/>
                    </a:ln>
                    <a:effectLst/>
                  </p:spPr>
                  <p:txBody>
                    <a:bodyPr/>
                    <a:lstStyle/>
                    <a:p>
                      <a:endParaRPr lang="en-US"/>
                    </a:p>
                  </p:txBody>
                </p:sp>
                <p:sp>
                  <p:nvSpPr>
                    <p:cNvPr id="204" name="Line 16"/>
                    <p:cNvSpPr>
                      <a:spLocks noChangeShapeType="1"/>
                    </p:cNvSpPr>
                    <p:nvPr/>
                  </p:nvSpPr>
                  <p:spPr bwMode="auto">
                    <a:xfrm>
                      <a:off x="480" y="2496"/>
                      <a:ext cx="1776" cy="0"/>
                    </a:xfrm>
                    <a:prstGeom prst="line">
                      <a:avLst/>
                    </a:prstGeom>
                    <a:noFill/>
                    <a:ln w="9525">
                      <a:solidFill>
                        <a:schemeClr val="tx1"/>
                      </a:solidFill>
                      <a:round/>
                      <a:headEnd/>
                      <a:tailEnd/>
                    </a:ln>
                    <a:effectLst/>
                  </p:spPr>
                  <p:txBody>
                    <a:bodyPr/>
                    <a:lstStyle/>
                    <a:p>
                      <a:endParaRPr lang="en-US"/>
                    </a:p>
                  </p:txBody>
                </p:sp>
                <p:sp>
                  <p:nvSpPr>
                    <p:cNvPr id="205" name="Line 17"/>
                    <p:cNvSpPr>
                      <a:spLocks noChangeShapeType="1"/>
                    </p:cNvSpPr>
                    <p:nvPr/>
                  </p:nvSpPr>
                  <p:spPr bwMode="auto">
                    <a:xfrm>
                      <a:off x="1680" y="1872"/>
                      <a:ext cx="0" cy="1680"/>
                    </a:xfrm>
                    <a:prstGeom prst="line">
                      <a:avLst/>
                    </a:prstGeom>
                    <a:noFill/>
                    <a:ln w="9525">
                      <a:solidFill>
                        <a:schemeClr val="tx1"/>
                      </a:solidFill>
                      <a:round/>
                      <a:headEnd/>
                      <a:tailEnd/>
                    </a:ln>
                    <a:effectLst/>
                  </p:spPr>
                  <p:txBody>
                    <a:bodyPr/>
                    <a:lstStyle/>
                    <a:p>
                      <a:endParaRPr lang="en-US"/>
                    </a:p>
                  </p:txBody>
                </p:sp>
                <p:sp>
                  <p:nvSpPr>
                    <p:cNvPr id="206" name="Line 18"/>
                    <p:cNvSpPr>
                      <a:spLocks noChangeShapeType="1"/>
                    </p:cNvSpPr>
                    <p:nvPr/>
                  </p:nvSpPr>
                  <p:spPr bwMode="auto">
                    <a:xfrm>
                      <a:off x="480" y="3072"/>
                      <a:ext cx="1776" cy="0"/>
                    </a:xfrm>
                    <a:prstGeom prst="line">
                      <a:avLst/>
                    </a:prstGeom>
                    <a:noFill/>
                    <a:ln w="9525">
                      <a:solidFill>
                        <a:schemeClr val="tx1"/>
                      </a:solidFill>
                      <a:round/>
                      <a:headEnd/>
                      <a:tailEnd/>
                    </a:ln>
                    <a:effectLst/>
                  </p:spPr>
                  <p:txBody>
                    <a:bodyPr/>
                    <a:lstStyle/>
                    <a:p>
                      <a:endParaRPr lang="en-US"/>
                    </a:p>
                  </p:txBody>
                </p:sp>
              </p:grpSp>
              <p:grpSp>
                <p:nvGrpSpPr>
                  <p:cNvPr id="90" name="Group 89"/>
                  <p:cNvGrpSpPr/>
                  <p:nvPr/>
                </p:nvGrpSpPr>
                <p:grpSpPr>
                  <a:xfrm>
                    <a:off x="6007659" y="1829477"/>
                    <a:ext cx="785341" cy="1042084"/>
                    <a:chOff x="6007659" y="1829477"/>
                    <a:chExt cx="785341" cy="1042084"/>
                  </a:xfrm>
                </p:grpSpPr>
                <p:sp>
                  <p:nvSpPr>
                    <p:cNvPr id="198" name="AutoShape 24"/>
                    <p:cNvSpPr>
                      <a:spLocks noChangeArrowheads="1"/>
                    </p:cNvSpPr>
                    <p:nvPr/>
                  </p:nvSpPr>
                  <p:spPr bwMode="auto">
                    <a:xfrm>
                      <a:off x="6056743" y="2693534"/>
                      <a:ext cx="122710" cy="178027"/>
                    </a:xfrm>
                    <a:prstGeom prst="star4">
                      <a:avLst>
                        <a:gd name="adj" fmla="val 12500"/>
                      </a:avLst>
                    </a:prstGeom>
                    <a:noFill/>
                    <a:ln w="28575">
                      <a:solidFill>
                        <a:schemeClr val="tx1"/>
                      </a:solidFill>
                      <a:miter lim="800000"/>
                      <a:headEnd/>
                      <a:tailEnd/>
                    </a:ln>
                    <a:effectLst/>
                  </p:spPr>
                  <p:txBody>
                    <a:bodyPr wrap="none" anchor="ctr"/>
                    <a:lstStyle/>
                    <a:p>
                      <a:endParaRPr lang="en-US"/>
                    </a:p>
                  </p:txBody>
                </p:sp>
                <p:sp>
                  <p:nvSpPr>
                    <p:cNvPr id="194" name="Rectangle 20"/>
                    <p:cNvSpPr>
                      <a:spLocks noChangeArrowheads="1"/>
                    </p:cNvSpPr>
                    <p:nvPr/>
                  </p:nvSpPr>
                  <p:spPr bwMode="auto">
                    <a:xfrm>
                      <a:off x="6007659" y="1829477"/>
                      <a:ext cx="220877" cy="284843"/>
                    </a:xfrm>
                    <a:prstGeom prst="rect">
                      <a:avLst/>
                    </a:prstGeom>
                    <a:solidFill>
                      <a:schemeClr val="bg1"/>
                    </a:solidFill>
                    <a:ln w="9525">
                      <a:noFill/>
                      <a:miter lim="800000"/>
                      <a:headEnd/>
                      <a:tailEnd/>
                    </a:ln>
                    <a:effectLst/>
                  </p:spPr>
                  <p:txBody>
                    <a:bodyPr wrap="none" anchor="ctr"/>
                    <a:lstStyle/>
                    <a:p>
                      <a:endParaRPr lang="en-US"/>
                    </a:p>
                  </p:txBody>
                </p:sp>
                <p:sp>
                  <p:nvSpPr>
                    <p:cNvPr id="195" name="Rectangle 21"/>
                    <p:cNvSpPr>
                      <a:spLocks noChangeArrowheads="1"/>
                    </p:cNvSpPr>
                    <p:nvPr/>
                  </p:nvSpPr>
                  <p:spPr bwMode="auto">
                    <a:xfrm>
                      <a:off x="6007659" y="2266270"/>
                      <a:ext cx="220877" cy="284843"/>
                    </a:xfrm>
                    <a:prstGeom prst="rect">
                      <a:avLst/>
                    </a:prstGeom>
                    <a:solidFill>
                      <a:schemeClr val="bg1"/>
                    </a:solidFill>
                    <a:ln w="9525">
                      <a:noFill/>
                      <a:miter lim="800000"/>
                      <a:headEnd/>
                      <a:tailEnd/>
                    </a:ln>
                    <a:effectLst/>
                  </p:spPr>
                  <p:txBody>
                    <a:bodyPr wrap="none" anchor="ctr"/>
                    <a:lstStyle/>
                    <a:p>
                      <a:endParaRPr lang="en-US"/>
                    </a:p>
                  </p:txBody>
                </p:sp>
                <p:sp>
                  <p:nvSpPr>
                    <p:cNvPr id="196" name="Rectangle 22"/>
                    <p:cNvSpPr>
                      <a:spLocks noChangeArrowheads="1"/>
                    </p:cNvSpPr>
                    <p:nvPr/>
                  </p:nvSpPr>
                  <p:spPr bwMode="auto">
                    <a:xfrm>
                      <a:off x="6302162" y="2266270"/>
                      <a:ext cx="220877" cy="284843"/>
                    </a:xfrm>
                    <a:prstGeom prst="rect">
                      <a:avLst/>
                    </a:prstGeom>
                    <a:solidFill>
                      <a:schemeClr val="bg1"/>
                    </a:solidFill>
                    <a:ln w="9525">
                      <a:noFill/>
                      <a:miter lim="800000"/>
                      <a:headEnd/>
                      <a:tailEnd/>
                    </a:ln>
                    <a:effectLst/>
                  </p:spPr>
                  <p:txBody>
                    <a:bodyPr wrap="none" anchor="ctr"/>
                    <a:lstStyle/>
                    <a:p>
                      <a:endParaRPr lang="en-US"/>
                    </a:p>
                  </p:txBody>
                </p:sp>
                <p:sp>
                  <p:nvSpPr>
                    <p:cNvPr id="199" name="AutoShape 25"/>
                    <p:cNvSpPr>
                      <a:spLocks noChangeArrowheads="1"/>
                    </p:cNvSpPr>
                    <p:nvPr/>
                  </p:nvSpPr>
                  <p:spPr bwMode="auto">
                    <a:xfrm>
                      <a:off x="6326704" y="2693534"/>
                      <a:ext cx="122710" cy="178027"/>
                    </a:xfrm>
                    <a:prstGeom prst="star4">
                      <a:avLst>
                        <a:gd name="adj" fmla="val 12500"/>
                      </a:avLst>
                    </a:prstGeom>
                    <a:noFill/>
                    <a:ln w="28575">
                      <a:solidFill>
                        <a:schemeClr val="tx1"/>
                      </a:solidFill>
                      <a:miter lim="800000"/>
                      <a:headEnd/>
                      <a:tailEnd/>
                    </a:ln>
                    <a:effectLst/>
                  </p:spPr>
                  <p:txBody>
                    <a:bodyPr wrap="none" anchor="ctr"/>
                    <a:lstStyle/>
                    <a:p>
                      <a:endParaRPr lang="en-US"/>
                    </a:p>
                  </p:txBody>
                </p:sp>
                <p:sp>
                  <p:nvSpPr>
                    <p:cNvPr id="200" name="AutoShape 26"/>
                    <p:cNvSpPr>
                      <a:spLocks noChangeArrowheads="1"/>
                    </p:cNvSpPr>
                    <p:nvPr/>
                  </p:nvSpPr>
                  <p:spPr bwMode="auto">
                    <a:xfrm>
                      <a:off x="6670290" y="2693534"/>
                      <a:ext cx="122710" cy="178027"/>
                    </a:xfrm>
                    <a:prstGeom prst="star4">
                      <a:avLst>
                        <a:gd name="adj" fmla="val 12500"/>
                      </a:avLst>
                    </a:prstGeom>
                    <a:noFill/>
                    <a:ln w="28575">
                      <a:solidFill>
                        <a:schemeClr val="tx1"/>
                      </a:solidFill>
                      <a:miter lim="800000"/>
                      <a:headEnd/>
                      <a:tailEnd/>
                    </a:ln>
                    <a:effectLst/>
                  </p:spPr>
                  <p:txBody>
                    <a:bodyPr wrap="none" anchor="ctr"/>
                    <a:lstStyle/>
                    <a:p>
                      <a:endParaRPr lang="en-US"/>
                    </a:p>
                  </p:txBody>
                </p:sp>
                <p:sp>
                  <p:nvSpPr>
                    <p:cNvPr id="201" name="AutoShape 27"/>
                    <p:cNvSpPr>
                      <a:spLocks noChangeArrowheads="1"/>
                    </p:cNvSpPr>
                    <p:nvPr/>
                  </p:nvSpPr>
                  <p:spPr bwMode="auto">
                    <a:xfrm>
                      <a:off x="6670290" y="2337480"/>
                      <a:ext cx="122710" cy="178027"/>
                    </a:xfrm>
                    <a:prstGeom prst="star4">
                      <a:avLst>
                        <a:gd name="adj" fmla="val 12500"/>
                      </a:avLst>
                    </a:prstGeom>
                    <a:noFill/>
                    <a:ln w="28575">
                      <a:solidFill>
                        <a:schemeClr val="tx1"/>
                      </a:solidFill>
                      <a:miter lim="800000"/>
                      <a:headEnd/>
                      <a:tailEnd/>
                    </a:ln>
                    <a:effectLst/>
                  </p:spPr>
                  <p:txBody>
                    <a:bodyPr wrap="none" anchor="ctr"/>
                    <a:lstStyle/>
                    <a:p>
                      <a:endParaRPr lang="en-US"/>
                    </a:p>
                  </p:txBody>
                </p:sp>
                <p:sp>
                  <p:nvSpPr>
                    <p:cNvPr id="202" name="AutoShape 28"/>
                    <p:cNvSpPr>
                      <a:spLocks noChangeArrowheads="1"/>
                    </p:cNvSpPr>
                    <p:nvPr/>
                  </p:nvSpPr>
                  <p:spPr bwMode="auto">
                    <a:xfrm>
                      <a:off x="6670290" y="1910216"/>
                      <a:ext cx="122710" cy="178027"/>
                    </a:xfrm>
                    <a:prstGeom prst="star4">
                      <a:avLst>
                        <a:gd name="adj" fmla="val 12500"/>
                      </a:avLst>
                    </a:prstGeom>
                    <a:noFill/>
                    <a:ln w="28575">
                      <a:solidFill>
                        <a:schemeClr val="tx1"/>
                      </a:solidFill>
                      <a:miter lim="800000"/>
                      <a:headEnd/>
                      <a:tailEnd/>
                    </a:ln>
                    <a:effectLst/>
                  </p:spPr>
                  <p:txBody>
                    <a:bodyPr wrap="none" anchor="ctr"/>
                    <a:lstStyle/>
                    <a:p>
                      <a:endParaRPr lang="en-US"/>
                    </a:p>
                  </p:txBody>
                </p:sp>
                <p:sp>
                  <p:nvSpPr>
                    <p:cNvPr id="211" name="Rectangle 20"/>
                    <p:cNvSpPr>
                      <a:spLocks noChangeArrowheads="1"/>
                    </p:cNvSpPr>
                    <p:nvPr/>
                  </p:nvSpPr>
                  <p:spPr bwMode="auto">
                    <a:xfrm>
                      <a:off x="6307697" y="1829477"/>
                      <a:ext cx="220877" cy="284843"/>
                    </a:xfrm>
                    <a:prstGeom prst="rect">
                      <a:avLst/>
                    </a:prstGeom>
                    <a:solidFill>
                      <a:schemeClr val="bg1"/>
                    </a:solidFill>
                    <a:ln w="9525">
                      <a:noFill/>
                      <a:miter lim="800000"/>
                      <a:headEnd/>
                      <a:tailEnd/>
                    </a:ln>
                    <a:effectLst/>
                  </p:spPr>
                  <p:txBody>
                    <a:bodyPr wrap="none" anchor="ctr"/>
                    <a:lstStyle/>
                    <a:p>
                      <a:endParaRPr lang="en-US"/>
                    </a:p>
                  </p:txBody>
                </p:sp>
              </p:grpSp>
            </p:grpSp>
            <p:grpSp>
              <p:nvGrpSpPr>
                <p:cNvPr id="93" name="Group 92"/>
                <p:cNvGrpSpPr/>
                <p:nvPr/>
              </p:nvGrpSpPr>
              <p:grpSpPr>
                <a:xfrm>
                  <a:off x="7590526" y="1744889"/>
                  <a:ext cx="908050" cy="1246188"/>
                  <a:chOff x="7590526" y="1744889"/>
                  <a:chExt cx="908050" cy="1246188"/>
                </a:xfrm>
              </p:grpSpPr>
              <p:grpSp>
                <p:nvGrpSpPr>
                  <p:cNvPr id="9" name="Group 30"/>
                  <p:cNvGrpSpPr>
                    <a:grpSpLocks/>
                  </p:cNvGrpSpPr>
                  <p:nvPr/>
                </p:nvGrpSpPr>
                <p:grpSpPr bwMode="auto">
                  <a:xfrm>
                    <a:off x="7590526" y="1744889"/>
                    <a:ext cx="908050" cy="1246188"/>
                    <a:chOff x="480" y="1872"/>
                    <a:chExt cx="1776" cy="1680"/>
                  </a:xfrm>
                </p:grpSpPr>
                <p:sp>
                  <p:nvSpPr>
                    <p:cNvPr id="188" name="Line 31"/>
                    <p:cNvSpPr>
                      <a:spLocks noChangeShapeType="1"/>
                    </p:cNvSpPr>
                    <p:nvPr/>
                  </p:nvSpPr>
                  <p:spPr bwMode="auto">
                    <a:xfrm>
                      <a:off x="1104" y="1872"/>
                      <a:ext cx="0" cy="1680"/>
                    </a:xfrm>
                    <a:prstGeom prst="line">
                      <a:avLst/>
                    </a:prstGeom>
                    <a:noFill/>
                    <a:ln w="9525">
                      <a:solidFill>
                        <a:schemeClr val="tx1"/>
                      </a:solidFill>
                      <a:round/>
                      <a:headEnd/>
                      <a:tailEnd/>
                    </a:ln>
                    <a:effectLst/>
                  </p:spPr>
                  <p:txBody>
                    <a:bodyPr/>
                    <a:lstStyle/>
                    <a:p>
                      <a:endParaRPr lang="en-US"/>
                    </a:p>
                  </p:txBody>
                </p:sp>
                <p:sp>
                  <p:nvSpPr>
                    <p:cNvPr id="189" name="Line 32"/>
                    <p:cNvSpPr>
                      <a:spLocks noChangeShapeType="1"/>
                    </p:cNvSpPr>
                    <p:nvPr/>
                  </p:nvSpPr>
                  <p:spPr bwMode="auto">
                    <a:xfrm>
                      <a:off x="480" y="2496"/>
                      <a:ext cx="1776" cy="0"/>
                    </a:xfrm>
                    <a:prstGeom prst="line">
                      <a:avLst/>
                    </a:prstGeom>
                    <a:noFill/>
                    <a:ln w="9525">
                      <a:solidFill>
                        <a:schemeClr val="tx1"/>
                      </a:solidFill>
                      <a:round/>
                      <a:headEnd/>
                      <a:tailEnd/>
                    </a:ln>
                    <a:effectLst/>
                  </p:spPr>
                  <p:txBody>
                    <a:bodyPr/>
                    <a:lstStyle/>
                    <a:p>
                      <a:endParaRPr lang="en-US"/>
                    </a:p>
                  </p:txBody>
                </p:sp>
                <p:sp>
                  <p:nvSpPr>
                    <p:cNvPr id="190" name="Line 33"/>
                    <p:cNvSpPr>
                      <a:spLocks noChangeShapeType="1"/>
                    </p:cNvSpPr>
                    <p:nvPr/>
                  </p:nvSpPr>
                  <p:spPr bwMode="auto">
                    <a:xfrm>
                      <a:off x="1680" y="1872"/>
                      <a:ext cx="0" cy="1680"/>
                    </a:xfrm>
                    <a:prstGeom prst="line">
                      <a:avLst/>
                    </a:prstGeom>
                    <a:noFill/>
                    <a:ln w="9525">
                      <a:solidFill>
                        <a:schemeClr val="tx1"/>
                      </a:solidFill>
                      <a:round/>
                      <a:headEnd/>
                      <a:tailEnd/>
                    </a:ln>
                    <a:effectLst/>
                  </p:spPr>
                  <p:txBody>
                    <a:bodyPr/>
                    <a:lstStyle/>
                    <a:p>
                      <a:endParaRPr lang="en-US"/>
                    </a:p>
                  </p:txBody>
                </p:sp>
                <p:sp>
                  <p:nvSpPr>
                    <p:cNvPr id="191" name="Line 34"/>
                    <p:cNvSpPr>
                      <a:spLocks noChangeShapeType="1"/>
                    </p:cNvSpPr>
                    <p:nvPr/>
                  </p:nvSpPr>
                  <p:spPr bwMode="auto">
                    <a:xfrm>
                      <a:off x="480" y="3072"/>
                      <a:ext cx="1776" cy="0"/>
                    </a:xfrm>
                    <a:prstGeom prst="line">
                      <a:avLst/>
                    </a:prstGeom>
                    <a:noFill/>
                    <a:ln w="9525">
                      <a:solidFill>
                        <a:schemeClr val="tx1"/>
                      </a:solidFill>
                      <a:round/>
                      <a:headEnd/>
                      <a:tailEnd/>
                    </a:ln>
                    <a:effectLst/>
                  </p:spPr>
                  <p:txBody>
                    <a:bodyPr/>
                    <a:lstStyle/>
                    <a:p>
                      <a:endParaRPr lang="en-US"/>
                    </a:p>
                  </p:txBody>
                </p:sp>
              </p:grpSp>
              <p:grpSp>
                <p:nvGrpSpPr>
                  <p:cNvPr id="92" name="Group 91"/>
                  <p:cNvGrpSpPr/>
                  <p:nvPr/>
                </p:nvGrpSpPr>
                <p:grpSpPr>
                  <a:xfrm>
                    <a:off x="7591192" y="1851705"/>
                    <a:ext cx="846029" cy="1050358"/>
                    <a:chOff x="7591192" y="1851705"/>
                    <a:chExt cx="846029" cy="1050358"/>
                  </a:xfrm>
                </p:grpSpPr>
                <p:sp>
                  <p:nvSpPr>
                    <p:cNvPr id="181" name="Rectangle 37"/>
                    <p:cNvSpPr>
                      <a:spLocks noChangeArrowheads="1"/>
                    </p:cNvSpPr>
                    <p:nvPr/>
                  </p:nvSpPr>
                  <p:spPr bwMode="auto">
                    <a:xfrm>
                      <a:off x="7945205" y="2280442"/>
                      <a:ext cx="220877" cy="28484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3" name="AutoShape 39"/>
                    <p:cNvSpPr>
                      <a:spLocks noChangeArrowheads="1"/>
                    </p:cNvSpPr>
                    <p:nvPr/>
                  </p:nvSpPr>
                  <p:spPr bwMode="auto">
                    <a:xfrm>
                      <a:off x="7664152" y="2724036"/>
                      <a:ext cx="122709" cy="178027"/>
                    </a:xfrm>
                    <a:prstGeom prst="star4">
                      <a:avLst>
                        <a:gd name="adj" fmla="val 12500"/>
                      </a:avLst>
                    </a:prstGeom>
                    <a:noFill/>
                    <a:ln w="28575">
                      <a:solidFill>
                        <a:schemeClr val="tx1"/>
                      </a:solidFill>
                      <a:miter lim="800000"/>
                      <a:headEnd/>
                      <a:tailEnd/>
                    </a:ln>
                    <a:effectLst/>
                  </p:spPr>
                  <p:txBody>
                    <a:bodyPr wrap="none" anchor="ctr"/>
                    <a:lstStyle/>
                    <a:p>
                      <a:endParaRPr lang="en-US"/>
                    </a:p>
                  </p:txBody>
                </p:sp>
                <p:sp>
                  <p:nvSpPr>
                    <p:cNvPr id="184" name="AutoShape 40"/>
                    <p:cNvSpPr>
                      <a:spLocks noChangeArrowheads="1"/>
                    </p:cNvSpPr>
                    <p:nvPr/>
                  </p:nvSpPr>
                  <p:spPr bwMode="auto">
                    <a:xfrm>
                      <a:off x="8007738" y="2724036"/>
                      <a:ext cx="122709" cy="178027"/>
                    </a:xfrm>
                    <a:prstGeom prst="star4">
                      <a:avLst>
                        <a:gd name="adj" fmla="val 12500"/>
                      </a:avLst>
                    </a:prstGeom>
                    <a:noFill/>
                    <a:ln w="28575">
                      <a:solidFill>
                        <a:schemeClr val="tx1"/>
                      </a:solidFill>
                      <a:miter lim="800000"/>
                      <a:headEnd/>
                      <a:tailEnd/>
                    </a:ln>
                    <a:effectLst/>
                  </p:spPr>
                  <p:txBody>
                    <a:bodyPr wrap="none" anchor="ctr"/>
                    <a:lstStyle/>
                    <a:p>
                      <a:endParaRPr lang="en-US"/>
                    </a:p>
                  </p:txBody>
                </p:sp>
                <p:sp>
                  <p:nvSpPr>
                    <p:cNvPr id="185" name="AutoShape 41"/>
                    <p:cNvSpPr>
                      <a:spLocks noChangeArrowheads="1"/>
                    </p:cNvSpPr>
                    <p:nvPr/>
                  </p:nvSpPr>
                  <p:spPr bwMode="auto">
                    <a:xfrm>
                      <a:off x="8314512" y="2724036"/>
                      <a:ext cx="122709" cy="178027"/>
                    </a:xfrm>
                    <a:prstGeom prst="star4">
                      <a:avLst>
                        <a:gd name="adj" fmla="val 12500"/>
                      </a:avLst>
                    </a:prstGeom>
                    <a:noFill/>
                    <a:ln w="28575">
                      <a:solidFill>
                        <a:schemeClr val="tx1"/>
                      </a:solidFill>
                      <a:miter lim="800000"/>
                      <a:headEnd/>
                      <a:tailEnd/>
                    </a:ln>
                    <a:effectLst/>
                  </p:spPr>
                  <p:txBody>
                    <a:bodyPr wrap="none" anchor="ctr"/>
                    <a:lstStyle/>
                    <a:p>
                      <a:endParaRPr lang="en-US"/>
                    </a:p>
                  </p:txBody>
                </p:sp>
                <p:sp>
                  <p:nvSpPr>
                    <p:cNvPr id="186" name="AutoShape 42"/>
                    <p:cNvSpPr>
                      <a:spLocks noChangeArrowheads="1"/>
                    </p:cNvSpPr>
                    <p:nvPr/>
                  </p:nvSpPr>
                  <p:spPr bwMode="auto">
                    <a:xfrm>
                      <a:off x="8314512" y="2314575"/>
                      <a:ext cx="122709" cy="178027"/>
                    </a:xfrm>
                    <a:prstGeom prst="star4">
                      <a:avLst>
                        <a:gd name="adj" fmla="val 12500"/>
                      </a:avLst>
                    </a:prstGeom>
                    <a:noFill/>
                    <a:ln w="28575">
                      <a:solidFill>
                        <a:schemeClr val="tx1"/>
                      </a:solidFill>
                      <a:miter lim="800000"/>
                      <a:headEnd/>
                      <a:tailEnd/>
                    </a:ln>
                    <a:effectLst/>
                  </p:spPr>
                  <p:txBody>
                    <a:bodyPr wrap="none" anchor="ctr"/>
                    <a:lstStyle/>
                    <a:p>
                      <a:endParaRPr lang="en-US"/>
                    </a:p>
                  </p:txBody>
                </p:sp>
                <p:sp>
                  <p:nvSpPr>
                    <p:cNvPr id="187" name="AutoShape 43"/>
                    <p:cNvSpPr>
                      <a:spLocks noChangeArrowheads="1"/>
                    </p:cNvSpPr>
                    <p:nvPr/>
                  </p:nvSpPr>
                  <p:spPr bwMode="auto">
                    <a:xfrm>
                      <a:off x="8314512" y="1851705"/>
                      <a:ext cx="122709" cy="178027"/>
                    </a:xfrm>
                    <a:prstGeom prst="star4">
                      <a:avLst>
                        <a:gd name="adj" fmla="val 12500"/>
                      </a:avLst>
                    </a:prstGeom>
                    <a:noFill/>
                    <a:ln w="28575">
                      <a:solidFill>
                        <a:schemeClr val="tx1"/>
                      </a:solidFill>
                      <a:miter lim="800000"/>
                      <a:headEnd/>
                      <a:tailEnd/>
                    </a:ln>
                    <a:effectLst/>
                  </p:spPr>
                  <p:txBody>
                    <a:bodyPr wrap="none" anchor="ctr"/>
                    <a:lstStyle/>
                    <a:p>
                      <a:endParaRPr lang="en-US"/>
                    </a:p>
                  </p:txBody>
                </p:sp>
                <p:sp>
                  <p:nvSpPr>
                    <p:cNvPr id="212" name="Rectangle 20"/>
                    <p:cNvSpPr>
                      <a:spLocks noChangeArrowheads="1"/>
                    </p:cNvSpPr>
                    <p:nvPr/>
                  </p:nvSpPr>
                  <p:spPr bwMode="auto">
                    <a:xfrm>
                      <a:off x="7591192" y="2280442"/>
                      <a:ext cx="220877" cy="284843"/>
                    </a:xfrm>
                    <a:prstGeom prst="rect">
                      <a:avLst/>
                    </a:prstGeom>
                    <a:solidFill>
                      <a:schemeClr val="bg1"/>
                    </a:solidFill>
                    <a:ln w="9525">
                      <a:noFill/>
                      <a:miter lim="800000"/>
                      <a:headEnd/>
                      <a:tailEnd/>
                    </a:ln>
                    <a:effectLst/>
                  </p:spPr>
                  <p:txBody>
                    <a:bodyPr wrap="none" anchor="ctr"/>
                    <a:lstStyle/>
                    <a:p>
                      <a:endParaRPr lang="en-US"/>
                    </a:p>
                  </p:txBody>
                </p:sp>
                <p:sp>
                  <p:nvSpPr>
                    <p:cNvPr id="214" name="Rectangle 20"/>
                    <p:cNvSpPr>
                      <a:spLocks noChangeArrowheads="1"/>
                    </p:cNvSpPr>
                    <p:nvPr/>
                  </p:nvSpPr>
                  <p:spPr bwMode="auto">
                    <a:xfrm>
                      <a:off x="7591192" y="1860434"/>
                      <a:ext cx="220877" cy="284843"/>
                    </a:xfrm>
                    <a:prstGeom prst="rect">
                      <a:avLst/>
                    </a:prstGeom>
                    <a:solidFill>
                      <a:schemeClr val="bg1"/>
                    </a:solidFill>
                    <a:ln w="9525">
                      <a:noFill/>
                      <a:miter lim="800000"/>
                      <a:headEnd/>
                      <a:tailEnd/>
                    </a:ln>
                    <a:effectLst/>
                  </p:spPr>
                  <p:txBody>
                    <a:bodyPr wrap="none" anchor="ctr"/>
                    <a:lstStyle/>
                    <a:p>
                      <a:endParaRPr lang="en-US"/>
                    </a:p>
                  </p:txBody>
                </p:sp>
                <p:sp>
                  <p:nvSpPr>
                    <p:cNvPr id="215" name="Rectangle 20"/>
                    <p:cNvSpPr>
                      <a:spLocks noChangeArrowheads="1"/>
                    </p:cNvSpPr>
                    <p:nvPr/>
                  </p:nvSpPr>
                  <p:spPr bwMode="auto">
                    <a:xfrm>
                      <a:off x="7945205" y="1860434"/>
                      <a:ext cx="220877" cy="284843"/>
                    </a:xfrm>
                    <a:prstGeom prst="rect">
                      <a:avLst/>
                    </a:prstGeom>
                    <a:solidFill>
                      <a:schemeClr val="bg1"/>
                    </a:solidFill>
                    <a:ln w="9525">
                      <a:noFill/>
                      <a:miter lim="800000"/>
                      <a:headEnd/>
                      <a:tailEnd/>
                    </a:ln>
                    <a:effectLst/>
                  </p:spPr>
                  <p:txBody>
                    <a:bodyPr wrap="none" anchor="ctr"/>
                    <a:lstStyle/>
                    <a:p>
                      <a:endParaRPr lang="en-US"/>
                    </a:p>
                  </p:txBody>
                </p:sp>
              </p:grpSp>
            </p:grpSp>
          </p:grpSp>
          <p:grpSp>
            <p:nvGrpSpPr>
              <p:cNvPr id="100" name="Group 99"/>
              <p:cNvGrpSpPr/>
              <p:nvPr/>
            </p:nvGrpSpPr>
            <p:grpSpPr>
              <a:xfrm>
                <a:off x="5437875" y="3486375"/>
                <a:ext cx="2117726" cy="1346199"/>
                <a:chOff x="5437875" y="3486375"/>
                <a:chExt cx="2117726" cy="1346199"/>
              </a:xfrm>
            </p:grpSpPr>
            <p:grpSp>
              <p:nvGrpSpPr>
                <p:cNvPr id="96" name="Group 95"/>
                <p:cNvGrpSpPr/>
                <p:nvPr/>
              </p:nvGrpSpPr>
              <p:grpSpPr>
                <a:xfrm>
                  <a:off x="5437875" y="3651475"/>
                  <a:ext cx="839788" cy="1181099"/>
                  <a:chOff x="5437875" y="3651475"/>
                  <a:chExt cx="839788" cy="1181099"/>
                </a:xfrm>
              </p:grpSpPr>
              <p:grpSp>
                <p:nvGrpSpPr>
                  <p:cNvPr id="95" name="Group 94"/>
                  <p:cNvGrpSpPr/>
                  <p:nvPr/>
                </p:nvGrpSpPr>
                <p:grpSpPr>
                  <a:xfrm>
                    <a:off x="5755633" y="3752712"/>
                    <a:ext cx="204273" cy="674913"/>
                    <a:chOff x="5755633" y="3752712"/>
                    <a:chExt cx="204273" cy="674913"/>
                  </a:xfrm>
                </p:grpSpPr>
                <p:sp>
                  <p:nvSpPr>
                    <p:cNvPr id="166" name="Rectangle 47"/>
                    <p:cNvSpPr>
                      <a:spLocks noChangeArrowheads="1"/>
                    </p:cNvSpPr>
                    <p:nvPr/>
                  </p:nvSpPr>
                  <p:spPr bwMode="auto">
                    <a:xfrm>
                      <a:off x="5755633" y="4157660"/>
                      <a:ext cx="204273" cy="269965"/>
                    </a:xfrm>
                    <a:prstGeom prst="rect">
                      <a:avLst/>
                    </a:prstGeom>
                    <a:solidFill>
                      <a:schemeClr val="bg1"/>
                    </a:solidFill>
                    <a:ln w="9525">
                      <a:noFill/>
                      <a:miter lim="800000"/>
                      <a:headEnd/>
                      <a:tailEnd/>
                    </a:ln>
                    <a:effectLst/>
                  </p:spPr>
                  <p:txBody>
                    <a:bodyPr wrap="none" anchor="ctr"/>
                    <a:lstStyle/>
                    <a:p>
                      <a:endParaRPr lang="en-US"/>
                    </a:p>
                  </p:txBody>
                </p:sp>
                <p:sp>
                  <p:nvSpPr>
                    <p:cNvPr id="167" name="Rectangle 48"/>
                    <p:cNvSpPr>
                      <a:spLocks noChangeArrowheads="1"/>
                    </p:cNvSpPr>
                    <p:nvPr/>
                  </p:nvSpPr>
                  <p:spPr bwMode="auto">
                    <a:xfrm>
                      <a:off x="5755633" y="3752712"/>
                      <a:ext cx="204273" cy="269965"/>
                    </a:xfrm>
                    <a:prstGeom prst="rect">
                      <a:avLst/>
                    </a:prstGeom>
                    <a:solidFill>
                      <a:schemeClr val="bg1"/>
                    </a:solidFill>
                    <a:ln w="9525">
                      <a:noFill/>
                      <a:miter lim="800000"/>
                      <a:headEnd/>
                      <a:tailEnd/>
                    </a:ln>
                    <a:effectLst/>
                  </p:spPr>
                  <p:txBody>
                    <a:bodyPr wrap="none" anchor="ctr"/>
                    <a:lstStyle/>
                    <a:p>
                      <a:endParaRPr lang="en-US"/>
                    </a:p>
                  </p:txBody>
                </p:sp>
              </p:grpSp>
              <p:grpSp>
                <p:nvGrpSpPr>
                  <p:cNvPr id="12" name="Group 49"/>
                  <p:cNvGrpSpPr>
                    <a:grpSpLocks/>
                  </p:cNvGrpSpPr>
                  <p:nvPr/>
                </p:nvGrpSpPr>
                <p:grpSpPr bwMode="auto">
                  <a:xfrm>
                    <a:off x="5437875" y="3651475"/>
                    <a:ext cx="839788" cy="1181099"/>
                    <a:chOff x="480" y="1872"/>
                    <a:chExt cx="1776" cy="1680"/>
                  </a:xfrm>
                </p:grpSpPr>
                <p:sp>
                  <p:nvSpPr>
                    <p:cNvPr id="169" name="Line 50"/>
                    <p:cNvSpPr>
                      <a:spLocks noChangeShapeType="1"/>
                    </p:cNvSpPr>
                    <p:nvPr/>
                  </p:nvSpPr>
                  <p:spPr bwMode="auto">
                    <a:xfrm>
                      <a:off x="1104" y="1872"/>
                      <a:ext cx="0" cy="1680"/>
                    </a:xfrm>
                    <a:prstGeom prst="line">
                      <a:avLst/>
                    </a:prstGeom>
                    <a:noFill/>
                    <a:ln w="9525">
                      <a:solidFill>
                        <a:schemeClr val="tx1"/>
                      </a:solidFill>
                      <a:round/>
                      <a:headEnd/>
                      <a:tailEnd/>
                    </a:ln>
                    <a:effectLst/>
                  </p:spPr>
                  <p:txBody>
                    <a:bodyPr/>
                    <a:lstStyle/>
                    <a:p>
                      <a:endParaRPr lang="en-US"/>
                    </a:p>
                  </p:txBody>
                </p:sp>
                <p:sp>
                  <p:nvSpPr>
                    <p:cNvPr id="170" name="Line 51"/>
                    <p:cNvSpPr>
                      <a:spLocks noChangeShapeType="1"/>
                    </p:cNvSpPr>
                    <p:nvPr/>
                  </p:nvSpPr>
                  <p:spPr bwMode="auto">
                    <a:xfrm>
                      <a:off x="480" y="2496"/>
                      <a:ext cx="1776" cy="0"/>
                    </a:xfrm>
                    <a:prstGeom prst="line">
                      <a:avLst/>
                    </a:prstGeom>
                    <a:noFill/>
                    <a:ln w="9525">
                      <a:solidFill>
                        <a:schemeClr val="tx1"/>
                      </a:solidFill>
                      <a:round/>
                      <a:headEnd/>
                      <a:tailEnd/>
                    </a:ln>
                    <a:effectLst/>
                  </p:spPr>
                  <p:txBody>
                    <a:bodyPr/>
                    <a:lstStyle/>
                    <a:p>
                      <a:endParaRPr lang="en-US"/>
                    </a:p>
                  </p:txBody>
                </p:sp>
                <p:sp>
                  <p:nvSpPr>
                    <p:cNvPr id="171" name="Line 52"/>
                    <p:cNvSpPr>
                      <a:spLocks noChangeShapeType="1"/>
                    </p:cNvSpPr>
                    <p:nvPr/>
                  </p:nvSpPr>
                  <p:spPr bwMode="auto">
                    <a:xfrm>
                      <a:off x="1680" y="1872"/>
                      <a:ext cx="0" cy="1680"/>
                    </a:xfrm>
                    <a:prstGeom prst="line">
                      <a:avLst/>
                    </a:prstGeom>
                    <a:noFill/>
                    <a:ln w="9525">
                      <a:solidFill>
                        <a:schemeClr val="tx1"/>
                      </a:solidFill>
                      <a:round/>
                      <a:headEnd/>
                      <a:tailEnd/>
                    </a:ln>
                    <a:effectLst/>
                  </p:spPr>
                  <p:txBody>
                    <a:bodyPr/>
                    <a:lstStyle/>
                    <a:p>
                      <a:endParaRPr lang="en-US"/>
                    </a:p>
                  </p:txBody>
                </p:sp>
                <p:sp>
                  <p:nvSpPr>
                    <p:cNvPr id="172" name="Line 53"/>
                    <p:cNvSpPr>
                      <a:spLocks noChangeShapeType="1"/>
                    </p:cNvSpPr>
                    <p:nvPr/>
                  </p:nvSpPr>
                  <p:spPr bwMode="auto">
                    <a:xfrm>
                      <a:off x="480" y="3072"/>
                      <a:ext cx="1776" cy="0"/>
                    </a:xfrm>
                    <a:prstGeom prst="line">
                      <a:avLst/>
                    </a:prstGeom>
                    <a:noFill/>
                    <a:ln w="9525">
                      <a:solidFill>
                        <a:schemeClr val="tx1"/>
                      </a:solidFill>
                      <a:round/>
                      <a:headEnd/>
                      <a:tailEnd/>
                    </a:ln>
                    <a:effectLst/>
                  </p:spPr>
                  <p:txBody>
                    <a:bodyPr/>
                    <a:lstStyle/>
                    <a:p>
                      <a:endParaRPr lang="en-US"/>
                    </a:p>
                  </p:txBody>
                </p:sp>
              </p:grpSp>
            </p:grpSp>
            <p:grpSp>
              <p:nvGrpSpPr>
                <p:cNvPr id="99" name="Group 98"/>
                <p:cNvGrpSpPr/>
                <p:nvPr/>
              </p:nvGrpSpPr>
              <p:grpSpPr>
                <a:xfrm>
                  <a:off x="5890313" y="3486375"/>
                  <a:ext cx="1158875" cy="955674"/>
                  <a:chOff x="5890313" y="3486375"/>
                  <a:chExt cx="1158875" cy="955674"/>
                </a:xfrm>
              </p:grpSpPr>
              <p:sp>
                <p:nvSpPr>
                  <p:cNvPr id="158" name="AutoShape 62"/>
                  <p:cNvSpPr>
                    <a:spLocks noChangeArrowheads="1"/>
                  </p:cNvSpPr>
                  <p:nvPr/>
                </p:nvSpPr>
                <p:spPr bwMode="auto">
                  <a:xfrm>
                    <a:off x="6322113" y="4103912"/>
                    <a:ext cx="295275" cy="338137"/>
                  </a:xfrm>
                  <a:prstGeom prst="rightArrow">
                    <a:avLst>
                      <a:gd name="adj1" fmla="val 50000"/>
                      <a:gd name="adj2" fmla="val 25000"/>
                    </a:avLst>
                  </a:prstGeom>
                  <a:noFill/>
                  <a:ln w="28575">
                    <a:solidFill>
                      <a:schemeClr val="tx1"/>
                    </a:solidFill>
                    <a:miter lim="800000"/>
                    <a:headEnd/>
                    <a:tailEnd/>
                  </a:ln>
                  <a:effectLst/>
                </p:spPr>
                <p:txBody>
                  <a:bodyPr wrap="none" anchor="ctr"/>
                  <a:lstStyle/>
                  <a:p>
                    <a:endParaRPr lang="en-US"/>
                  </a:p>
                </p:txBody>
              </p:sp>
              <p:sp>
                <p:nvSpPr>
                  <p:cNvPr id="159" name="Text Box 63"/>
                  <p:cNvSpPr txBox="1">
                    <a:spLocks noChangeArrowheads="1"/>
                  </p:cNvSpPr>
                  <p:nvPr/>
                </p:nvSpPr>
                <p:spPr bwMode="auto">
                  <a:xfrm>
                    <a:off x="5890313" y="3486375"/>
                    <a:ext cx="1158875" cy="623887"/>
                  </a:xfrm>
                  <a:prstGeom prst="rect">
                    <a:avLst/>
                  </a:prstGeom>
                  <a:noFill/>
                  <a:ln w="9525">
                    <a:noFill/>
                    <a:miter lim="800000"/>
                    <a:headEnd/>
                    <a:tailEnd/>
                  </a:ln>
                  <a:effectLst/>
                </p:spPr>
                <p:txBody>
                  <a:bodyPr>
                    <a:spAutoFit/>
                  </a:bodyPr>
                  <a:lstStyle/>
                  <a:p>
                    <a:pPr algn="ctr">
                      <a:spcBef>
                        <a:spcPct val="50000"/>
                      </a:spcBef>
                    </a:pPr>
                    <a:r>
                      <a:rPr lang="en-US" sz="1400" b="1" dirty="0">
                        <a:cs typeface="Arial" charset="0"/>
                      </a:rPr>
                      <a:t>“nibble </a:t>
                    </a:r>
                  </a:p>
                  <a:p>
                    <a:pPr algn="ctr">
                      <a:spcBef>
                        <a:spcPct val="50000"/>
                      </a:spcBef>
                    </a:pPr>
                    <a:r>
                      <a:rPr lang="en-US" sz="1400" b="1" dirty="0">
                        <a:cs typeface="Arial" charset="0"/>
                      </a:rPr>
                      <a:t>up”</a:t>
                    </a:r>
                  </a:p>
                </p:txBody>
              </p:sp>
            </p:grpSp>
            <p:grpSp>
              <p:nvGrpSpPr>
                <p:cNvPr id="98" name="Group 97"/>
                <p:cNvGrpSpPr/>
                <p:nvPr/>
              </p:nvGrpSpPr>
              <p:grpSpPr>
                <a:xfrm>
                  <a:off x="6712638" y="3587975"/>
                  <a:ext cx="842963" cy="1181099"/>
                  <a:chOff x="6712638" y="3587975"/>
                  <a:chExt cx="842963" cy="1181099"/>
                </a:xfrm>
              </p:grpSpPr>
              <p:grpSp>
                <p:nvGrpSpPr>
                  <p:cNvPr id="15" name="Group 56"/>
                  <p:cNvGrpSpPr>
                    <a:grpSpLocks/>
                  </p:cNvGrpSpPr>
                  <p:nvPr/>
                </p:nvGrpSpPr>
                <p:grpSpPr bwMode="auto">
                  <a:xfrm>
                    <a:off x="6712638" y="3587975"/>
                    <a:ext cx="842963" cy="1181099"/>
                    <a:chOff x="480" y="1872"/>
                    <a:chExt cx="1776" cy="1680"/>
                  </a:xfrm>
                </p:grpSpPr>
                <p:sp>
                  <p:nvSpPr>
                    <p:cNvPr id="162" name="Line 57"/>
                    <p:cNvSpPr>
                      <a:spLocks noChangeShapeType="1"/>
                    </p:cNvSpPr>
                    <p:nvPr/>
                  </p:nvSpPr>
                  <p:spPr bwMode="auto">
                    <a:xfrm>
                      <a:off x="1104" y="1872"/>
                      <a:ext cx="0" cy="1680"/>
                    </a:xfrm>
                    <a:prstGeom prst="line">
                      <a:avLst/>
                    </a:prstGeom>
                    <a:noFill/>
                    <a:ln w="9525">
                      <a:solidFill>
                        <a:schemeClr val="tx1"/>
                      </a:solidFill>
                      <a:round/>
                      <a:headEnd/>
                      <a:tailEnd/>
                    </a:ln>
                    <a:effectLst/>
                  </p:spPr>
                  <p:txBody>
                    <a:bodyPr/>
                    <a:lstStyle/>
                    <a:p>
                      <a:endParaRPr lang="en-US"/>
                    </a:p>
                  </p:txBody>
                </p:sp>
                <p:sp>
                  <p:nvSpPr>
                    <p:cNvPr id="163" name="Line 58"/>
                    <p:cNvSpPr>
                      <a:spLocks noChangeShapeType="1"/>
                    </p:cNvSpPr>
                    <p:nvPr/>
                  </p:nvSpPr>
                  <p:spPr bwMode="auto">
                    <a:xfrm>
                      <a:off x="480" y="2496"/>
                      <a:ext cx="1776" cy="0"/>
                    </a:xfrm>
                    <a:prstGeom prst="line">
                      <a:avLst/>
                    </a:prstGeom>
                    <a:noFill/>
                    <a:ln w="9525">
                      <a:solidFill>
                        <a:schemeClr val="tx1"/>
                      </a:solidFill>
                      <a:round/>
                      <a:headEnd/>
                      <a:tailEnd/>
                    </a:ln>
                    <a:effectLst/>
                  </p:spPr>
                  <p:txBody>
                    <a:bodyPr/>
                    <a:lstStyle/>
                    <a:p>
                      <a:endParaRPr lang="en-US"/>
                    </a:p>
                  </p:txBody>
                </p:sp>
                <p:sp>
                  <p:nvSpPr>
                    <p:cNvPr id="164" name="Line 59"/>
                    <p:cNvSpPr>
                      <a:spLocks noChangeShapeType="1"/>
                    </p:cNvSpPr>
                    <p:nvPr/>
                  </p:nvSpPr>
                  <p:spPr bwMode="auto">
                    <a:xfrm>
                      <a:off x="1680" y="1872"/>
                      <a:ext cx="0" cy="1680"/>
                    </a:xfrm>
                    <a:prstGeom prst="line">
                      <a:avLst/>
                    </a:prstGeom>
                    <a:noFill/>
                    <a:ln w="9525">
                      <a:solidFill>
                        <a:schemeClr val="tx1"/>
                      </a:solidFill>
                      <a:round/>
                      <a:headEnd/>
                      <a:tailEnd/>
                    </a:ln>
                    <a:effectLst/>
                  </p:spPr>
                  <p:txBody>
                    <a:bodyPr/>
                    <a:lstStyle/>
                    <a:p>
                      <a:endParaRPr lang="en-US"/>
                    </a:p>
                  </p:txBody>
                </p:sp>
                <p:sp>
                  <p:nvSpPr>
                    <p:cNvPr id="165" name="Line 60"/>
                    <p:cNvSpPr>
                      <a:spLocks noChangeShapeType="1"/>
                    </p:cNvSpPr>
                    <p:nvPr/>
                  </p:nvSpPr>
                  <p:spPr bwMode="auto">
                    <a:xfrm>
                      <a:off x="480" y="3072"/>
                      <a:ext cx="1776" cy="0"/>
                    </a:xfrm>
                    <a:prstGeom prst="line">
                      <a:avLst/>
                    </a:prstGeom>
                    <a:noFill/>
                    <a:ln w="9525">
                      <a:solidFill>
                        <a:schemeClr val="tx1"/>
                      </a:solidFill>
                      <a:round/>
                      <a:headEnd/>
                      <a:tailEnd/>
                    </a:ln>
                    <a:effectLst/>
                  </p:spPr>
                  <p:txBody>
                    <a:bodyPr/>
                    <a:lstStyle/>
                    <a:p>
                      <a:endParaRPr lang="en-US"/>
                    </a:p>
                  </p:txBody>
                </p:sp>
              </p:grpSp>
              <p:grpSp>
                <p:nvGrpSpPr>
                  <p:cNvPr id="97" name="Group 96"/>
                  <p:cNvGrpSpPr/>
                  <p:nvPr/>
                </p:nvGrpSpPr>
                <p:grpSpPr>
                  <a:xfrm>
                    <a:off x="7054380" y="3689212"/>
                    <a:ext cx="205688" cy="666976"/>
                    <a:chOff x="7054380" y="3689212"/>
                    <a:chExt cx="205688" cy="666976"/>
                  </a:xfrm>
                </p:grpSpPr>
                <p:sp>
                  <p:nvSpPr>
                    <p:cNvPr id="160" name="Rectangle 55"/>
                    <p:cNvSpPr>
                      <a:spLocks noChangeArrowheads="1"/>
                    </p:cNvSpPr>
                    <p:nvPr/>
                  </p:nvSpPr>
                  <p:spPr bwMode="auto">
                    <a:xfrm>
                      <a:off x="7054380" y="3689212"/>
                      <a:ext cx="205045" cy="269965"/>
                    </a:xfrm>
                    <a:prstGeom prst="rect">
                      <a:avLst/>
                    </a:prstGeom>
                    <a:solidFill>
                      <a:schemeClr val="bg1"/>
                    </a:solidFill>
                    <a:ln w="9525">
                      <a:noFill/>
                      <a:miter lim="800000"/>
                      <a:headEnd/>
                      <a:tailEnd/>
                    </a:ln>
                    <a:effectLst/>
                  </p:spPr>
                  <p:txBody>
                    <a:bodyPr wrap="none" anchor="ctr"/>
                    <a:lstStyle/>
                    <a:p>
                      <a:endParaRPr lang="en-US"/>
                    </a:p>
                  </p:txBody>
                </p:sp>
                <p:sp>
                  <p:nvSpPr>
                    <p:cNvPr id="218" name="Rectangle 47"/>
                    <p:cNvSpPr>
                      <a:spLocks noChangeArrowheads="1"/>
                    </p:cNvSpPr>
                    <p:nvPr/>
                  </p:nvSpPr>
                  <p:spPr bwMode="auto">
                    <a:xfrm>
                      <a:off x="7055795" y="4086223"/>
                      <a:ext cx="204273" cy="269965"/>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grpSp>
          </p:grpSp>
          <p:grpSp>
            <p:nvGrpSpPr>
              <p:cNvPr id="105" name="Group 104"/>
              <p:cNvGrpSpPr/>
              <p:nvPr/>
            </p:nvGrpSpPr>
            <p:grpSpPr>
              <a:xfrm>
                <a:off x="5504550" y="5023074"/>
                <a:ext cx="2309813" cy="1281111"/>
                <a:chOff x="5504550" y="5023074"/>
                <a:chExt cx="2309813" cy="1281111"/>
              </a:xfrm>
            </p:grpSpPr>
            <p:grpSp>
              <p:nvGrpSpPr>
                <p:cNvPr id="102" name="Group 101"/>
                <p:cNvGrpSpPr/>
                <p:nvPr/>
              </p:nvGrpSpPr>
              <p:grpSpPr>
                <a:xfrm>
                  <a:off x="5504550" y="5084986"/>
                  <a:ext cx="841375" cy="1181099"/>
                  <a:chOff x="5504550" y="5084986"/>
                  <a:chExt cx="841375" cy="1181099"/>
                </a:xfrm>
              </p:grpSpPr>
              <p:grpSp>
                <p:nvGrpSpPr>
                  <p:cNvPr id="101" name="Group 100"/>
                  <p:cNvGrpSpPr/>
                  <p:nvPr/>
                </p:nvGrpSpPr>
                <p:grpSpPr>
                  <a:xfrm>
                    <a:off x="5527290" y="5591171"/>
                    <a:ext cx="500277" cy="269965"/>
                    <a:chOff x="5527290" y="5591171"/>
                    <a:chExt cx="500277" cy="269965"/>
                  </a:xfrm>
                </p:grpSpPr>
                <p:sp>
                  <p:nvSpPr>
                    <p:cNvPr id="134" name="Rectangle 66"/>
                    <p:cNvSpPr>
                      <a:spLocks noChangeArrowheads="1"/>
                    </p:cNvSpPr>
                    <p:nvPr/>
                  </p:nvSpPr>
                  <p:spPr bwMode="auto">
                    <a:xfrm>
                      <a:off x="5822908" y="5591171"/>
                      <a:ext cx="204659" cy="269965"/>
                    </a:xfrm>
                    <a:prstGeom prst="rect">
                      <a:avLst/>
                    </a:prstGeom>
                    <a:solidFill>
                      <a:schemeClr val="bg1"/>
                    </a:solidFill>
                    <a:ln w="9525">
                      <a:noFill/>
                      <a:miter lim="800000"/>
                      <a:headEnd/>
                      <a:tailEnd/>
                    </a:ln>
                    <a:effectLst/>
                  </p:spPr>
                  <p:txBody>
                    <a:bodyPr wrap="none" anchor="ctr"/>
                    <a:lstStyle/>
                    <a:p>
                      <a:endParaRPr lang="en-US"/>
                    </a:p>
                  </p:txBody>
                </p:sp>
                <p:sp>
                  <p:nvSpPr>
                    <p:cNvPr id="135" name="Rectangle 67"/>
                    <p:cNvSpPr>
                      <a:spLocks noChangeArrowheads="1"/>
                    </p:cNvSpPr>
                    <p:nvPr/>
                  </p:nvSpPr>
                  <p:spPr bwMode="auto">
                    <a:xfrm>
                      <a:off x="5527290" y="5591171"/>
                      <a:ext cx="204659" cy="269965"/>
                    </a:xfrm>
                    <a:prstGeom prst="rect">
                      <a:avLst/>
                    </a:prstGeom>
                    <a:solidFill>
                      <a:schemeClr val="bg1"/>
                    </a:solidFill>
                    <a:ln w="9525">
                      <a:noFill/>
                      <a:miter lim="800000"/>
                      <a:headEnd/>
                      <a:tailEnd/>
                    </a:ln>
                    <a:effectLst/>
                  </p:spPr>
                  <p:txBody>
                    <a:bodyPr wrap="none" anchor="ctr"/>
                    <a:lstStyle/>
                    <a:p>
                      <a:endParaRPr lang="en-US"/>
                    </a:p>
                  </p:txBody>
                </p:sp>
              </p:grpSp>
              <p:grpSp>
                <p:nvGrpSpPr>
                  <p:cNvPr id="18" name="Group 68"/>
                  <p:cNvGrpSpPr>
                    <a:grpSpLocks/>
                  </p:cNvGrpSpPr>
                  <p:nvPr/>
                </p:nvGrpSpPr>
                <p:grpSpPr bwMode="auto">
                  <a:xfrm>
                    <a:off x="5504550" y="5084986"/>
                    <a:ext cx="841375" cy="1181099"/>
                    <a:chOff x="480" y="1872"/>
                    <a:chExt cx="1776" cy="1680"/>
                  </a:xfrm>
                </p:grpSpPr>
                <p:sp>
                  <p:nvSpPr>
                    <p:cNvPr id="137" name="Line 69"/>
                    <p:cNvSpPr>
                      <a:spLocks noChangeShapeType="1"/>
                    </p:cNvSpPr>
                    <p:nvPr/>
                  </p:nvSpPr>
                  <p:spPr bwMode="auto">
                    <a:xfrm>
                      <a:off x="1104" y="1872"/>
                      <a:ext cx="0" cy="1680"/>
                    </a:xfrm>
                    <a:prstGeom prst="line">
                      <a:avLst/>
                    </a:prstGeom>
                    <a:noFill/>
                    <a:ln w="9525">
                      <a:solidFill>
                        <a:schemeClr val="tx1"/>
                      </a:solidFill>
                      <a:round/>
                      <a:headEnd/>
                      <a:tailEnd/>
                    </a:ln>
                    <a:effectLst/>
                  </p:spPr>
                  <p:txBody>
                    <a:bodyPr/>
                    <a:lstStyle/>
                    <a:p>
                      <a:endParaRPr lang="en-US"/>
                    </a:p>
                  </p:txBody>
                </p:sp>
                <p:sp>
                  <p:nvSpPr>
                    <p:cNvPr id="138" name="Line 70"/>
                    <p:cNvSpPr>
                      <a:spLocks noChangeShapeType="1"/>
                    </p:cNvSpPr>
                    <p:nvPr/>
                  </p:nvSpPr>
                  <p:spPr bwMode="auto">
                    <a:xfrm>
                      <a:off x="480" y="2496"/>
                      <a:ext cx="1776" cy="0"/>
                    </a:xfrm>
                    <a:prstGeom prst="line">
                      <a:avLst/>
                    </a:prstGeom>
                    <a:noFill/>
                    <a:ln w="9525">
                      <a:solidFill>
                        <a:schemeClr val="tx1"/>
                      </a:solidFill>
                      <a:round/>
                      <a:headEnd/>
                      <a:tailEnd/>
                    </a:ln>
                    <a:effectLst/>
                  </p:spPr>
                  <p:txBody>
                    <a:bodyPr/>
                    <a:lstStyle/>
                    <a:p>
                      <a:endParaRPr lang="en-US"/>
                    </a:p>
                  </p:txBody>
                </p:sp>
                <p:sp>
                  <p:nvSpPr>
                    <p:cNvPr id="144" name="Line 71"/>
                    <p:cNvSpPr>
                      <a:spLocks noChangeShapeType="1"/>
                    </p:cNvSpPr>
                    <p:nvPr/>
                  </p:nvSpPr>
                  <p:spPr bwMode="auto">
                    <a:xfrm>
                      <a:off x="1680" y="1872"/>
                      <a:ext cx="0" cy="1680"/>
                    </a:xfrm>
                    <a:prstGeom prst="line">
                      <a:avLst/>
                    </a:prstGeom>
                    <a:noFill/>
                    <a:ln w="9525">
                      <a:solidFill>
                        <a:schemeClr val="tx1"/>
                      </a:solidFill>
                      <a:round/>
                      <a:headEnd/>
                      <a:tailEnd/>
                    </a:ln>
                    <a:effectLst/>
                  </p:spPr>
                  <p:txBody>
                    <a:bodyPr/>
                    <a:lstStyle/>
                    <a:p>
                      <a:endParaRPr lang="en-US"/>
                    </a:p>
                  </p:txBody>
                </p:sp>
                <p:sp>
                  <p:nvSpPr>
                    <p:cNvPr id="152" name="Line 72"/>
                    <p:cNvSpPr>
                      <a:spLocks noChangeShapeType="1"/>
                    </p:cNvSpPr>
                    <p:nvPr/>
                  </p:nvSpPr>
                  <p:spPr bwMode="auto">
                    <a:xfrm>
                      <a:off x="480" y="3072"/>
                      <a:ext cx="1776" cy="0"/>
                    </a:xfrm>
                    <a:prstGeom prst="line">
                      <a:avLst/>
                    </a:prstGeom>
                    <a:noFill/>
                    <a:ln w="9525">
                      <a:solidFill>
                        <a:schemeClr val="tx1"/>
                      </a:solidFill>
                      <a:round/>
                      <a:headEnd/>
                      <a:tailEnd/>
                    </a:ln>
                    <a:effectLst/>
                  </p:spPr>
                  <p:txBody>
                    <a:bodyPr/>
                    <a:lstStyle/>
                    <a:p>
                      <a:endParaRPr lang="en-US"/>
                    </a:p>
                  </p:txBody>
                </p:sp>
              </p:grpSp>
            </p:grpSp>
            <p:grpSp>
              <p:nvGrpSpPr>
                <p:cNvPr id="19" name="Group 224"/>
                <p:cNvGrpSpPr/>
                <p:nvPr/>
              </p:nvGrpSpPr>
              <p:grpSpPr>
                <a:xfrm>
                  <a:off x="6030013" y="5023074"/>
                  <a:ext cx="1349375" cy="841374"/>
                  <a:chOff x="10020988" y="4499199"/>
                  <a:chExt cx="1349375" cy="841374"/>
                </a:xfrm>
              </p:grpSpPr>
              <p:sp>
                <p:nvSpPr>
                  <p:cNvPr id="126" name="AutoShape 81"/>
                  <p:cNvSpPr>
                    <a:spLocks noChangeArrowheads="1"/>
                  </p:cNvSpPr>
                  <p:nvPr/>
                </p:nvSpPr>
                <p:spPr bwMode="auto">
                  <a:xfrm>
                    <a:off x="10486126" y="5002436"/>
                    <a:ext cx="295275" cy="338137"/>
                  </a:xfrm>
                  <a:prstGeom prst="rightArrow">
                    <a:avLst>
                      <a:gd name="adj1" fmla="val 50000"/>
                      <a:gd name="adj2" fmla="val 25000"/>
                    </a:avLst>
                  </a:prstGeom>
                  <a:noFill/>
                  <a:ln w="28575">
                    <a:solidFill>
                      <a:schemeClr val="tx1"/>
                    </a:solidFill>
                    <a:miter lim="800000"/>
                    <a:headEnd/>
                    <a:tailEnd/>
                  </a:ln>
                  <a:effectLst/>
                </p:spPr>
                <p:txBody>
                  <a:bodyPr wrap="none" anchor="ctr"/>
                  <a:lstStyle/>
                  <a:p>
                    <a:endParaRPr lang="en-US"/>
                  </a:p>
                </p:txBody>
              </p:sp>
              <p:sp>
                <p:nvSpPr>
                  <p:cNvPr id="127" name="Text Box 82"/>
                  <p:cNvSpPr txBox="1">
                    <a:spLocks noChangeArrowheads="1"/>
                  </p:cNvSpPr>
                  <p:nvPr/>
                </p:nvSpPr>
                <p:spPr bwMode="auto">
                  <a:xfrm>
                    <a:off x="10020988" y="4499199"/>
                    <a:ext cx="1349375" cy="304800"/>
                  </a:xfrm>
                  <a:prstGeom prst="rect">
                    <a:avLst/>
                  </a:prstGeom>
                  <a:noFill/>
                  <a:ln w="9525">
                    <a:noFill/>
                    <a:miter lim="800000"/>
                    <a:headEnd/>
                    <a:tailEnd/>
                  </a:ln>
                  <a:effectLst/>
                </p:spPr>
                <p:txBody>
                  <a:bodyPr>
                    <a:spAutoFit/>
                  </a:bodyPr>
                  <a:lstStyle/>
                  <a:p>
                    <a:pPr>
                      <a:spcBef>
                        <a:spcPct val="50000"/>
                      </a:spcBef>
                    </a:pPr>
                    <a:r>
                      <a:rPr lang="en-US" sz="1400" b="1" dirty="0">
                        <a:cs typeface="Arial" charset="0"/>
                      </a:rPr>
                      <a:t>“nibble left”</a:t>
                    </a:r>
                  </a:p>
                </p:txBody>
              </p:sp>
            </p:grpSp>
            <p:grpSp>
              <p:nvGrpSpPr>
                <p:cNvPr id="104" name="Group 103"/>
                <p:cNvGrpSpPr/>
                <p:nvPr/>
              </p:nvGrpSpPr>
              <p:grpSpPr>
                <a:xfrm>
                  <a:off x="6971400" y="5123086"/>
                  <a:ext cx="842963" cy="1181099"/>
                  <a:chOff x="6971400" y="5123086"/>
                  <a:chExt cx="842963" cy="1181099"/>
                </a:xfrm>
              </p:grpSpPr>
              <p:grpSp>
                <p:nvGrpSpPr>
                  <p:cNvPr id="21" name="Group 75"/>
                  <p:cNvGrpSpPr>
                    <a:grpSpLocks/>
                  </p:cNvGrpSpPr>
                  <p:nvPr/>
                </p:nvGrpSpPr>
                <p:grpSpPr bwMode="auto">
                  <a:xfrm>
                    <a:off x="6971400" y="5123086"/>
                    <a:ext cx="842963" cy="1181099"/>
                    <a:chOff x="480" y="1872"/>
                    <a:chExt cx="1776" cy="1680"/>
                  </a:xfrm>
                </p:grpSpPr>
                <p:sp>
                  <p:nvSpPr>
                    <p:cNvPr id="130" name="Line 76"/>
                    <p:cNvSpPr>
                      <a:spLocks noChangeShapeType="1"/>
                    </p:cNvSpPr>
                    <p:nvPr/>
                  </p:nvSpPr>
                  <p:spPr bwMode="auto">
                    <a:xfrm>
                      <a:off x="1104" y="1872"/>
                      <a:ext cx="0" cy="1680"/>
                    </a:xfrm>
                    <a:prstGeom prst="line">
                      <a:avLst/>
                    </a:prstGeom>
                    <a:noFill/>
                    <a:ln w="9525">
                      <a:solidFill>
                        <a:schemeClr val="tx1"/>
                      </a:solidFill>
                      <a:round/>
                      <a:headEnd/>
                      <a:tailEnd/>
                    </a:ln>
                    <a:effectLst/>
                  </p:spPr>
                  <p:txBody>
                    <a:bodyPr/>
                    <a:lstStyle/>
                    <a:p>
                      <a:endParaRPr lang="en-US"/>
                    </a:p>
                  </p:txBody>
                </p:sp>
                <p:sp>
                  <p:nvSpPr>
                    <p:cNvPr id="131" name="Line 77"/>
                    <p:cNvSpPr>
                      <a:spLocks noChangeShapeType="1"/>
                    </p:cNvSpPr>
                    <p:nvPr/>
                  </p:nvSpPr>
                  <p:spPr bwMode="auto">
                    <a:xfrm>
                      <a:off x="480" y="2496"/>
                      <a:ext cx="1776" cy="0"/>
                    </a:xfrm>
                    <a:prstGeom prst="line">
                      <a:avLst/>
                    </a:prstGeom>
                    <a:noFill/>
                    <a:ln w="9525">
                      <a:solidFill>
                        <a:schemeClr val="tx1"/>
                      </a:solidFill>
                      <a:round/>
                      <a:headEnd/>
                      <a:tailEnd/>
                    </a:ln>
                    <a:effectLst/>
                  </p:spPr>
                  <p:txBody>
                    <a:bodyPr/>
                    <a:lstStyle/>
                    <a:p>
                      <a:endParaRPr lang="en-US"/>
                    </a:p>
                  </p:txBody>
                </p:sp>
                <p:sp>
                  <p:nvSpPr>
                    <p:cNvPr id="132" name="Line 78"/>
                    <p:cNvSpPr>
                      <a:spLocks noChangeShapeType="1"/>
                    </p:cNvSpPr>
                    <p:nvPr/>
                  </p:nvSpPr>
                  <p:spPr bwMode="auto">
                    <a:xfrm>
                      <a:off x="1680" y="1872"/>
                      <a:ext cx="0" cy="1680"/>
                    </a:xfrm>
                    <a:prstGeom prst="line">
                      <a:avLst/>
                    </a:prstGeom>
                    <a:noFill/>
                    <a:ln w="9525">
                      <a:solidFill>
                        <a:schemeClr val="tx1"/>
                      </a:solidFill>
                      <a:round/>
                      <a:headEnd/>
                      <a:tailEnd/>
                    </a:ln>
                    <a:effectLst/>
                  </p:spPr>
                  <p:txBody>
                    <a:bodyPr/>
                    <a:lstStyle/>
                    <a:p>
                      <a:endParaRPr lang="en-US"/>
                    </a:p>
                  </p:txBody>
                </p:sp>
                <p:sp>
                  <p:nvSpPr>
                    <p:cNvPr id="133" name="Line 79"/>
                    <p:cNvSpPr>
                      <a:spLocks noChangeShapeType="1"/>
                    </p:cNvSpPr>
                    <p:nvPr/>
                  </p:nvSpPr>
                  <p:spPr bwMode="auto">
                    <a:xfrm>
                      <a:off x="480" y="3072"/>
                      <a:ext cx="1776" cy="0"/>
                    </a:xfrm>
                    <a:prstGeom prst="line">
                      <a:avLst/>
                    </a:prstGeom>
                    <a:noFill/>
                    <a:ln w="9525">
                      <a:solidFill>
                        <a:schemeClr val="tx1"/>
                      </a:solidFill>
                      <a:round/>
                      <a:headEnd/>
                      <a:tailEnd/>
                    </a:ln>
                    <a:effectLst/>
                  </p:spPr>
                  <p:txBody>
                    <a:bodyPr/>
                    <a:lstStyle/>
                    <a:p>
                      <a:endParaRPr lang="en-US"/>
                    </a:p>
                  </p:txBody>
                </p:sp>
              </p:grpSp>
              <p:grpSp>
                <p:nvGrpSpPr>
                  <p:cNvPr id="103" name="Group 102"/>
                  <p:cNvGrpSpPr/>
                  <p:nvPr/>
                </p:nvGrpSpPr>
                <p:grpSpPr>
                  <a:xfrm>
                    <a:off x="7016966" y="5634034"/>
                    <a:ext cx="495557" cy="269965"/>
                    <a:chOff x="7016966" y="5634034"/>
                    <a:chExt cx="495557" cy="269965"/>
                  </a:xfrm>
                </p:grpSpPr>
                <p:sp>
                  <p:nvSpPr>
                    <p:cNvPr id="128" name="Rectangle 74"/>
                    <p:cNvSpPr>
                      <a:spLocks noChangeArrowheads="1"/>
                    </p:cNvSpPr>
                    <p:nvPr/>
                  </p:nvSpPr>
                  <p:spPr bwMode="auto">
                    <a:xfrm>
                      <a:off x="7016966" y="5634034"/>
                      <a:ext cx="205045" cy="269965"/>
                    </a:xfrm>
                    <a:prstGeom prst="rect">
                      <a:avLst/>
                    </a:prstGeom>
                    <a:solidFill>
                      <a:schemeClr val="bg1"/>
                    </a:solidFill>
                    <a:ln w="9525">
                      <a:noFill/>
                      <a:miter lim="800000"/>
                      <a:headEnd/>
                      <a:tailEnd/>
                    </a:ln>
                    <a:effectLst/>
                  </p:spPr>
                  <p:txBody>
                    <a:bodyPr wrap="none" anchor="ctr"/>
                    <a:lstStyle/>
                    <a:p>
                      <a:endParaRPr lang="en-US"/>
                    </a:p>
                  </p:txBody>
                </p:sp>
                <p:sp>
                  <p:nvSpPr>
                    <p:cNvPr id="222" name="Rectangle 74"/>
                    <p:cNvSpPr>
                      <a:spLocks noChangeArrowheads="1"/>
                    </p:cNvSpPr>
                    <p:nvPr/>
                  </p:nvSpPr>
                  <p:spPr bwMode="auto">
                    <a:xfrm>
                      <a:off x="7307478" y="5634034"/>
                      <a:ext cx="205045" cy="269965"/>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grpSp>
          </p:grpSp>
          <p:grpSp>
            <p:nvGrpSpPr>
              <p:cNvPr id="22" name="Group 237"/>
              <p:cNvGrpSpPr/>
              <p:nvPr/>
            </p:nvGrpSpPr>
            <p:grpSpPr>
              <a:xfrm>
                <a:off x="7867668" y="3572401"/>
                <a:ext cx="1133856" cy="2599799"/>
                <a:chOff x="12182493" y="3120571"/>
                <a:chExt cx="1133856" cy="2599799"/>
              </a:xfrm>
            </p:grpSpPr>
            <p:pic>
              <p:nvPicPr>
                <p:cNvPr id="231" name="Picture 230" descr="A.bmp"/>
                <p:cNvPicPr>
                  <a:picLocks noChangeAspect="1"/>
                </p:cNvPicPr>
                <p:nvPr/>
              </p:nvPicPr>
              <p:blipFill>
                <a:blip r:embed="rId3"/>
                <a:stretch>
                  <a:fillRect/>
                </a:stretch>
              </p:blipFill>
              <p:spPr>
                <a:xfrm>
                  <a:off x="12182493" y="3120571"/>
                  <a:ext cx="1133856" cy="1133856"/>
                </a:xfrm>
                <a:prstGeom prst="rect">
                  <a:avLst/>
                </a:prstGeom>
              </p:spPr>
            </p:pic>
            <p:pic>
              <p:nvPicPr>
                <p:cNvPr id="237" name="Picture 236" descr="A_enclosed_space.bmp"/>
                <p:cNvPicPr>
                  <a:picLocks noChangeAspect="1"/>
                </p:cNvPicPr>
                <p:nvPr/>
              </p:nvPicPr>
              <p:blipFill>
                <a:blip r:embed="rId4"/>
                <a:stretch>
                  <a:fillRect/>
                </a:stretch>
              </p:blipFill>
              <p:spPr>
                <a:xfrm>
                  <a:off x="12182493" y="4586514"/>
                  <a:ext cx="1133856" cy="1133856"/>
                </a:xfrm>
                <a:prstGeom prst="rect">
                  <a:avLst/>
                </a:prstGeom>
              </p:spPr>
            </p:pic>
          </p:grpSp>
        </p:grpSp>
      </p:grpSp>
      <p:sp>
        <p:nvSpPr>
          <p:cNvPr id="86" name="Slide Number Placeholder 85"/>
          <p:cNvSpPr>
            <a:spLocks noGrp="1"/>
          </p:cNvSpPr>
          <p:nvPr>
            <p:ph type="sldNum" sz="quarter" idx="12"/>
          </p:nvPr>
        </p:nvSpPr>
        <p:spPr/>
        <p:txBody>
          <a:bodyPr/>
          <a:lstStyle/>
          <a:p>
            <a:fld id="{CB6472CE-77E5-471B-82E0-5E211E981220}" type="slidenum">
              <a:rPr lang="en-US" smtClean="0"/>
              <a:pPr/>
              <a:t>8</a:t>
            </a:fld>
            <a:endParaRPr lang="en-US"/>
          </a:p>
        </p:txBody>
      </p:sp>
      <p:sp>
        <p:nvSpPr>
          <p:cNvPr id="87" name="Title 86"/>
          <p:cNvSpPr>
            <a:spLocks noGrp="1"/>
          </p:cNvSpPr>
          <p:nvPr>
            <p:ph type="title"/>
          </p:nvPr>
        </p:nvSpPr>
        <p:spPr/>
        <p:txBody>
          <a:bodyPr>
            <a:normAutofit fontScale="90000"/>
          </a:bodyPr>
          <a:lstStyle/>
          <a:p>
            <a:r>
              <a:rPr lang="en-US" dirty="0" smtClean="0"/>
              <a:t>DEPICTIVE MANIPULATIONS</a:t>
            </a:r>
            <a:br>
              <a:rPr lang="en-US" dirty="0" smtClean="0"/>
            </a:br>
            <a:r>
              <a:rPr lang="en-US" dirty="0" smtClean="0"/>
              <a:t>(1 of 2)</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43_VB_layer_0_transform-vb-104.bmp"/>
          <p:cNvPicPr>
            <a:picLocks noChangeAspect="1"/>
          </p:cNvPicPr>
          <p:nvPr/>
        </p:nvPicPr>
        <p:blipFill>
          <a:blip r:embed="rId3"/>
          <a:srcRect/>
          <a:stretch>
            <a:fillRect/>
          </a:stretch>
        </p:blipFill>
        <p:spPr bwMode="auto">
          <a:xfrm>
            <a:off x="5257800" y="2133600"/>
            <a:ext cx="3598863" cy="3600450"/>
          </a:xfrm>
          <a:prstGeom prst="rect">
            <a:avLst/>
          </a:prstGeom>
          <a:noFill/>
          <a:ln w="9525">
            <a:noFill/>
            <a:miter lim="800000"/>
            <a:headEnd/>
            <a:tailEnd/>
          </a:ln>
        </p:spPr>
      </p:pic>
      <p:pic>
        <p:nvPicPr>
          <p:cNvPr id="56" name="Picture 55" descr="44_VB_layer_0_transform-vb-104.bmp"/>
          <p:cNvPicPr>
            <a:picLocks noChangeAspect="1"/>
          </p:cNvPicPr>
          <p:nvPr/>
        </p:nvPicPr>
        <p:blipFill>
          <a:blip r:embed="rId4"/>
          <a:srcRect/>
          <a:stretch>
            <a:fillRect/>
          </a:stretch>
        </p:blipFill>
        <p:spPr bwMode="auto">
          <a:xfrm>
            <a:off x="5257800" y="2133600"/>
            <a:ext cx="3598863" cy="3600450"/>
          </a:xfrm>
          <a:prstGeom prst="rect">
            <a:avLst/>
          </a:prstGeom>
          <a:noFill/>
          <a:ln w="9525">
            <a:noFill/>
            <a:miter lim="800000"/>
            <a:headEnd/>
            <a:tailEnd/>
          </a:ln>
        </p:spPr>
      </p:pic>
      <p:pic>
        <p:nvPicPr>
          <p:cNvPr id="57" name="Picture 56" descr="45_VB_layer_0_transform-vb-104.bmp"/>
          <p:cNvPicPr>
            <a:picLocks noChangeAspect="1"/>
          </p:cNvPicPr>
          <p:nvPr/>
        </p:nvPicPr>
        <p:blipFill>
          <a:blip r:embed="rId5"/>
          <a:srcRect/>
          <a:stretch>
            <a:fillRect/>
          </a:stretch>
        </p:blipFill>
        <p:spPr bwMode="auto">
          <a:xfrm>
            <a:off x="5257800" y="2133600"/>
            <a:ext cx="3598863" cy="3600450"/>
          </a:xfrm>
          <a:prstGeom prst="rect">
            <a:avLst/>
          </a:prstGeom>
          <a:noFill/>
          <a:ln w="9525">
            <a:noFill/>
            <a:miter lim="800000"/>
            <a:headEnd/>
            <a:tailEnd/>
          </a:ln>
        </p:spPr>
      </p:pic>
      <p:pic>
        <p:nvPicPr>
          <p:cNvPr id="60" name="Picture 59" descr="46_VB_layer_0_transform-vb-105.bmp"/>
          <p:cNvPicPr>
            <a:picLocks noChangeAspect="1"/>
          </p:cNvPicPr>
          <p:nvPr/>
        </p:nvPicPr>
        <p:blipFill>
          <a:blip r:embed="rId6"/>
          <a:srcRect/>
          <a:stretch>
            <a:fillRect/>
          </a:stretch>
        </p:blipFill>
        <p:spPr bwMode="auto">
          <a:xfrm>
            <a:off x="5257800" y="2133600"/>
            <a:ext cx="3600450" cy="3600450"/>
          </a:xfrm>
          <a:prstGeom prst="rect">
            <a:avLst/>
          </a:prstGeom>
          <a:noFill/>
          <a:ln w="9525">
            <a:noFill/>
            <a:miter lim="800000"/>
            <a:headEnd/>
            <a:tailEnd/>
          </a:ln>
        </p:spPr>
      </p:pic>
      <p:sp>
        <p:nvSpPr>
          <p:cNvPr id="64" name="Text Box 4"/>
          <p:cNvSpPr txBox="1">
            <a:spLocks noChangeArrowheads="1"/>
          </p:cNvSpPr>
          <p:nvPr/>
        </p:nvSpPr>
        <p:spPr bwMode="auto">
          <a:xfrm>
            <a:off x="122011" y="4102656"/>
            <a:ext cx="4954814" cy="2585323"/>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
              <a:defRPr/>
            </a:pPr>
            <a:r>
              <a:rPr lang="en-US" b="1" dirty="0">
                <a:latin typeface="+mn-lt"/>
                <a:cs typeface="+mn-cs"/>
              </a:rPr>
              <a:t> </a:t>
            </a:r>
            <a:r>
              <a:rPr lang="en-US" sz="1600" b="1" dirty="0" smtClean="0">
                <a:cs typeface="Arial" pitchFamily="34" charset="0"/>
              </a:rPr>
              <a:t>Takes specific shape of no-go terrain and obstacles (yellow) into account</a:t>
            </a:r>
            <a:endParaRPr lang="en-US" sz="1600" b="1" dirty="0">
              <a:cs typeface="Arial" pitchFamily="34" charset="0"/>
            </a:endParaRPr>
          </a:p>
          <a:p>
            <a:pPr>
              <a:spcBef>
                <a:spcPct val="50000"/>
              </a:spcBef>
              <a:buFont typeface="Wingdings" pitchFamily="2" charset="2"/>
              <a:buChar char="§"/>
              <a:defRPr/>
            </a:pPr>
            <a:r>
              <a:rPr lang="en-US" sz="1600" b="1" dirty="0">
                <a:cs typeface="Arial" pitchFamily="34" charset="0"/>
              </a:rPr>
              <a:t> Attention window </a:t>
            </a:r>
            <a:r>
              <a:rPr lang="en-US" sz="1600" b="1" dirty="0" smtClean="0">
                <a:cs typeface="Arial" pitchFamily="34" charset="0"/>
              </a:rPr>
              <a:t>shift controlled </a:t>
            </a:r>
            <a:r>
              <a:rPr lang="en-US" sz="1600" b="1" dirty="0">
                <a:cs typeface="Arial" pitchFamily="34" charset="0"/>
              </a:rPr>
              <a:t>by Soar </a:t>
            </a:r>
            <a:endParaRPr lang="en-US" sz="1600" b="1" dirty="0" smtClean="0">
              <a:cs typeface="Arial" pitchFamily="34" charset="0"/>
            </a:endParaRPr>
          </a:p>
          <a:p>
            <a:pPr>
              <a:spcBef>
                <a:spcPct val="50000"/>
              </a:spcBef>
              <a:buFont typeface="Wingdings" pitchFamily="2" charset="2"/>
              <a:buChar char="§"/>
              <a:defRPr/>
            </a:pPr>
            <a:r>
              <a:rPr lang="en-US" sz="1600" b="1" dirty="0" smtClean="0">
                <a:cs typeface="Arial" pitchFamily="34" charset="0"/>
              </a:rPr>
              <a:t> Pixel rewrite rules sent from Soar to SVI</a:t>
            </a:r>
          </a:p>
          <a:p>
            <a:pPr>
              <a:spcBef>
                <a:spcPct val="50000"/>
              </a:spcBef>
              <a:buFont typeface="Wingdings" pitchFamily="2" charset="2"/>
              <a:buChar char="§"/>
              <a:defRPr/>
            </a:pPr>
            <a:r>
              <a:rPr lang="en-US" sz="1600" b="1" dirty="0" smtClean="0">
                <a:cs typeface="Arial" pitchFamily="34" charset="0"/>
              </a:rPr>
              <a:t> Determine approximate path coverage by overlaying each scout’s view frustum</a:t>
            </a:r>
          </a:p>
          <a:p>
            <a:pPr>
              <a:spcBef>
                <a:spcPct val="50000"/>
              </a:spcBef>
              <a:buFont typeface="Wingdings" pitchFamily="2" charset="2"/>
              <a:buChar char="§"/>
              <a:defRPr/>
            </a:pPr>
            <a:r>
              <a:rPr lang="en-US" sz="1600" b="1" dirty="0" smtClean="0">
                <a:cs typeface="Arial" pitchFamily="34" charset="0"/>
              </a:rPr>
              <a:t> Simulate alternate view orientations to determine “best” path coverage</a:t>
            </a:r>
          </a:p>
        </p:txBody>
      </p:sp>
      <p:grpSp>
        <p:nvGrpSpPr>
          <p:cNvPr id="2" name="Group 226"/>
          <p:cNvGrpSpPr/>
          <p:nvPr/>
        </p:nvGrpSpPr>
        <p:grpSpPr>
          <a:xfrm>
            <a:off x="390525" y="1600200"/>
            <a:ext cx="2781300" cy="2251075"/>
            <a:chOff x="-2324100" y="1371600"/>
            <a:chExt cx="2781300" cy="2251075"/>
          </a:xfrm>
        </p:grpSpPr>
        <p:sp>
          <p:nvSpPr>
            <p:cNvPr id="42076" name="AutoShape 92"/>
            <p:cNvSpPr>
              <a:spLocks noChangeAspect="1" noChangeArrowheads="1" noTextEdit="1"/>
            </p:cNvSpPr>
            <p:nvPr/>
          </p:nvSpPr>
          <p:spPr bwMode="auto">
            <a:xfrm>
              <a:off x="-2247900" y="1800225"/>
              <a:ext cx="2409825" cy="1822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2075" name="AutoShape 91"/>
            <p:cNvSpPr>
              <a:spLocks noChangeArrowheads="1"/>
            </p:cNvSpPr>
            <p:nvPr/>
          </p:nvSpPr>
          <p:spPr bwMode="auto">
            <a:xfrm>
              <a:off x="-1536700" y="1861799"/>
              <a:ext cx="393065" cy="259625"/>
            </a:xfrm>
            <a:prstGeom prst="rightArrow">
              <a:avLst>
                <a:gd name="adj1" fmla="val 50000"/>
                <a:gd name="adj2" fmla="val 37836"/>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74" name="Rectangle 90"/>
            <p:cNvSpPr>
              <a:spLocks noChangeArrowheads="1"/>
            </p:cNvSpPr>
            <p:nvPr/>
          </p:nvSpPr>
          <p:spPr bwMode="auto">
            <a:xfrm>
              <a:off x="-2099945" y="2918573"/>
              <a:ext cx="299085" cy="264703"/>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t>
              </a:r>
            </a:p>
          </p:txBody>
        </p:sp>
        <p:sp>
          <p:nvSpPr>
            <p:cNvPr id="42073" name="Rectangle 89"/>
            <p:cNvSpPr>
              <a:spLocks noChangeArrowheads="1"/>
            </p:cNvSpPr>
            <p:nvPr/>
          </p:nvSpPr>
          <p:spPr bwMode="auto">
            <a:xfrm>
              <a:off x="-2099945" y="1858625"/>
              <a:ext cx="299085" cy="264703"/>
            </a:xfrm>
            <a:prstGeom prst="rect">
              <a:avLst/>
            </a:prstGeom>
            <a:solidFill>
              <a:srgbClr val="00B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83"/>
            <p:cNvGrpSpPr>
              <a:grpSpLocks/>
            </p:cNvGrpSpPr>
            <p:nvPr/>
          </p:nvGrpSpPr>
          <p:grpSpPr bwMode="auto">
            <a:xfrm>
              <a:off x="-2247900" y="2381048"/>
              <a:ext cx="595630" cy="264068"/>
              <a:chOff x="2382" y="4575"/>
              <a:chExt cx="938" cy="416"/>
            </a:xfrm>
          </p:grpSpPr>
          <p:sp>
            <p:nvSpPr>
              <p:cNvPr id="42069" name="Rectangle 85"/>
              <p:cNvSpPr>
                <a:spLocks noChangeArrowheads="1"/>
              </p:cNvSpPr>
              <p:nvPr/>
            </p:nvSpPr>
            <p:spPr bwMode="auto">
              <a:xfrm>
                <a:off x="2849" y="4575"/>
                <a:ext cx="471" cy="416"/>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68" name="Rectangle 84"/>
              <p:cNvSpPr>
                <a:spLocks noChangeArrowheads="1"/>
              </p:cNvSpPr>
              <p:nvPr/>
            </p:nvSpPr>
            <p:spPr bwMode="auto">
              <a:xfrm>
                <a:off x="2382" y="4575"/>
                <a:ext cx="471" cy="416"/>
              </a:xfrm>
              <a:prstGeom prst="rect">
                <a:avLst/>
              </a:prstGeom>
              <a:solidFill>
                <a:srgbClr val="BFBFB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2066" name="Rectangle 82"/>
            <p:cNvSpPr>
              <a:spLocks noChangeArrowheads="1"/>
            </p:cNvSpPr>
            <p:nvPr/>
          </p:nvSpPr>
          <p:spPr bwMode="auto">
            <a:xfrm>
              <a:off x="-965200" y="2918573"/>
              <a:ext cx="299085" cy="264703"/>
            </a:xfrm>
            <a:prstGeom prst="rect">
              <a:avLst/>
            </a:prstGeom>
            <a:solidFill>
              <a:srgbClr val="BFBFB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65" name="Rectangle 81"/>
            <p:cNvSpPr>
              <a:spLocks noChangeArrowheads="1"/>
            </p:cNvSpPr>
            <p:nvPr/>
          </p:nvSpPr>
          <p:spPr bwMode="auto">
            <a:xfrm>
              <a:off x="-965200" y="1858625"/>
              <a:ext cx="299085" cy="264703"/>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64" name="AutoShape 80"/>
            <p:cNvSpPr>
              <a:spLocks noChangeArrowheads="1"/>
            </p:cNvSpPr>
            <p:nvPr/>
          </p:nvSpPr>
          <p:spPr bwMode="auto">
            <a:xfrm>
              <a:off x="-1536700" y="2382952"/>
              <a:ext cx="393065" cy="259625"/>
            </a:xfrm>
            <a:prstGeom prst="rightArrow">
              <a:avLst>
                <a:gd name="adj1" fmla="val 50000"/>
                <a:gd name="adj2" fmla="val 37836"/>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63" name="Rectangle 79"/>
            <p:cNvSpPr>
              <a:spLocks noChangeArrowheads="1"/>
            </p:cNvSpPr>
            <p:nvPr/>
          </p:nvSpPr>
          <p:spPr bwMode="auto">
            <a:xfrm>
              <a:off x="-965200" y="2380413"/>
              <a:ext cx="299085" cy="264703"/>
            </a:xfrm>
            <a:prstGeom prst="rect">
              <a:avLst/>
            </a:prstGeom>
            <a:solidFill>
              <a:srgbClr val="FFFF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62" name="Text Box 78"/>
            <p:cNvSpPr txBox="1">
              <a:spLocks noChangeArrowheads="1"/>
            </p:cNvSpPr>
            <p:nvPr/>
          </p:nvSpPr>
          <p:spPr bwMode="auto">
            <a:xfrm>
              <a:off x="-537845" y="2294083"/>
              <a:ext cx="918845" cy="382137"/>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Steep Terrain </a:t>
              </a:r>
            </a:p>
          </p:txBody>
        </p:sp>
        <p:sp>
          <p:nvSpPr>
            <p:cNvPr id="42058" name="AutoShape 74"/>
            <p:cNvSpPr>
              <a:spLocks noChangeArrowheads="1"/>
            </p:cNvSpPr>
            <p:nvPr/>
          </p:nvSpPr>
          <p:spPr bwMode="auto">
            <a:xfrm>
              <a:off x="-1536700" y="2920478"/>
              <a:ext cx="393065" cy="259625"/>
            </a:xfrm>
            <a:prstGeom prst="rightArrow">
              <a:avLst>
                <a:gd name="adj1" fmla="val 50000"/>
                <a:gd name="adj2" fmla="val 37836"/>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56" name="Text Box 72"/>
            <p:cNvSpPr txBox="1">
              <a:spLocks noChangeArrowheads="1"/>
            </p:cNvSpPr>
            <p:nvPr/>
          </p:nvSpPr>
          <p:spPr bwMode="auto">
            <a:xfrm>
              <a:off x="-404495" y="2859538"/>
              <a:ext cx="652145" cy="382137"/>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All Other</a:t>
              </a:r>
            </a:p>
          </p:txBody>
        </p:sp>
        <p:sp>
          <p:nvSpPr>
            <p:cNvPr id="42055" name="Text Box 71"/>
            <p:cNvSpPr txBox="1">
              <a:spLocks noChangeArrowheads="1"/>
            </p:cNvSpPr>
            <p:nvPr/>
          </p:nvSpPr>
          <p:spPr bwMode="auto">
            <a:xfrm>
              <a:off x="-537845" y="1800225"/>
              <a:ext cx="918845" cy="399911"/>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latin typeface="Arial" pitchFamily="34" charset="0"/>
                  <a:cs typeface="Arial" pitchFamily="34" charset="0"/>
                </a:rPr>
                <a:t>Obstacles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TextBox 139"/>
            <p:cNvSpPr txBox="1"/>
            <p:nvPr/>
          </p:nvSpPr>
          <p:spPr>
            <a:xfrm>
              <a:off x="-2324100" y="1371600"/>
              <a:ext cx="2781300" cy="369332"/>
            </a:xfrm>
            <a:prstGeom prst="rect">
              <a:avLst/>
            </a:prstGeom>
            <a:noFill/>
          </p:spPr>
          <p:txBody>
            <a:bodyPr wrap="square" rtlCol="0">
              <a:spAutoFit/>
            </a:bodyPr>
            <a:lstStyle/>
            <a:p>
              <a:pPr algn="ctr"/>
              <a:r>
                <a:rPr lang="en-US" b="1" dirty="0" smtClean="0"/>
                <a:t>Mark Obstacles</a:t>
              </a:r>
              <a:endParaRPr lang="en-US" b="1" dirty="0"/>
            </a:p>
          </p:txBody>
        </p:sp>
      </p:grpSp>
      <p:grpSp>
        <p:nvGrpSpPr>
          <p:cNvPr id="4" name="Group 146"/>
          <p:cNvGrpSpPr/>
          <p:nvPr/>
        </p:nvGrpSpPr>
        <p:grpSpPr>
          <a:xfrm>
            <a:off x="381000" y="1600200"/>
            <a:ext cx="2814708" cy="2320925"/>
            <a:chOff x="2152651" y="2933700"/>
            <a:chExt cx="2814708" cy="2320925"/>
          </a:xfrm>
        </p:grpSpPr>
        <p:grpSp>
          <p:nvGrpSpPr>
            <p:cNvPr id="5" name="Group 38"/>
            <p:cNvGrpSpPr>
              <a:grpSpLocks noChangeAspect="1"/>
            </p:cNvGrpSpPr>
            <p:nvPr/>
          </p:nvGrpSpPr>
          <p:grpSpPr bwMode="auto">
            <a:xfrm>
              <a:off x="2152651" y="3362325"/>
              <a:ext cx="2790895" cy="1892300"/>
              <a:chOff x="6795" y="3673"/>
              <a:chExt cx="4394" cy="2980"/>
            </a:xfrm>
          </p:grpSpPr>
          <p:sp>
            <p:nvSpPr>
              <p:cNvPr id="42053" name="AutoShape 69"/>
              <p:cNvSpPr>
                <a:spLocks noChangeAspect="1" noChangeArrowheads="1" noTextEdit="1"/>
              </p:cNvSpPr>
              <p:nvPr/>
            </p:nvSpPr>
            <p:spPr bwMode="auto">
              <a:xfrm>
                <a:off x="6795" y="3718"/>
                <a:ext cx="3959" cy="2935"/>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6" name="Group 61"/>
              <p:cNvGrpSpPr>
                <a:grpSpLocks/>
              </p:cNvGrpSpPr>
              <p:nvPr/>
            </p:nvGrpSpPr>
            <p:grpSpPr bwMode="auto">
              <a:xfrm>
                <a:off x="6795" y="3718"/>
                <a:ext cx="2993" cy="417"/>
                <a:chOff x="6795" y="3718"/>
                <a:chExt cx="2993" cy="417"/>
              </a:xfrm>
            </p:grpSpPr>
            <p:sp>
              <p:nvSpPr>
                <p:cNvPr id="42052" name="AutoShape 68"/>
                <p:cNvSpPr>
                  <a:spLocks noChangeArrowheads="1"/>
                </p:cNvSpPr>
                <p:nvPr/>
              </p:nvSpPr>
              <p:spPr bwMode="auto">
                <a:xfrm>
                  <a:off x="7967" y="3722"/>
                  <a:ext cx="619" cy="409"/>
                </a:xfrm>
                <a:prstGeom prst="rightArrow">
                  <a:avLst>
                    <a:gd name="adj1" fmla="val 50000"/>
                    <a:gd name="adj2" fmla="val 37836"/>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65"/>
                <p:cNvGrpSpPr>
                  <a:grpSpLocks/>
                </p:cNvGrpSpPr>
                <p:nvPr/>
              </p:nvGrpSpPr>
              <p:grpSpPr bwMode="auto">
                <a:xfrm>
                  <a:off x="6795" y="3718"/>
                  <a:ext cx="938" cy="417"/>
                  <a:chOff x="6795" y="3718"/>
                  <a:chExt cx="938" cy="417"/>
                </a:xfrm>
              </p:grpSpPr>
              <p:sp>
                <p:nvSpPr>
                  <p:cNvPr id="42051" name="Rectangle 67"/>
                  <p:cNvSpPr>
                    <a:spLocks noChangeArrowheads="1"/>
                  </p:cNvSpPr>
                  <p:nvPr/>
                </p:nvSpPr>
                <p:spPr bwMode="auto">
                  <a:xfrm>
                    <a:off x="7262" y="3718"/>
                    <a:ext cx="471" cy="416"/>
                  </a:xfrm>
                  <a:prstGeom prst="rect">
                    <a:avLst/>
                  </a:prstGeom>
                  <a:solidFill>
                    <a:srgbClr val="BFBFB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50" name="Rectangle 66"/>
                  <p:cNvSpPr>
                    <a:spLocks noChangeArrowheads="1"/>
                  </p:cNvSpPr>
                  <p:nvPr/>
                </p:nvSpPr>
                <p:spPr bwMode="auto">
                  <a:xfrm>
                    <a:off x="6795" y="3718"/>
                    <a:ext cx="471" cy="417"/>
                  </a:xfrm>
                  <a:prstGeom prst="rect">
                    <a:avLst/>
                  </a:prstGeom>
                  <a:solidFill>
                    <a:srgbClr val="8064A2"/>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62"/>
                <p:cNvGrpSpPr>
                  <a:grpSpLocks/>
                </p:cNvGrpSpPr>
                <p:nvPr/>
              </p:nvGrpSpPr>
              <p:grpSpPr bwMode="auto">
                <a:xfrm>
                  <a:off x="8850" y="3718"/>
                  <a:ext cx="938" cy="417"/>
                  <a:chOff x="8850" y="3718"/>
                  <a:chExt cx="938" cy="417"/>
                </a:xfrm>
              </p:grpSpPr>
              <p:sp>
                <p:nvSpPr>
                  <p:cNvPr id="42048" name="Rectangle 64"/>
                  <p:cNvSpPr>
                    <a:spLocks noChangeArrowheads="1"/>
                  </p:cNvSpPr>
                  <p:nvPr/>
                </p:nvSpPr>
                <p:spPr bwMode="auto">
                  <a:xfrm>
                    <a:off x="9317" y="3718"/>
                    <a:ext cx="471" cy="416"/>
                  </a:xfrm>
                  <a:prstGeom prst="rect">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47" name="Rectangle 63"/>
                  <p:cNvSpPr>
                    <a:spLocks noChangeArrowheads="1"/>
                  </p:cNvSpPr>
                  <p:nvPr/>
                </p:nvSpPr>
                <p:spPr bwMode="auto">
                  <a:xfrm>
                    <a:off x="8850" y="3718"/>
                    <a:ext cx="471" cy="417"/>
                  </a:xfrm>
                  <a:prstGeom prst="rect">
                    <a:avLst/>
                  </a:prstGeom>
                  <a:solidFill>
                    <a:srgbClr val="8064A2"/>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49"/>
              <p:cNvGrpSpPr>
                <a:grpSpLocks/>
              </p:cNvGrpSpPr>
              <p:nvPr/>
            </p:nvGrpSpPr>
            <p:grpSpPr bwMode="auto">
              <a:xfrm>
                <a:off x="6795" y="4492"/>
                <a:ext cx="2993" cy="842"/>
                <a:chOff x="6795" y="4492"/>
                <a:chExt cx="2993" cy="842"/>
              </a:xfrm>
            </p:grpSpPr>
            <p:grpSp>
              <p:nvGrpSpPr>
                <p:cNvPr id="10" name="Group 56"/>
                <p:cNvGrpSpPr>
                  <a:grpSpLocks/>
                </p:cNvGrpSpPr>
                <p:nvPr/>
              </p:nvGrpSpPr>
              <p:grpSpPr bwMode="auto">
                <a:xfrm>
                  <a:off x="6795" y="4492"/>
                  <a:ext cx="938" cy="841"/>
                  <a:chOff x="6795" y="4492"/>
                  <a:chExt cx="938" cy="841"/>
                </a:xfrm>
              </p:grpSpPr>
              <p:sp>
                <p:nvSpPr>
                  <p:cNvPr id="42044" name="Rectangle 60"/>
                  <p:cNvSpPr>
                    <a:spLocks noChangeArrowheads="1"/>
                  </p:cNvSpPr>
                  <p:nvPr/>
                </p:nvSpPr>
                <p:spPr bwMode="auto">
                  <a:xfrm>
                    <a:off x="6795" y="4492"/>
                    <a:ext cx="471" cy="417"/>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t>
                    </a:r>
                  </a:p>
                </p:txBody>
              </p:sp>
              <p:sp>
                <p:nvSpPr>
                  <p:cNvPr id="42043" name="Rectangle 59"/>
                  <p:cNvSpPr>
                    <a:spLocks noChangeArrowheads="1"/>
                  </p:cNvSpPr>
                  <p:nvPr/>
                </p:nvSpPr>
                <p:spPr bwMode="auto">
                  <a:xfrm>
                    <a:off x="7262" y="4492"/>
                    <a:ext cx="471" cy="417"/>
                  </a:xfrm>
                  <a:prstGeom prst="rect">
                    <a:avLst/>
                  </a:prstGeom>
                  <a:solidFill>
                    <a:srgbClr val="BFBFB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42" name="Rectangle 58"/>
                  <p:cNvSpPr>
                    <a:spLocks noChangeArrowheads="1"/>
                  </p:cNvSpPr>
                  <p:nvPr/>
                </p:nvSpPr>
                <p:spPr bwMode="auto">
                  <a:xfrm>
                    <a:off x="7262" y="4917"/>
                    <a:ext cx="471" cy="416"/>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t>
                    </a:r>
                  </a:p>
                </p:txBody>
              </p:sp>
              <p:sp>
                <p:nvSpPr>
                  <p:cNvPr id="42041" name="Rectangle 57"/>
                  <p:cNvSpPr>
                    <a:spLocks noChangeArrowheads="1"/>
                  </p:cNvSpPr>
                  <p:nvPr/>
                </p:nvSpPr>
                <p:spPr bwMode="auto">
                  <a:xfrm>
                    <a:off x="6795" y="4917"/>
                    <a:ext cx="471" cy="416"/>
                  </a:xfrm>
                  <a:prstGeom prst="rect">
                    <a:avLst/>
                  </a:prstGeom>
                  <a:solidFill>
                    <a:srgbClr val="8064A2"/>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 name="Group 51"/>
                <p:cNvGrpSpPr>
                  <a:grpSpLocks/>
                </p:cNvGrpSpPr>
                <p:nvPr/>
              </p:nvGrpSpPr>
              <p:grpSpPr bwMode="auto">
                <a:xfrm>
                  <a:off x="8850" y="4493"/>
                  <a:ext cx="938" cy="841"/>
                  <a:chOff x="8850" y="4493"/>
                  <a:chExt cx="938" cy="841"/>
                </a:xfrm>
              </p:grpSpPr>
              <p:sp>
                <p:nvSpPr>
                  <p:cNvPr id="42039" name="Rectangle 55"/>
                  <p:cNvSpPr>
                    <a:spLocks noChangeArrowheads="1"/>
                  </p:cNvSpPr>
                  <p:nvPr/>
                </p:nvSpPr>
                <p:spPr bwMode="auto">
                  <a:xfrm>
                    <a:off x="8850" y="4493"/>
                    <a:ext cx="471" cy="417"/>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t>
                    </a:r>
                  </a:p>
                </p:txBody>
              </p:sp>
              <p:sp>
                <p:nvSpPr>
                  <p:cNvPr id="42038" name="Rectangle 54"/>
                  <p:cNvSpPr>
                    <a:spLocks noChangeArrowheads="1"/>
                  </p:cNvSpPr>
                  <p:nvPr/>
                </p:nvSpPr>
                <p:spPr bwMode="auto">
                  <a:xfrm>
                    <a:off x="9317" y="4493"/>
                    <a:ext cx="471" cy="417"/>
                  </a:xfrm>
                  <a:prstGeom prst="rect">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37" name="Rectangle 53"/>
                  <p:cNvSpPr>
                    <a:spLocks noChangeArrowheads="1"/>
                  </p:cNvSpPr>
                  <p:nvPr/>
                </p:nvSpPr>
                <p:spPr bwMode="auto">
                  <a:xfrm>
                    <a:off x="9317" y="4918"/>
                    <a:ext cx="471" cy="416"/>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t>
                    </a:r>
                  </a:p>
                </p:txBody>
              </p:sp>
              <p:sp>
                <p:nvSpPr>
                  <p:cNvPr id="42036" name="Rectangle 52"/>
                  <p:cNvSpPr>
                    <a:spLocks noChangeArrowheads="1"/>
                  </p:cNvSpPr>
                  <p:nvPr/>
                </p:nvSpPr>
                <p:spPr bwMode="auto">
                  <a:xfrm>
                    <a:off x="8850" y="4918"/>
                    <a:ext cx="471" cy="416"/>
                  </a:xfrm>
                  <a:prstGeom prst="rect">
                    <a:avLst/>
                  </a:prstGeom>
                  <a:solidFill>
                    <a:srgbClr val="8064A2"/>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2034" name="AutoShape 50"/>
                <p:cNvSpPr>
                  <a:spLocks noChangeArrowheads="1"/>
                </p:cNvSpPr>
                <p:nvPr/>
              </p:nvSpPr>
              <p:spPr bwMode="auto">
                <a:xfrm>
                  <a:off x="7967" y="4709"/>
                  <a:ext cx="619" cy="409"/>
                </a:xfrm>
                <a:prstGeom prst="rightArrow">
                  <a:avLst>
                    <a:gd name="adj1" fmla="val 50000"/>
                    <a:gd name="adj2" fmla="val 37836"/>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2032" name="Text Box 48"/>
              <p:cNvSpPr txBox="1">
                <a:spLocks noChangeArrowheads="1"/>
              </p:cNvSpPr>
              <p:nvPr/>
            </p:nvSpPr>
            <p:spPr bwMode="auto">
              <a:xfrm>
                <a:off x="9847" y="3673"/>
                <a:ext cx="1342" cy="46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Layer</a:t>
                </a:r>
                <a:r>
                  <a:rPr kumimoji="0" lang="en-US" sz="1200" b="1" i="0" u="none" strike="noStrike" cap="none" normalizeH="0" dirty="0" smtClean="0">
                    <a:ln>
                      <a:noFill/>
                    </a:ln>
                    <a:solidFill>
                      <a:schemeClr val="tx1"/>
                    </a:solidFill>
                    <a:effectLst/>
                    <a:latin typeface="Arial" pitchFamily="34" charset="0"/>
                    <a:cs typeface="Arial" pitchFamily="34" charset="0"/>
                  </a:rPr>
                  <a:t> 0-1</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 40"/>
              <p:cNvGrpSpPr>
                <a:grpSpLocks/>
              </p:cNvGrpSpPr>
              <p:nvPr/>
            </p:nvGrpSpPr>
            <p:grpSpPr bwMode="auto">
              <a:xfrm>
                <a:off x="6810" y="5833"/>
                <a:ext cx="2993" cy="425"/>
                <a:chOff x="6810" y="5833"/>
                <a:chExt cx="2993" cy="425"/>
              </a:xfrm>
            </p:grpSpPr>
            <p:grpSp>
              <p:nvGrpSpPr>
                <p:cNvPr id="13" name="Group 45"/>
                <p:cNvGrpSpPr>
                  <a:grpSpLocks/>
                </p:cNvGrpSpPr>
                <p:nvPr/>
              </p:nvGrpSpPr>
              <p:grpSpPr bwMode="auto">
                <a:xfrm>
                  <a:off x="6810" y="5833"/>
                  <a:ext cx="938" cy="417"/>
                  <a:chOff x="6810" y="5833"/>
                  <a:chExt cx="938" cy="417"/>
                </a:xfrm>
              </p:grpSpPr>
              <p:sp>
                <p:nvSpPr>
                  <p:cNvPr id="42031" name="Rectangle 47"/>
                  <p:cNvSpPr>
                    <a:spLocks noChangeArrowheads="1"/>
                  </p:cNvSpPr>
                  <p:nvPr/>
                </p:nvSpPr>
                <p:spPr bwMode="auto">
                  <a:xfrm>
                    <a:off x="7277" y="5833"/>
                    <a:ext cx="471" cy="416"/>
                  </a:xfrm>
                  <a:prstGeom prst="rect">
                    <a:avLst/>
                  </a:prstGeom>
                  <a:solidFill>
                    <a:srgbClr val="BFBFB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30" name="Rectangle 46"/>
                  <p:cNvSpPr>
                    <a:spLocks noChangeArrowheads="1"/>
                  </p:cNvSpPr>
                  <p:nvPr/>
                </p:nvSpPr>
                <p:spPr bwMode="auto">
                  <a:xfrm>
                    <a:off x="6810" y="5833"/>
                    <a:ext cx="471" cy="417"/>
                  </a:xfrm>
                  <a:prstGeom prst="rect">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42"/>
                <p:cNvGrpSpPr>
                  <a:grpSpLocks/>
                </p:cNvGrpSpPr>
                <p:nvPr/>
              </p:nvGrpSpPr>
              <p:grpSpPr bwMode="auto">
                <a:xfrm>
                  <a:off x="8865" y="5833"/>
                  <a:ext cx="938" cy="417"/>
                  <a:chOff x="8865" y="5668"/>
                  <a:chExt cx="938" cy="417"/>
                </a:xfrm>
              </p:grpSpPr>
              <p:sp>
                <p:nvSpPr>
                  <p:cNvPr id="42028" name="Rectangle 44"/>
                  <p:cNvSpPr>
                    <a:spLocks noChangeArrowheads="1"/>
                  </p:cNvSpPr>
                  <p:nvPr/>
                </p:nvSpPr>
                <p:spPr bwMode="auto">
                  <a:xfrm>
                    <a:off x="9332" y="5668"/>
                    <a:ext cx="471" cy="416"/>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a:t>
                    </a:r>
                    <a:endParaRPr lang="en-US" dirty="0"/>
                  </a:p>
                </p:txBody>
              </p:sp>
              <p:sp>
                <p:nvSpPr>
                  <p:cNvPr id="42027" name="Rectangle 43"/>
                  <p:cNvSpPr>
                    <a:spLocks noChangeArrowheads="1"/>
                  </p:cNvSpPr>
                  <p:nvPr/>
                </p:nvSpPr>
                <p:spPr bwMode="auto">
                  <a:xfrm>
                    <a:off x="8865" y="5668"/>
                    <a:ext cx="471" cy="417"/>
                  </a:xfrm>
                  <a:prstGeom prst="rect">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2025" name="AutoShape 41"/>
                <p:cNvSpPr>
                  <a:spLocks noChangeArrowheads="1"/>
                </p:cNvSpPr>
                <p:nvPr/>
              </p:nvSpPr>
              <p:spPr bwMode="auto">
                <a:xfrm>
                  <a:off x="7982" y="5849"/>
                  <a:ext cx="619" cy="409"/>
                </a:xfrm>
                <a:prstGeom prst="rightArrow">
                  <a:avLst>
                    <a:gd name="adj1" fmla="val 50000"/>
                    <a:gd name="adj2" fmla="val 37836"/>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2023" name="Text Box 39"/>
              <p:cNvSpPr txBox="1">
                <a:spLocks noChangeArrowheads="1"/>
              </p:cNvSpPr>
              <p:nvPr/>
            </p:nvSpPr>
            <p:spPr bwMode="auto">
              <a:xfrm>
                <a:off x="9591" y="6193"/>
                <a:ext cx="1163" cy="46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2" name="TextBox 141"/>
            <p:cNvSpPr txBox="1"/>
            <p:nvPr/>
          </p:nvSpPr>
          <p:spPr>
            <a:xfrm>
              <a:off x="2314576" y="2933700"/>
              <a:ext cx="2419350" cy="369332"/>
            </a:xfrm>
            <a:prstGeom prst="rect">
              <a:avLst/>
            </a:prstGeom>
            <a:noFill/>
          </p:spPr>
          <p:txBody>
            <a:bodyPr wrap="square" rtlCol="0">
              <a:spAutoFit/>
            </a:bodyPr>
            <a:lstStyle/>
            <a:p>
              <a:pPr algn="ctr"/>
              <a:r>
                <a:rPr lang="en-US" b="1" dirty="0" smtClean="0"/>
                <a:t>Distance Field Flood</a:t>
              </a:r>
              <a:endParaRPr lang="en-US" b="1" dirty="0"/>
            </a:p>
          </p:txBody>
        </p:sp>
        <p:sp>
          <p:nvSpPr>
            <p:cNvPr id="145" name="Text Box 48"/>
            <p:cNvSpPr txBox="1">
              <a:spLocks noChangeArrowheads="1"/>
            </p:cNvSpPr>
            <p:nvPr/>
          </p:nvSpPr>
          <p:spPr bwMode="auto">
            <a:xfrm>
              <a:off x="4114974" y="3962400"/>
              <a:ext cx="852385" cy="29210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Layer</a:t>
              </a:r>
              <a:r>
                <a:rPr kumimoji="0" lang="en-US" sz="1200" b="1" i="0" u="none" strike="noStrike" cap="none" normalizeH="0" dirty="0" smtClean="0">
                  <a:ln>
                    <a:noFill/>
                  </a:ln>
                  <a:solidFill>
                    <a:schemeClr val="tx1"/>
                  </a:solidFill>
                  <a:effectLst/>
                  <a:latin typeface="Arial" pitchFamily="34" charset="0"/>
                  <a:cs typeface="Arial" pitchFamily="34" charset="0"/>
                </a:rPr>
                <a:t> 0-1</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Text Box 48"/>
            <p:cNvSpPr txBox="1">
              <a:spLocks noChangeArrowheads="1"/>
            </p:cNvSpPr>
            <p:nvPr/>
          </p:nvSpPr>
          <p:spPr bwMode="auto">
            <a:xfrm>
              <a:off x="4114974" y="4686300"/>
              <a:ext cx="852385" cy="29210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Layer</a:t>
              </a:r>
              <a:r>
                <a:rPr kumimoji="0" lang="en-US" sz="1200" b="1" i="0" u="none" strike="noStrike" cap="none" normalizeH="0" dirty="0" smtClean="0">
                  <a:ln>
                    <a:noFill/>
                  </a:ln>
                  <a:solidFill>
                    <a:schemeClr val="tx1"/>
                  </a:solidFill>
                  <a:effectLst/>
                  <a:latin typeface="Arial" pitchFamily="34" charset="0"/>
                  <a:cs typeface="Arial" pitchFamily="34" charset="0"/>
                </a:rPr>
                <a:t> 1-2</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5" name="Group 153"/>
          <p:cNvGrpSpPr/>
          <p:nvPr/>
        </p:nvGrpSpPr>
        <p:grpSpPr>
          <a:xfrm>
            <a:off x="228600" y="1409700"/>
            <a:ext cx="2925763" cy="2781300"/>
            <a:chOff x="3438525" y="2105025"/>
            <a:chExt cx="2925763" cy="2781300"/>
          </a:xfrm>
        </p:grpSpPr>
        <p:sp>
          <p:nvSpPr>
            <p:cNvPr id="143" name="TextBox 142"/>
            <p:cNvSpPr txBox="1"/>
            <p:nvPr/>
          </p:nvSpPr>
          <p:spPr>
            <a:xfrm>
              <a:off x="4163219" y="2105025"/>
              <a:ext cx="1476375" cy="369332"/>
            </a:xfrm>
            <a:prstGeom prst="rect">
              <a:avLst/>
            </a:prstGeom>
            <a:noFill/>
          </p:spPr>
          <p:txBody>
            <a:bodyPr wrap="square" rtlCol="0">
              <a:spAutoFit/>
            </a:bodyPr>
            <a:lstStyle/>
            <a:p>
              <a:pPr algn="ctr"/>
              <a:r>
                <a:rPr lang="en-US" b="1" dirty="0" smtClean="0"/>
                <a:t>Mark Path</a:t>
              </a:r>
              <a:endParaRPr lang="en-US" b="1" dirty="0"/>
            </a:p>
          </p:txBody>
        </p:sp>
        <p:grpSp>
          <p:nvGrpSpPr>
            <p:cNvPr id="16" name="Group 152"/>
            <p:cNvGrpSpPr/>
            <p:nvPr/>
          </p:nvGrpSpPr>
          <p:grpSpPr>
            <a:xfrm>
              <a:off x="3438525" y="2447925"/>
              <a:ext cx="2925763" cy="2438400"/>
              <a:chOff x="3438525" y="2447925"/>
              <a:chExt cx="2925763" cy="2438400"/>
            </a:xfrm>
          </p:grpSpPr>
          <p:grpSp>
            <p:nvGrpSpPr>
              <p:cNvPr id="17" name="Group 1"/>
              <p:cNvGrpSpPr>
                <a:grpSpLocks noChangeAspect="1"/>
              </p:cNvGrpSpPr>
              <p:nvPr/>
            </p:nvGrpSpPr>
            <p:grpSpPr bwMode="auto">
              <a:xfrm>
                <a:off x="3438525" y="2541587"/>
                <a:ext cx="2925763" cy="2344738"/>
                <a:chOff x="4954" y="8545"/>
                <a:chExt cx="4608" cy="3692"/>
              </a:xfrm>
            </p:grpSpPr>
            <p:sp>
              <p:nvSpPr>
                <p:cNvPr id="42021" name="AutoShape 37"/>
                <p:cNvSpPr>
                  <a:spLocks noChangeAspect="1" noChangeArrowheads="1" noTextEdit="1"/>
                </p:cNvSpPr>
                <p:nvPr/>
              </p:nvSpPr>
              <p:spPr bwMode="auto">
                <a:xfrm>
                  <a:off x="4954" y="8545"/>
                  <a:ext cx="4608" cy="36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2020" name="AutoShape 36"/>
                <p:cNvSpPr>
                  <a:spLocks noChangeArrowheads="1"/>
                </p:cNvSpPr>
                <p:nvPr/>
              </p:nvSpPr>
              <p:spPr bwMode="auto">
                <a:xfrm>
                  <a:off x="6141" y="8556"/>
                  <a:ext cx="618" cy="409"/>
                </a:xfrm>
                <a:prstGeom prst="rightArrow">
                  <a:avLst>
                    <a:gd name="adj1" fmla="val 50000"/>
                    <a:gd name="adj2" fmla="val 37775"/>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 name="Group 33"/>
                <p:cNvGrpSpPr>
                  <a:grpSpLocks/>
                </p:cNvGrpSpPr>
                <p:nvPr/>
              </p:nvGrpSpPr>
              <p:grpSpPr bwMode="auto">
                <a:xfrm>
                  <a:off x="4954" y="8552"/>
                  <a:ext cx="938" cy="417"/>
                  <a:chOff x="4880" y="4487"/>
                  <a:chExt cx="782" cy="347"/>
                </a:xfrm>
              </p:grpSpPr>
              <p:sp>
                <p:nvSpPr>
                  <p:cNvPr id="42019" name="Rectangle 35"/>
                  <p:cNvSpPr>
                    <a:spLocks noChangeArrowheads="1"/>
                  </p:cNvSpPr>
                  <p:nvPr/>
                </p:nvSpPr>
                <p:spPr bwMode="auto">
                  <a:xfrm>
                    <a:off x="5269" y="4487"/>
                    <a:ext cx="393" cy="346"/>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18" name="Rectangle 34"/>
                  <p:cNvSpPr>
                    <a:spLocks noChangeArrowheads="1"/>
                  </p:cNvSpPr>
                  <p:nvPr/>
                </p:nvSpPr>
                <p:spPr bwMode="auto">
                  <a:xfrm>
                    <a:off x="4880" y="4487"/>
                    <a:ext cx="393" cy="347"/>
                  </a:xfrm>
                  <a:prstGeom prst="rect">
                    <a:avLst/>
                  </a:prstGeom>
                  <a:solidFill>
                    <a:srgbClr val="FF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28"/>
                <p:cNvGrpSpPr>
                  <a:grpSpLocks/>
                </p:cNvGrpSpPr>
                <p:nvPr/>
              </p:nvGrpSpPr>
              <p:grpSpPr bwMode="auto">
                <a:xfrm>
                  <a:off x="4954" y="11397"/>
                  <a:ext cx="938" cy="840"/>
                  <a:chOff x="4954" y="11397"/>
                  <a:chExt cx="938" cy="840"/>
                </a:xfrm>
              </p:grpSpPr>
              <p:sp>
                <p:nvSpPr>
                  <p:cNvPr id="42016" name="Rectangle 32"/>
                  <p:cNvSpPr>
                    <a:spLocks noChangeArrowheads="1"/>
                  </p:cNvSpPr>
                  <p:nvPr/>
                </p:nvSpPr>
                <p:spPr bwMode="auto">
                  <a:xfrm>
                    <a:off x="4954" y="11397"/>
                    <a:ext cx="471" cy="417"/>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15" name="Rectangle 31"/>
                  <p:cNvSpPr>
                    <a:spLocks noChangeArrowheads="1"/>
                  </p:cNvSpPr>
                  <p:nvPr/>
                </p:nvSpPr>
                <p:spPr bwMode="auto">
                  <a:xfrm>
                    <a:off x="5421" y="11397"/>
                    <a:ext cx="471" cy="417"/>
                  </a:xfrm>
                  <a:prstGeom prst="rect">
                    <a:avLst/>
                  </a:prstGeom>
                  <a:solidFill>
                    <a:srgbClr val="8064A2"/>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14" name="Rectangle 30"/>
                  <p:cNvSpPr>
                    <a:spLocks noChangeArrowheads="1"/>
                  </p:cNvSpPr>
                  <p:nvPr/>
                </p:nvSpPr>
                <p:spPr bwMode="auto">
                  <a:xfrm>
                    <a:off x="5421" y="11821"/>
                    <a:ext cx="471" cy="416"/>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13" name="Rectangle 29"/>
                  <p:cNvSpPr>
                    <a:spLocks noChangeArrowheads="1"/>
                  </p:cNvSpPr>
                  <p:nvPr/>
                </p:nvSpPr>
                <p:spPr bwMode="auto">
                  <a:xfrm>
                    <a:off x="4954" y="11821"/>
                    <a:ext cx="471" cy="416"/>
                  </a:xfrm>
                  <a:prstGeom prst="rect">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0" name="Group 25"/>
                <p:cNvGrpSpPr>
                  <a:grpSpLocks/>
                </p:cNvGrpSpPr>
                <p:nvPr/>
              </p:nvGrpSpPr>
              <p:grpSpPr bwMode="auto">
                <a:xfrm>
                  <a:off x="7008" y="8552"/>
                  <a:ext cx="938" cy="417"/>
                  <a:chOff x="6592" y="4487"/>
                  <a:chExt cx="782" cy="347"/>
                </a:xfrm>
              </p:grpSpPr>
              <p:sp>
                <p:nvSpPr>
                  <p:cNvPr id="42011" name="Rectangle 27"/>
                  <p:cNvSpPr>
                    <a:spLocks noChangeArrowheads="1"/>
                  </p:cNvSpPr>
                  <p:nvPr/>
                </p:nvSpPr>
                <p:spPr bwMode="auto">
                  <a:xfrm>
                    <a:off x="6981" y="4487"/>
                    <a:ext cx="393" cy="346"/>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10" name="Rectangle 26"/>
                  <p:cNvSpPr>
                    <a:spLocks noChangeArrowheads="1"/>
                  </p:cNvSpPr>
                  <p:nvPr/>
                </p:nvSpPr>
                <p:spPr bwMode="auto">
                  <a:xfrm>
                    <a:off x="6592" y="4487"/>
                    <a:ext cx="393" cy="347"/>
                  </a:xfrm>
                  <a:prstGeom prst="rect">
                    <a:avLst/>
                  </a:prstGeom>
                  <a:solidFill>
                    <a:srgbClr val="FFC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a:grpSpLocks/>
                </p:cNvGrpSpPr>
                <p:nvPr/>
              </p:nvGrpSpPr>
              <p:grpSpPr bwMode="auto">
                <a:xfrm>
                  <a:off x="7008" y="11397"/>
                  <a:ext cx="938" cy="840"/>
                  <a:chOff x="7008" y="11397"/>
                  <a:chExt cx="938" cy="840"/>
                </a:xfrm>
              </p:grpSpPr>
              <p:sp>
                <p:nvSpPr>
                  <p:cNvPr id="42008" name="Rectangle 24"/>
                  <p:cNvSpPr>
                    <a:spLocks noChangeArrowheads="1"/>
                  </p:cNvSpPr>
                  <p:nvPr/>
                </p:nvSpPr>
                <p:spPr bwMode="auto">
                  <a:xfrm>
                    <a:off x="7008" y="11397"/>
                    <a:ext cx="471" cy="417"/>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07" name="Rectangle 23"/>
                  <p:cNvSpPr>
                    <a:spLocks noChangeArrowheads="1"/>
                  </p:cNvSpPr>
                  <p:nvPr/>
                </p:nvSpPr>
                <p:spPr bwMode="auto">
                  <a:xfrm>
                    <a:off x="7475" y="11397"/>
                    <a:ext cx="471" cy="417"/>
                  </a:xfrm>
                  <a:prstGeom prst="rect">
                    <a:avLst/>
                  </a:prstGeom>
                  <a:solidFill>
                    <a:srgbClr val="8064A2"/>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06" name="Rectangle 22"/>
                  <p:cNvSpPr>
                    <a:spLocks noChangeArrowheads="1"/>
                  </p:cNvSpPr>
                  <p:nvPr/>
                </p:nvSpPr>
                <p:spPr bwMode="auto">
                  <a:xfrm>
                    <a:off x="7475" y="11821"/>
                    <a:ext cx="471" cy="416"/>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05" name="Rectangle 21"/>
                  <p:cNvSpPr>
                    <a:spLocks noChangeArrowheads="1"/>
                  </p:cNvSpPr>
                  <p:nvPr/>
                </p:nvSpPr>
                <p:spPr bwMode="auto">
                  <a:xfrm>
                    <a:off x="7008" y="11821"/>
                    <a:ext cx="471" cy="416"/>
                  </a:xfrm>
                  <a:prstGeom prst="rect">
                    <a:avLst/>
                  </a:prstGeom>
                  <a:solidFill>
                    <a:srgbClr val="FFC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2003" name="AutoShape 19"/>
                <p:cNvSpPr>
                  <a:spLocks noChangeArrowheads="1"/>
                </p:cNvSpPr>
                <p:nvPr/>
              </p:nvSpPr>
              <p:spPr bwMode="auto">
                <a:xfrm>
                  <a:off x="6141" y="11612"/>
                  <a:ext cx="618" cy="410"/>
                </a:xfrm>
                <a:prstGeom prst="rightArrow">
                  <a:avLst>
                    <a:gd name="adj1" fmla="val 50000"/>
                    <a:gd name="adj2" fmla="val 37683"/>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02" name="AutoShape 18"/>
                <p:cNvSpPr>
                  <a:spLocks noChangeArrowheads="1"/>
                </p:cNvSpPr>
                <p:nvPr/>
              </p:nvSpPr>
              <p:spPr bwMode="auto">
                <a:xfrm>
                  <a:off x="6141" y="9558"/>
                  <a:ext cx="618" cy="409"/>
                </a:xfrm>
                <a:prstGeom prst="rightArrow">
                  <a:avLst>
                    <a:gd name="adj1" fmla="val 50000"/>
                    <a:gd name="adj2" fmla="val 37775"/>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15"/>
                <p:cNvGrpSpPr>
                  <a:grpSpLocks/>
                </p:cNvGrpSpPr>
                <p:nvPr/>
              </p:nvGrpSpPr>
              <p:grpSpPr bwMode="auto">
                <a:xfrm>
                  <a:off x="4954" y="9554"/>
                  <a:ext cx="938" cy="417"/>
                  <a:chOff x="4969" y="9302"/>
                  <a:chExt cx="938" cy="417"/>
                </a:xfrm>
              </p:grpSpPr>
              <p:sp>
                <p:nvSpPr>
                  <p:cNvPr id="42001" name="Rectangle 17"/>
                  <p:cNvSpPr>
                    <a:spLocks noChangeArrowheads="1"/>
                  </p:cNvSpPr>
                  <p:nvPr/>
                </p:nvSpPr>
                <p:spPr bwMode="auto">
                  <a:xfrm>
                    <a:off x="5436" y="9302"/>
                    <a:ext cx="471" cy="416"/>
                  </a:xfrm>
                  <a:prstGeom prst="rect">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00" name="Rectangle 16"/>
                  <p:cNvSpPr>
                    <a:spLocks noChangeArrowheads="1"/>
                  </p:cNvSpPr>
                  <p:nvPr/>
                </p:nvSpPr>
                <p:spPr bwMode="auto">
                  <a:xfrm>
                    <a:off x="4969" y="9302"/>
                    <a:ext cx="471" cy="417"/>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12"/>
                <p:cNvGrpSpPr>
                  <a:grpSpLocks/>
                </p:cNvGrpSpPr>
                <p:nvPr/>
              </p:nvGrpSpPr>
              <p:grpSpPr bwMode="auto">
                <a:xfrm>
                  <a:off x="7008" y="9554"/>
                  <a:ext cx="938" cy="417"/>
                  <a:chOff x="7023" y="9302"/>
                  <a:chExt cx="938" cy="417"/>
                </a:xfrm>
              </p:grpSpPr>
              <p:sp>
                <p:nvSpPr>
                  <p:cNvPr id="41998" name="Rectangle 14"/>
                  <p:cNvSpPr>
                    <a:spLocks noChangeArrowheads="1"/>
                  </p:cNvSpPr>
                  <p:nvPr/>
                </p:nvSpPr>
                <p:spPr bwMode="auto">
                  <a:xfrm>
                    <a:off x="7490" y="9302"/>
                    <a:ext cx="471" cy="416"/>
                  </a:xfrm>
                  <a:prstGeom prst="rect">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97" name="Rectangle 13"/>
                  <p:cNvSpPr>
                    <a:spLocks noChangeArrowheads="1"/>
                  </p:cNvSpPr>
                  <p:nvPr/>
                </p:nvSpPr>
                <p:spPr bwMode="auto">
                  <a:xfrm>
                    <a:off x="7023" y="9302"/>
                    <a:ext cx="471" cy="417"/>
                  </a:xfrm>
                  <a:prstGeom prst="rect">
                    <a:avLst/>
                  </a:prstGeom>
                  <a:solidFill>
                    <a:srgbClr val="FFC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1995" name="AutoShape 11"/>
                <p:cNvSpPr>
                  <a:spLocks noChangeArrowheads="1"/>
                </p:cNvSpPr>
                <p:nvPr/>
              </p:nvSpPr>
              <p:spPr bwMode="auto">
                <a:xfrm>
                  <a:off x="6141" y="10641"/>
                  <a:ext cx="618" cy="409"/>
                </a:xfrm>
                <a:prstGeom prst="rightArrow">
                  <a:avLst>
                    <a:gd name="adj1" fmla="val 50000"/>
                    <a:gd name="adj2" fmla="val 37775"/>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4" name="Group 8"/>
                <p:cNvGrpSpPr>
                  <a:grpSpLocks/>
                </p:cNvGrpSpPr>
                <p:nvPr/>
              </p:nvGrpSpPr>
              <p:grpSpPr bwMode="auto">
                <a:xfrm>
                  <a:off x="4954" y="10637"/>
                  <a:ext cx="938" cy="417"/>
                  <a:chOff x="4954" y="10637"/>
                  <a:chExt cx="938" cy="417"/>
                </a:xfrm>
              </p:grpSpPr>
              <p:sp>
                <p:nvSpPr>
                  <p:cNvPr id="41994" name="Rectangle 10"/>
                  <p:cNvSpPr>
                    <a:spLocks noChangeArrowheads="1"/>
                  </p:cNvSpPr>
                  <p:nvPr/>
                </p:nvSpPr>
                <p:spPr bwMode="auto">
                  <a:xfrm>
                    <a:off x="5421" y="10637"/>
                    <a:ext cx="471" cy="416"/>
                  </a:xfrm>
                  <a:prstGeom prst="rect">
                    <a:avLst/>
                  </a:prstGeom>
                  <a:solidFill>
                    <a:srgbClr val="8064A2"/>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93" name="Rectangle 9"/>
                  <p:cNvSpPr>
                    <a:spLocks noChangeArrowheads="1"/>
                  </p:cNvSpPr>
                  <p:nvPr/>
                </p:nvSpPr>
                <p:spPr bwMode="auto">
                  <a:xfrm>
                    <a:off x="4954" y="10637"/>
                    <a:ext cx="471" cy="417"/>
                  </a:xfrm>
                  <a:prstGeom prst="rect">
                    <a:avLst/>
                  </a:prstGeom>
                  <a:solidFill>
                    <a:srgbClr val="000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5"/>
                <p:cNvGrpSpPr>
                  <a:grpSpLocks/>
                </p:cNvGrpSpPr>
                <p:nvPr/>
              </p:nvGrpSpPr>
              <p:grpSpPr bwMode="auto">
                <a:xfrm>
                  <a:off x="7008" y="10637"/>
                  <a:ext cx="938" cy="417"/>
                  <a:chOff x="7008" y="10637"/>
                  <a:chExt cx="938" cy="417"/>
                </a:xfrm>
              </p:grpSpPr>
              <p:sp>
                <p:nvSpPr>
                  <p:cNvPr id="41991" name="Rectangle 7"/>
                  <p:cNvSpPr>
                    <a:spLocks noChangeArrowheads="1"/>
                  </p:cNvSpPr>
                  <p:nvPr/>
                </p:nvSpPr>
                <p:spPr bwMode="auto">
                  <a:xfrm>
                    <a:off x="7475" y="10637"/>
                    <a:ext cx="471" cy="416"/>
                  </a:xfrm>
                  <a:prstGeom prst="rect">
                    <a:avLst/>
                  </a:prstGeom>
                  <a:solidFill>
                    <a:srgbClr val="8064A2"/>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90" name="Rectangle 6"/>
                  <p:cNvSpPr>
                    <a:spLocks noChangeArrowheads="1"/>
                  </p:cNvSpPr>
                  <p:nvPr/>
                </p:nvSpPr>
                <p:spPr bwMode="auto">
                  <a:xfrm>
                    <a:off x="7008" y="10637"/>
                    <a:ext cx="471" cy="417"/>
                  </a:xfrm>
                  <a:prstGeom prst="rect">
                    <a:avLst/>
                  </a:prstGeom>
                  <a:solidFill>
                    <a:srgbClr val="FFC00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1988" name="Text Box 4"/>
                <p:cNvSpPr txBox="1">
                  <a:spLocks noChangeArrowheads="1"/>
                </p:cNvSpPr>
                <p:nvPr/>
              </p:nvSpPr>
              <p:spPr bwMode="auto">
                <a:xfrm>
                  <a:off x="8118" y="8545"/>
                  <a:ext cx="1444" cy="46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87" name="Text Box 3"/>
                <p:cNvSpPr txBox="1">
                  <a:spLocks noChangeArrowheads="1"/>
                </p:cNvSpPr>
                <p:nvPr/>
              </p:nvSpPr>
              <p:spPr bwMode="auto">
                <a:xfrm>
                  <a:off x="8118" y="9532"/>
                  <a:ext cx="1083" cy="46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86" name="Text Box 2"/>
                <p:cNvSpPr txBox="1">
                  <a:spLocks noChangeArrowheads="1"/>
                </p:cNvSpPr>
                <p:nvPr/>
              </p:nvSpPr>
              <p:spPr bwMode="auto">
                <a:xfrm>
                  <a:off x="8118" y="10975"/>
                  <a:ext cx="1083" cy="46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8" name="TextBox 147"/>
              <p:cNvSpPr txBox="1"/>
              <p:nvPr/>
            </p:nvSpPr>
            <p:spPr>
              <a:xfrm>
                <a:off x="5343524" y="2447925"/>
                <a:ext cx="771525" cy="461665"/>
              </a:xfrm>
              <a:prstGeom prst="rect">
                <a:avLst/>
              </a:prstGeom>
              <a:noFill/>
            </p:spPr>
            <p:txBody>
              <a:bodyPr wrap="square" rtlCol="0">
                <a:spAutoFit/>
              </a:bodyPr>
              <a:lstStyle/>
              <a:p>
                <a:pPr algn="ctr"/>
                <a:r>
                  <a:rPr lang="en-US" sz="1200" b="1" dirty="0" smtClean="0"/>
                  <a:t>Start-Layer 2</a:t>
                </a:r>
                <a:endParaRPr lang="en-US" sz="1200" b="1" dirty="0"/>
              </a:p>
            </p:txBody>
          </p:sp>
          <p:sp>
            <p:nvSpPr>
              <p:cNvPr id="149" name="TextBox 148"/>
              <p:cNvSpPr txBox="1"/>
              <p:nvPr/>
            </p:nvSpPr>
            <p:spPr>
              <a:xfrm>
                <a:off x="5291136" y="3181350"/>
                <a:ext cx="876300" cy="276999"/>
              </a:xfrm>
              <a:prstGeom prst="rect">
                <a:avLst/>
              </a:prstGeom>
              <a:noFill/>
            </p:spPr>
            <p:txBody>
              <a:bodyPr wrap="square" rtlCol="0">
                <a:spAutoFit/>
              </a:bodyPr>
              <a:lstStyle/>
              <a:p>
                <a:pPr algn="ctr"/>
                <a:r>
                  <a:rPr lang="en-US" sz="1200" b="1" dirty="0" smtClean="0"/>
                  <a:t>Layer 2-1</a:t>
                </a:r>
                <a:endParaRPr lang="en-US" sz="1200" b="1" dirty="0"/>
              </a:p>
            </p:txBody>
          </p:sp>
          <p:sp>
            <p:nvSpPr>
              <p:cNvPr id="150" name="TextBox 149"/>
              <p:cNvSpPr txBox="1"/>
              <p:nvPr/>
            </p:nvSpPr>
            <p:spPr>
              <a:xfrm>
                <a:off x="5281611" y="3867150"/>
                <a:ext cx="895350" cy="276999"/>
              </a:xfrm>
              <a:prstGeom prst="rect">
                <a:avLst/>
              </a:prstGeom>
              <a:noFill/>
            </p:spPr>
            <p:txBody>
              <a:bodyPr wrap="square" rtlCol="0">
                <a:spAutoFit/>
              </a:bodyPr>
              <a:lstStyle/>
              <a:p>
                <a:pPr algn="ctr"/>
                <a:r>
                  <a:rPr lang="en-US" sz="1200" b="1" dirty="0" smtClean="0"/>
                  <a:t>Layer 1-0</a:t>
                </a:r>
                <a:endParaRPr lang="en-US" sz="1200" b="1" dirty="0"/>
              </a:p>
            </p:txBody>
          </p:sp>
          <p:sp>
            <p:nvSpPr>
              <p:cNvPr id="151" name="TextBox 150"/>
              <p:cNvSpPr txBox="1"/>
              <p:nvPr/>
            </p:nvSpPr>
            <p:spPr>
              <a:xfrm>
                <a:off x="5267324" y="4457700"/>
                <a:ext cx="923925" cy="276999"/>
              </a:xfrm>
              <a:prstGeom prst="rect">
                <a:avLst/>
              </a:prstGeom>
              <a:noFill/>
            </p:spPr>
            <p:txBody>
              <a:bodyPr wrap="square" rtlCol="0">
                <a:spAutoFit/>
              </a:bodyPr>
              <a:lstStyle/>
              <a:p>
                <a:pPr algn="ctr"/>
                <a:r>
                  <a:rPr lang="en-US" sz="1200" b="1" dirty="0" smtClean="0"/>
                  <a:t>Layer 1-0</a:t>
                </a:r>
                <a:endParaRPr lang="en-US" sz="1200" b="1" dirty="0"/>
              </a:p>
            </p:txBody>
          </p:sp>
        </p:grpSp>
      </p:grpSp>
      <p:grpSp>
        <p:nvGrpSpPr>
          <p:cNvPr id="26" name="Group 235"/>
          <p:cNvGrpSpPr/>
          <p:nvPr/>
        </p:nvGrpSpPr>
        <p:grpSpPr>
          <a:xfrm>
            <a:off x="5257800" y="2133600"/>
            <a:ext cx="3598862" cy="3600450"/>
            <a:chOff x="5138738" y="3094768"/>
            <a:chExt cx="3598862" cy="3600450"/>
          </a:xfrm>
        </p:grpSpPr>
        <p:pic>
          <p:nvPicPr>
            <p:cNvPr id="44043" name="Picture 118" descr="17_VB_layer_4_inspect-48.bmp"/>
            <p:cNvPicPr>
              <a:picLocks noChangeAspect="1"/>
            </p:cNvPicPr>
            <p:nvPr/>
          </p:nvPicPr>
          <p:blipFill>
            <a:blip r:embed="rId7"/>
            <a:srcRect/>
            <a:stretch>
              <a:fillRect/>
            </a:stretch>
          </p:blipFill>
          <p:spPr bwMode="auto">
            <a:xfrm>
              <a:off x="5138738" y="3094768"/>
              <a:ext cx="3598862" cy="3600450"/>
            </a:xfrm>
            <a:prstGeom prst="rect">
              <a:avLst/>
            </a:prstGeom>
            <a:noFill/>
            <a:ln w="9525">
              <a:noFill/>
              <a:miter lim="800000"/>
              <a:headEnd/>
              <a:tailEnd/>
            </a:ln>
          </p:spPr>
        </p:pic>
        <p:sp>
          <p:nvSpPr>
            <p:cNvPr id="233" name="Rounded Rectangle 232"/>
            <p:cNvSpPr/>
            <p:nvPr/>
          </p:nvSpPr>
          <p:spPr>
            <a:xfrm>
              <a:off x="7191375" y="4191000"/>
              <a:ext cx="638175" cy="161925"/>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7210425" y="3952875"/>
              <a:ext cx="95250" cy="142875"/>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7138989" y="4078611"/>
              <a:ext cx="45719" cy="4571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7115175" y="3767135"/>
              <a:ext cx="838200" cy="441194"/>
            </a:xfrm>
            <a:custGeom>
              <a:avLst/>
              <a:gdLst>
                <a:gd name="connsiteX0" fmla="*/ 0 w 742950"/>
                <a:gd name="connsiteY0" fmla="*/ 190500 h 441194"/>
                <a:gd name="connsiteX1" fmla="*/ 104775 w 742950"/>
                <a:gd name="connsiteY1" fmla="*/ 333375 h 441194"/>
                <a:gd name="connsiteX2" fmla="*/ 304800 w 742950"/>
                <a:gd name="connsiteY2" fmla="*/ 333375 h 441194"/>
                <a:gd name="connsiteX3" fmla="*/ 476250 w 742950"/>
                <a:gd name="connsiteY3" fmla="*/ 209550 h 441194"/>
                <a:gd name="connsiteX4" fmla="*/ 485775 w 742950"/>
                <a:gd name="connsiteY4" fmla="*/ 0 h 441194"/>
                <a:gd name="connsiteX5" fmla="*/ 657225 w 742950"/>
                <a:gd name="connsiteY5" fmla="*/ 180975 h 441194"/>
                <a:gd name="connsiteX6" fmla="*/ 742950 w 742950"/>
                <a:gd name="connsiteY6" fmla="*/ 438150 h 441194"/>
                <a:gd name="connsiteX7" fmla="*/ 742950 w 742950"/>
                <a:gd name="connsiteY7" fmla="*/ 438150 h 4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41194">
                  <a:moveTo>
                    <a:pt x="0" y="190500"/>
                  </a:moveTo>
                  <a:lnTo>
                    <a:pt x="104775" y="333375"/>
                  </a:lnTo>
                  <a:lnTo>
                    <a:pt x="304800" y="333375"/>
                  </a:lnTo>
                  <a:lnTo>
                    <a:pt x="476250" y="209550"/>
                  </a:lnTo>
                  <a:lnTo>
                    <a:pt x="485775" y="0"/>
                  </a:lnTo>
                  <a:lnTo>
                    <a:pt x="657225" y="180975"/>
                  </a:lnTo>
                  <a:cubicBezTo>
                    <a:pt x="734327" y="441194"/>
                    <a:pt x="644016" y="438150"/>
                    <a:pt x="742950" y="438150"/>
                  </a:cubicBezTo>
                  <a:lnTo>
                    <a:pt x="742950" y="438150"/>
                  </a:ln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1" name="Slide Number Placeholder 110"/>
          <p:cNvSpPr>
            <a:spLocks noGrp="1"/>
          </p:cNvSpPr>
          <p:nvPr>
            <p:ph type="sldNum" sz="quarter" idx="12"/>
          </p:nvPr>
        </p:nvSpPr>
        <p:spPr/>
        <p:txBody>
          <a:bodyPr/>
          <a:lstStyle/>
          <a:p>
            <a:fld id="{CB6472CE-77E5-471B-82E0-5E211E981220}" type="slidenum">
              <a:rPr lang="en-US" smtClean="0"/>
              <a:pPr/>
              <a:t>9</a:t>
            </a:fld>
            <a:endParaRPr lang="en-US"/>
          </a:p>
        </p:txBody>
      </p:sp>
      <p:sp>
        <p:nvSpPr>
          <p:cNvPr id="112" name="Title 111"/>
          <p:cNvSpPr>
            <a:spLocks noGrp="1"/>
          </p:cNvSpPr>
          <p:nvPr>
            <p:ph type="title"/>
          </p:nvPr>
        </p:nvSpPr>
        <p:spPr/>
        <p:txBody>
          <a:bodyPr>
            <a:normAutofit fontScale="90000"/>
          </a:bodyPr>
          <a:lstStyle/>
          <a:p>
            <a:r>
              <a:rPr lang="en-US" dirty="0" smtClean="0"/>
              <a:t>DEPICTIVE MANIPULATIONS</a:t>
            </a:r>
            <a:br>
              <a:rPr lang="en-US" dirty="0" smtClean="0"/>
            </a:br>
            <a:r>
              <a:rPr lang="en-US" dirty="0" smtClean="0"/>
              <a:t>(2 of 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par>
                                <p:cTn id="14" presetID="1" presetClass="exit" presetSubtype="0" fill="hold" nodeType="withEffect">
                                  <p:stCondLst>
                                    <p:cond delay="0"/>
                                  </p:stCondLst>
                                  <p:childTnLst>
                                    <p:set>
                                      <p:cBhvr>
                                        <p:cTn id="15" dur="1" fill="hold">
                                          <p:stCondLst>
                                            <p:cond delay="0"/>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down)">
                                      <p:cBhvr>
                                        <p:cTn id="20" dur="500"/>
                                        <p:tgtEl>
                                          <p:spTgt spid="55"/>
                                        </p:tgtEl>
                                      </p:cBhvr>
                                    </p:animEffect>
                                  </p:childTnLst>
                                </p:cTn>
                              </p:par>
                            </p:childTnLst>
                          </p:cTn>
                        </p:par>
                        <p:par>
                          <p:cTn id="21" fill="hold">
                            <p:stCondLst>
                              <p:cond delay="500"/>
                            </p:stCondLst>
                            <p:childTnLst>
                              <p:par>
                                <p:cTn id="22" presetID="22" presetClass="entr" presetSubtype="4" fill="hold" nodeType="afterEffect">
                                  <p:stCondLst>
                                    <p:cond delay="1000"/>
                                  </p:stCondLst>
                                  <p:childTnLst>
                                    <p:set>
                                      <p:cBhvr>
                                        <p:cTn id="23" dur="1" fill="hold">
                                          <p:stCondLst>
                                            <p:cond delay="0"/>
                                          </p:stCondLst>
                                        </p:cTn>
                                        <p:tgtEl>
                                          <p:spTgt spid="56"/>
                                        </p:tgtEl>
                                        <p:attrNameLst>
                                          <p:attrName>style.visibility</p:attrName>
                                        </p:attrNameLst>
                                      </p:cBhvr>
                                      <p:to>
                                        <p:strVal val="visible"/>
                                      </p:to>
                                    </p:set>
                                    <p:animEffect transition="in" filter="wipe(down)">
                                      <p:cBhvr>
                                        <p:cTn id="24" dur="500"/>
                                        <p:tgtEl>
                                          <p:spTgt spid="56"/>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strVal val="#ppt_w*0.70"/>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Effect transition="in" filter="fade">
                                      <p:cBhvr>
                                        <p:cTn id="35" dur="1000"/>
                                        <p:tgtEl>
                                          <p:spTgt spid="15"/>
                                        </p:tgtEl>
                                      </p:cBhvr>
                                    </p:animEffect>
                                  </p:childTnLst>
                                </p:cTn>
                              </p:par>
                            </p:childTnLst>
                          </p:cTn>
                        </p:par>
                        <p:par>
                          <p:cTn id="36" fill="hold">
                            <p:stCondLst>
                              <p:cond delay="1000"/>
                            </p:stCondLst>
                            <p:childTnLst>
                              <p:par>
                                <p:cTn id="37" presetID="22" presetClass="entr" presetSubtype="4"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down)">
                                      <p:cBhvr>
                                        <p:cTn id="39" dur="500"/>
                                        <p:tgtEl>
                                          <p:spTgt spid="60"/>
                                        </p:tgtEl>
                                      </p:cBhvr>
                                    </p:animEffect>
                                  </p:childTnLst>
                                </p:cTn>
                              </p:par>
                              <p:par>
                                <p:cTn id="40" presetID="1" presetClass="exit" presetSubtype="0" fill="hold" nodeType="withEffect">
                                  <p:stCondLst>
                                    <p:cond delay="0"/>
                                  </p:stCondLst>
                                  <p:childTnLst>
                                    <p:set>
                                      <p:cBhvr>
                                        <p:cTn id="41" dur="1" fill="hold">
                                          <p:stCondLst>
                                            <p:cond delay="0"/>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650</TotalTime>
  <Words>2489</Words>
  <Application>Microsoft Office PowerPoint</Application>
  <PresentationFormat>On-screen Show (4:3)</PresentationFormat>
  <Paragraphs>376</Paragraphs>
  <Slides>11</Slides>
  <Notes>10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Module</vt:lpstr>
      <vt:lpstr>Extending Cognitive Architectures with Mental Imagery</vt:lpstr>
      <vt:lpstr>WHY MENTAL IMAGERY?</vt:lpstr>
      <vt:lpstr>MENTAL IMAGERY REPRESENTATIONS</vt:lpstr>
      <vt:lpstr>SCOUT DOMAIN</vt:lpstr>
      <vt:lpstr>SCOUT DOMAIN</vt:lpstr>
      <vt:lpstr>ARCHITECTURE</vt:lpstr>
      <vt:lpstr>Slide 7</vt:lpstr>
      <vt:lpstr>DEPICTIVE MANIPULATIONS (1 of 2)</vt:lpstr>
      <vt:lpstr>DEPICTIVE MANIPULATIONS (2 of 2)</vt:lpstr>
      <vt:lpstr>RESULTS AMOUNT OF INFORMATION</vt:lpstr>
      <vt:lpstr>SUMMARY</vt:lpstr>
    </vt:vector>
  </TitlesOfParts>
  <Company>USMA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Lathrop</dc:creator>
  <cp:lastModifiedBy>Scott Lathrop</cp:lastModifiedBy>
  <cp:revision>162</cp:revision>
  <dcterms:created xsi:type="dcterms:W3CDTF">2009-02-27T10:56:19Z</dcterms:created>
  <dcterms:modified xsi:type="dcterms:W3CDTF">2009-03-06T20:33:12Z</dcterms:modified>
</cp:coreProperties>
</file>