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0"/>
  </p:notesMasterIdLst>
  <p:handoutMasterIdLst>
    <p:handoutMasterId r:id="rId11"/>
  </p:handoutMasterIdLst>
  <p:sldIdLst>
    <p:sldId id="599" r:id="rId2"/>
    <p:sldId id="596" r:id="rId3"/>
    <p:sldId id="574" r:id="rId4"/>
    <p:sldId id="594" r:id="rId5"/>
    <p:sldId id="593" r:id="rId6"/>
    <p:sldId id="597" r:id="rId7"/>
    <p:sldId id="598" r:id="rId8"/>
    <p:sldId id="588" r:id="rId9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FFCC"/>
    <a:srgbClr val="FF6699"/>
    <a:srgbClr val="333333"/>
    <a:srgbClr val="FFFF66"/>
    <a:srgbClr val="FF9933"/>
    <a:srgbClr val="4D4D4D"/>
    <a:srgbClr val="00FF99"/>
    <a:srgbClr val="75A3FF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93952" autoAdjust="0"/>
  </p:normalViewPr>
  <p:slideViewPr>
    <p:cSldViewPr snapToGrid="0">
      <p:cViewPr varScale="1">
        <p:scale>
          <a:sx n="67" d="100"/>
          <a:sy n="67" d="100"/>
        </p:scale>
        <p:origin x="-101" y="-6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0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ED6407B-4920-447A-8D0A-673E48B69C12}" type="datetimeFigureOut">
              <a:rPr lang="en-US"/>
              <a:pPr>
                <a:defRPr/>
              </a:pPr>
              <a:t>3/7/2009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2EB1AF9-ADC2-4D00-B065-9D6CEB641A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9EFA51B-2D15-4538-A5A0-D4CA51A48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0C4A3-9128-488D-8C90-27C1A5DC6A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040CC2-2E74-4C35-8866-D4F55F0A8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1" y="76200"/>
            <a:ext cx="21717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1" y="76200"/>
            <a:ext cx="63627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2003F-D117-469F-AA52-F8C5950A6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0E1FC-0880-48B1-808B-C7194B29C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29731-FA14-4C77-88D0-10F0A2FF13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2954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6E656-E091-4914-91B5-B9C48FA06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CB7B3-DB11-4330-8ADD-4D902F2CE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F9659-D37A-483E-B40D-45A598AD4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C3AD5-A2F8-40BB-9791-C547DBBC2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4E1C0-2DA8-4AE3-8261-35239B5777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99D13-8B06-400B-9F2A-24338A276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screen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76200"/>
            <a:ext cx="868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61125"/>
            <a:ext cx="2514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FFFF00"/>
                </a:solidFill>
                <a:latin typeface="+mn-lt"/>
              </a:defRPr>
            </a:lvl1pPr>
          </a:lstStyle>
          <a:p>
            <a:pPr>
              <a:defRPr/>
            </a:pPr>
            <a:fld id="{BF9A7DBA-4B0C-4632-8271-9CA8E958D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 spd="med">
    <p:fade thruBlk="1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Workshops on Evaluations of </a:t>
            </a:r>
            <a:br>
              <a:rPr lang="en-US" sz="3600" dirty="0" smtClean="0"/>
            </a:br>
            <a:r>
              <a:rPr lang="en-US" sz="3600" dirty="0" smtClean="0"/>
              <a:t>Human Level Intelligence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166507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dirty="0" smtClean="0"/>
              <a:t>Joscha </a:t>
            </a:r>
            <a:r>
              <a:rPr lang="en-US" dirty="0" smtClean="0"/>
              <a:t>Bach</a:t>
            </a:r>
          </a:p>
          <a:p>
            <a:pPr marL="0" indent="0">
              <a:buNone/>
            </a:pPr>
            <a:r>
              <a:rPr lang="en-US" dirty="0" smtClean="0"/>
              <a:t>Nick Cassimatis</a:t>
            </a:r>
          </a:p>
          <a:p>
            <a:pPr marL="0" indent="0">
              <a:buNone/>
            </a:pPr>
            <a:r>
              <a:rPr lang="en-US" dirty="0" smtClean="0"/>
              <a:t>Ken Forbus</a:t>
            </a:r>
          </a:p>
          <a:p>
            <a:pPr marL="0" indent="0">
              <a:buNone/>
            </a:pPr>
            <a:r>
              <a:rPr lang="en-US" dirty="0" smtClean="0"/>
              <a:t>Ben Goertzel</a:t>
            </a:r>
          </a:p>
          <a:p>
            <a:pPr marL="0" indent="0">
              <a:buNone/>
            </a:pPr>
            <a:r>
              <a:rPr lang="en-US" dirty="0" smtClean="0"/>
              <a:t>Stacey Marsella</a:t>
            </a:r>
          </a:p>
          <a:p>
            <a:pPr marL="0" indent="0">
              <a:buNone/>
            </a:pPr>
            <a:r>
              <a:rPr lang="en-US" dirty="0" smtClean="0"/>
              <a:t>John Laird</a:t>
            </a:r>
          </a:p>
          <a:p>
            <a:pPr marL="0" indent="0">
              <a:buNone/>
            </a:pPr>
            <a:r>
              <a:rPr lang="en-US" dirty="0" smtClean="0"/>
              <a:t>Pat Langley</a:t>
            </a:r>
          </a:p>
          <a:p>
            <a:pPr marL="0" indent="0">
              <a:buNone/>
            </a:pPr>
            <a:r>
              <a:rPr lang="en-US" dirty="0" smtClean="0"/>
              <a:t>Christian Lebiere</a:t>
            </a:r>
          </a:p>
          <a:p>
            <a:pPr marL="0" indent="0">
              <a:buNone/>
            </a:pPr>
            <a:r>
              <a:rPr lang="en-US" dirty="0" smtClean="0"/>
              <a:t>Paul Rosenbloom</a:t>
            </a:r>
          </a:p>
          <a:p>
            <a:pPr marL="0" indent="0">
              <a:buNone/>
            </a:pPr>
            <a:r>
              <a:rPr lang="en-US" dirty="0" smtClean="0"/>
              <a:t>Matthias Scheutz</a:t>
            </a:r>
          </a:p>
          <a:p>
            <a:pPr marL="0" indent="0">
              <a:buNone/>
            </a:pPr>
            <a:r>
              <a:rPr lang="en-US" dirty="0" smtClean="0"/>
              <a:t>Satinder Singh</a:t>
            </a:r>
          </a:p>
          <a:p>
            <a:pPr marL="0" indent="0">
              <a:buNone/>
            </a:pPr>
            <a:r>
              <a:rPr lang="en-US" dirty="0" smtClean="0"/>
              <a:t>Bob Wray</a:t>
            </a:r>
          </a:p>
          <a:p>
            <a:pPr marL="0" indent="0">
              <a:buNone/>
            </a:pPr>
            <a:r>
              <a:rPr lang="en-US" dirty="0" smtClean="0"/>
              <a:t>Paul Bello</a:t>
            </a:r>
          </a:p>
          <a:p>
            <a:pPr marL="0" indent="0">
              <a:buNone/>
            </a:pPr>
            <a:r>
              <a:rPr lang="en-US" dirty="0" smtClean="0"/>
              <a:t>Bob </a:t>
            </a:r>
            <a:r>
              <a:rPr lang="en-US" dirty="0" smtClean="0"/>
              <a:t>Marinier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50E1FC-0880-48B1-808B-C7194B29C63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Encourage cumulative research in AGI</a:t>
            </a:r>
          </a:p>
          <a:p>
            <a:r>
              <a:rPr lang="en-US" dirty="0" smtClean="0"/>
              <a:t>Encourage more formal evaluation and comparison</a:t>
            </a:r>
          </a:p>
          <a:p>
            <a:r>
              <a:rPr lang="en-US" dirty="0" smtClean="0"/>
              <a:t>Get people working on similar problems</a:t>
            </a:r>
          </a:p>
          <a:p>
            <a:pPr lvl="1"/>
            <a:r>
              <a:rPr lang="en-US" dirty="0" smtClean="0"/>
              <a:t>Common testbeds, …</a:t>
            </a:r>
          </a:p>
          <a:p>
            <a:pPr lvl="1"/>
            <a:r>
              <a:rPr lang="en-US" dirty="0" smtClean="0"/>
              <a:t>Will naturally lead to more collaboration, more cumulative research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50E1FC-0880-48B1-808B-C7194B29C63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AGI System Claims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capability (or set of capabilities) is </a:t>
            </a:r>
            <a:r>
              <a:rPr lang="en-US" i="1" dirty="0" smtClean="0"/>
              <a:t>required</a:t>
            </a:r>
            <a:r>
              <a:rPr lang="en-US" dirty="0" smtClean="0"/>
              <a:t> to achieve AGI</a:t>
            </a:r>
          </a:p>
          <a:p>
            <a:pPr marL="914400" lvl="1" indent="-514350"/>
            <a:r>
              <a:rPr lang="en-US" dirty="0" smtClean="0"/>
              <a:t>Symbol system hypothesis – Newell &amp; Simon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capability (or set of capabilities) is </a:t>
            </a:r>
            <a:r>
              <a:rPr lang="en-US" i="1" dirty="0" smtClean="0"/>
              <a:t>sufficient </a:t>
            </a:r>
            <a:r>
              <a:rPr lang="en-US" dirty="0" smtClean="0"/>
              <a:t>to achieve AGI (or some piece of AGI)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modification of a system or capability leads to improved performance.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50E1FC-0880-48B1-808B-C7194B29C63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Curse of </a:t>
            </a:r>
            <a:r>
              <a:rPr lang="en-US" dirty="0" smtClean="0"/>
              <a:t>Generality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we test claims across broad ranges of domains and tasks?</a:t>
            </a:r>
          </a:p>
          <a:p>
            <a:r>
              <a:rPr lang="en-US" dirty="0" smtClean="0"/>
              <a:t>Usually interested in broad competence not optimality?</a:t>
            </a:r>
          </a:p>
          <a:p>
            <a:r>
              <a:rPr lang="en-US" dirty="0" smtClean="0"/>
              <a:t>AGI must also have generality within a task</a:t>
            </a:r>
          </a:p>
          <a:p>
            <a:pPr lvl="1"/>
            <a:r>
              <a:rPr lang="en-US" dirty="0" smtClean="0"/>
              <a:t>Play chess, explain own play, discuss strategy and tactics, teach chess, provide commentary, develop variations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4CC3AD5-A2F8-40BB-9791-C547DBBC2CB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Curse of Complex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136" y="1295400"/>
            <a:ext cx="9037863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Which </a:t>
            </a:r>
            <a:r>
              <a:rPr lang="en-US" dirty="0" smtClean="0"/>
              <a:t>component </a:t>
            </a:r>
            <a:r>
              <a:rPr lang="en-US" dirty="0" smtClean="0"/>
              <a:t>is responsible for behavior?</a:t>
            </a:r>
          </a:p>
          <a:p>
            <a:pPr lvl="1"/>
            <a:r>
              <a:rPr lang="en-US" dirty="0" smtClean="0"/>
              <a:t>Fixed architecture</a:t>
            </a:r>
          </a:p>
          <a:p>
            <a:pPr lvl="2"/>
            <a:r>
              <a:rPr lang="en-US" dirty="0" smtClean="0"/>
              <a:t>Individual components?</a:t>
            </a:r>
          </a:p>
          <a:p>
            <a:pPr lvl="2"/>
            <a:r>
              <a:rPr lang="en-US" dirty="0" smtClean="0"/>
              <a:t>Structure of connectivity</a:t>
            </a:r>
          </a:p>
          <a:p>
            <a:pPr lvl="2"/>
            <a:r>
              <a:rPr lang="en-US" dirty="0" smtClean="0"/>
              <a:t>Shared representations?</a:t>
            </a:r>
          </a:p>
          <a:p>
            <a:pPr lvl="1"/>
            <a:r>
              <a:rPr lang="en-US" dirty="0" smtClean="0"/>
              <a:t>Initial knowledge</a:t>
            </a:r>
          </a:p>
          <a:p>
            <a:pPr lvl="2"/>
            <a:r>
              <a:rPr lang="en-US" dirty="0" smtClean="0"/>
              <a:t>Is behavior result of clever knowledge engineering?</a:t>
            </a:r>
          </a:p>
          <a:p>
            <a:pPr lvl="1"/>
            <a:r>
              <a:rPr lang="en-US" dirty="0" smtClean="0"/>
              <a:t>Learned knowledge</a:t>
            </a:r>
          </a:p>
          <a:p>
            <a:pPr lvl="2"/>
            <a:r>
              <a:rPr lang="en-US" dirty="0" smtClean="0"/>
              <a:t>Difficult to control</a:t>
            </a:r>
          </a:p>
          <a:p>
            <a:r>
              <a:rPr lang="en-US" dirty="0" smtClean="0"/>
              <a:t>Leads to lesion studies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50E1FC-0880-48B1-808B-C7194B29C63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Task Environments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536829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Pursue specific questions</a:t>
            </a:r>
          </a:p>
          <a:p>
            <a:pPr marL="914400" lvl="1" indent="-514350"/>
            <a:r>
              <a:rPr lang="en-US" dirty="0" smtClean="0"/>
              <a:t>Often custom environment to stress one aspect of intelligence</a:t>
            </a:r>
          </a:p>
          <a:p>
            <a:pPr marL="914400" lvl="1" indent="-514350"/>
            <a:r>
              <a:rPr lang="en-US" dirty="0" smtClean="0"/>
              <a:t>Or more complex environment to explore combinations of environments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Compare to other research</a:t>
            </a:r>
          </a:p>
          <a:p>
            <a:pPr marL="914400" lvl="1" indent="-514350"/>
            <a:r>
              <a:rPr lang="en-US" dirty="0" smtClean="0"/>
              <a:t>Prior research in my group</a:t>
            </a:r>
          </a:p>
          <a:p>
            <a:pPr marL="914400" lvl="1" indent="-514350"/>
            <a:r>
              <a:rPr lang="en-US" dirty="0" smtClean="0"/>
              <a:t>Other related research in the field</a:t>
            </a:r>
          </a:p>
          <a:p>
            <a:pPr marL="914400" lvl="1" indent="-514350"/>
            <a:r>
              <a:rPr lang="en-US" dirty="0" smtClean="0"/>
              <a:t>Usually simple specialized environment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Evaluate generality</a:t>
            </a:r>
          </a:p>
          <a:p>
            <a:pPr marL="914400" lvl="1" indent="-514350"/>
            <a:r>
              <a:rPr lang="en-US" dirty="0" smtClean="0"/>
              <a:t>Implement on a wide variety of tasks - existing tasks that are available</a:t>
            </a:r>
          </a:p>
          <a:p>
            <a:pPr marL="914400" lvl="1" indent="-514350"/>
            <a:r>
              <a:rPr lang="en-US" dirty="0" smtClean="0"/>
              <a:t>Not developed by us – some ecological validity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Explore new (possibly large and complex) environment </a:t>
            </a:r>
          </a:p>
          <a:p>
            <a:pPr marL="914400" lvl="1" indent="-514350"/>
            <a:r>
              <a:rPr lang="en-US" dirty="0" smtClean="0"/>
              <a:t>Forced integration of many capabilities</a:t>
            </a:r>
          </a:p>
          <a:p>
            <a:pPr marL="914400" lvl="1" indent="-514350"/>
            <a:r>
              <a:rPr lang="en-US" dirty="0" smtClean="0"/>
              <a:t>We know it will stress system in new ways: might discover missing pieces </a:t>
            </a:r>
          </a:p>
          <a:p>
            <a:pPr marL="914400" lvl="1" indent="-514350"/>
            <a:r>
              <a:rPr lang="en-US" dirty="0" smtClean="0"/>
              <a:t>Does not lend itself to careful experimentation and credit assignment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Alternative Research Methodologies</a:t>
            </a:r>
            <a:br>
              <a:rPr lang="en-US" sz="3600" dirty="0" smtClean="0"/>
            </a:br>
            <a:r>
              <a:rPr lang="en-US" sz="3600" dirty="0" smtClean="0"/>
              <a:t>Lead to Alternative Tasks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15" y="1295400"/>
            <a:ext cx="8927431" cy="5029200"/>
          </a:xfrm>
        </p:spPr>
        <p:txBody>
          <a:bodyPr>
            <a:noAutofit/>
          </a:bodyPr>
          <a:lstStyle/>
          <a:p>
            <a:pPr marL="514350" indent="-514350"/>
            <a:r>
              <a:rPr lang="en-US" sz="2800" dirty="0" smtClean="0"/>
              <a:t>Knowledge-rich – many tasks, complex environment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Large and complex </a:t>
            </a:r>
            <a:r>
              <a:rPr lang="en-US" sz="2400" dirty="0" smtClean="0"/>
              <a:t>skill knowledge</a:t>
            </a:r>
            <a:endParaRPr lang="en-US" sz="24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/>
              <a:t>Large and complex conceptual knowledge </a:t>
            </a:r>
            <a:r>
              <a:rPr lang="en-US" sz="2400" dirty="0" smtClean="0"/>
              <a:t>[</a:t>
            </a:r>
            <a:r>
              <a:rPr lang="en-US" sz="2400" dirty="0" smtClean="0">
                <a:sym typeface="Symbol"/>
              </a:rPr>
              <a:t>-</a:t>
            </a:r>
            <a:r>
              <a:rPr lang="en-US" sz="2400" dirty="0" smtClean="0">
                <a:sym typeface="Symbol"/>
              </a:rPr>
              <a:t>embodied]</a:t>
            </a:r>
          </a:p>
          <a:p>
            <a:pPr marL="571500" indent="-514350"/>
            <a:r>
              <a:rPr lang="en-US" sz="2800" dirty="0" smtClean="0">
                <a:sym typeface="Symbol"/>
              </a:rPr>
              <a:t>Knowledge-lean – many tasks, complex environment</a:t>
            </a:r>
            <a:endParaRPr lang="en-US" sz="2800" dirty="0" smtClean="0"/>
          </a:p>
          <a:p>
            <a:pPr marL="914400" lvl="1" indent="-514350">
              <a:buFont typeface="+mj-lt"/>
              <a:buAutoNum type="arabicPeriod" startAt="3"/>
            </a:pPr>
            <a:r>
              <a:rPr lang="en-US" sz="2400" dirty="0" smtClean="0"/>
              <a:t>Structured training</a:t>
            </a:r>
            <a:endParaRPr lang="en-US" sz="2400" dirty="0" smtClean="0"/>
          </a:p>
          <a:p>
            <a:pPr marL="914400" lvl="1" indent="-514350">
              <a:buFont typeface="+mj-lt"/>
              <a:buAutoNum type="arabicPeriod" startAt="3"/>
            </a:pPr>
            <a:r>
              <a:rPr lang="en-US" sz="2400" dirty="0" smtClean="0"/>
              <a:t>Unstructured training</a:t>
            </a:r>
            <a:endParaRPr lang="en-US" sz="24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sz="2800" dirty="0" smtClean="0"/>
              <a:t>Single task </a:t>
            </a:r>
            <a:r>
              <a:rPr lang="en-US" sz="2800" dirty="0" smtClean="0"/>
              <a:t>which requires </a:t>
            </a:r>
            <a:r>
              <a:rPr lang="en-US" sz="2800" dirty="0" smtClean="0"/>
              <a:t>many different cognitive capabilities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1, 3, </a:t>
            </a:r>
            <a:r>
              <a:rPr lang="en-US" dirty="0" smtClean="0"/>
              <a:t>4, and maybe 5 </a:t>
            </a:r>
            <a:r>
              <a:rPr lang="en-US" dirty="0" smtClean="0"/>
              <a:t>can probably share a similar environment</a:t>
            </a:r>
          </a:p>
          <a:p>
            <a:pPr marL="514350" indent="-51435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50E1FC-0880-48B1-808B-C7194B29C63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concrete proposals how each approach and associated testbeds and tasks. 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Pursue funding to get testbeds developed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Open 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50E1FC-0880-48B1-808B-C7194B29C63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halleng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15875" cap="flat" cmpd="sng" algn="ctr">
          <a:solidFill>
            <a:schemeClr val="bg1"/>
          </a:solidFill>
          <a:prstDash val="solid"/>
          <a:round/>
          <a:headEnd type="none" w="med" len="med"/>
          <a:tailEnd type="none" w="lg" len="lg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Challenge</Template>
  <TotalTime>17020</TotalTime>
  <Words>406</Words>
  <Application>Microsoft PowerPoint</Application>
  <PresentationFormat>On-screen Show (4:3)</PresentationFormat>
  <Paragraphs>79</Paragraphs>
  <Slides>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Challenge</vt:lpstr>
      <vt:lpstr>Workshops on Evaluations of  Human Level Intelligence</vt:lpstr>
      <vt:lpstr>Our Goal</vt:lpstr>
      <vt:lpstr>General AGI System Claims</vt:lpstr>
      <vt:lpstr>Curse of Generality</vt:lpstr>
      <vt:lpstr>Curse of Complex Systems</vt:lpstr>
      <vt:lpstr>Uses of Task Environments</vt:lpstr>
      <vt:lpstr>Alternative Research Methodologies Lead to Alternative Tasks</vt:lpstr>
      <vt:lpstr>Next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Bob</dc:creator>
  <cp:lastModifiedBy>John Laird</cp:lastModifiedBy>
  <cp:revision>1641</cp:revision>
  <cp:lastPrinted>1601-01-01T00:00:00Z</cp:lastPrinted>
  <dcterms:created xsi:type="dcterms:W3CDTF">1601-01-01T00:00:00Z</dcterms:created>
  <dcterms:modified xsi:type="dcterms:W3CDTF">2009-03-07T12:42:40Z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