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3" r:id="rId1"/>
  </p:sldMasterIdLst>
  <p:notesMasterIdLst>
    <p:notesMasterId r:id="rId64"/>
  </p:notesMasterIdLst>
  <p:handoutMasterIdLst>
    <p:handoutMasterId r:id="rId65"/>
  </p:handoutMasterIdLst>
  <p:sldIdLst>
    <p:sldId id="256" r:id="rId2"/>
    <p:sldId id="520" r:id="rId3"/>
    <p:sldId id="801" r:id="rId4"/>
    <p:sldId id="802" r:id="rId5"/>
    <p:sldId id="803" r:id="rId6"/>
    <p:sldId id="569" r:id="rId7"/>
    <p:sldId id="805" r:id="rId8"/>
    <p:sldId id="806" r:id="rId9"/>
    <p:sldId id="785" r:id="rId10"/>
    <p:sldId id="566" r:id="rId11"/>
    <p:sldId id="769" r:id="rId12"/>
    <p:sldId id="501" r:id="rId13"/>
    <p:sldId id="694" r:id="rId14"/>
    <p:sldId id="788" r:id="rId15"/>
    <p:sldId id="260" r:id="rId16"/>
    <p:sldId id="786" r:id="rId17"/>
    <p:sldId id="645" r:id="rId18"/>
    <p:sldId id="660" r:id="rId19"/>
    <p:sldId id="661" r:id="rId20"/>
    <p:sldId id="800" r:id="rId21"/>
    <p:sldId id="783" r:id="rId22"/>
    <p:sldId id="621" r:id="rId23"/>
    <p:sldId id="789" r:id="rId24"/>
    <p:sldId id="641" r:id="rId25"/>
    <p:sldId id="693" r:id="rId26"/>
    <p:sldId id="799" r:id="rId27"/>
    <p:sldId id="732" r:id="rId28"/>
    <p:sldId id="723" r:id="rId29"/>
    <p:sldId id="720" r:id="rId30"/>
    <p:sldId id="728" r:id="rId31"/>
    <p:sldId id="730" r:id="rId32"/>
    <p:sldId id="790" r:id="rId33"/>
    <p:sldId id="733" r:id="rId34"/>
    <p:sldId id="759" r:id="rId35"/>
    <p:sldId id="735" r:id="rId36"/>
    <p:sldId id="739" r:id="rId37"/>
    <p:sldId id="740" r:id="rId38"/>
    <p:sldId id="794" r:id="rId39"/>
    <p:sldId id="753" r:id="rId40"/>
    <p:sldId id="760" r:id="rId41"/>
    <p:sldId id="779" r:id="rId42"/>
    <p:sldId id="741" r:id="rId43"/>
    <p:sldId id="742" r:id="rId44"/>
    <p:sldId id="743" r:id="rId45"/>
    <p:sldId id="744" r:id="rId46"/>
    <p:sldId id="745" r:id="rId47"/>
    <p:sldId id="771" r:id="rId48"/>
    <p:sldId id="772" r:id="rId49"/>
    <p:sldId id="795" r:id="rId50"/>
    <p:sldId id="773" r:id="rId51"/>
    <p:sldId id="696" r:id="rId52"/>
    <p:sldId id="747" r:id="rId53"/>
    <p:sldId id="708" r:id="rId54"/>
    <p:sldId id="776" r:id="rId55"/>
    <p:sldId id="777" r:id="rId56"/>
    <p:sldId id="797" r:id="rId57"/>
    <p:sldId id="608" r:id="rId58"/>
    <p:sldId id="798" r:id="rId59"/>
    <p:sldId id="807" r:id="rId60"/>
    <p:sldId id="778" r:id="rId61"/>
    <p:sldId id="736" r:id="rId62"/>
    <p:sldId id="737" r:id="rId63"/>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66FF33"/>
    <a:srgbClr val="66CCFF"/>
    <a:srgbClr val="FF99CC"/>
    <a:srgbClr val="333399"/>
    <a:srgbClr val="9900CC"/>
    <a:srgbClr val="FF9933"/>
    <a:srgbClr val="CC99FF"/>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70" autoAdjust="0"/>
    <p:restoredTop sz="86384" autoAdjust="0"/>
  </p:normalViewPr>
  <p:slideViewPr>
    <p:cSldViewPr snapToGrid="0">
      <p:cViewPr varScale="1">
        <p:scale>
          <a:sx n="87" d="100"/>
          <a:sy n="87" d="100"/>
        </p:scale>
        <p:origin x="-922" y="-77"/>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7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24" b="1" i="0" u="none" strike="noStrike" baseline="0">
                <a:solidFill>
                  <a:srgbClr val="000000"/>
                </a:solidFill>
                <a:latin typeface="Arial"/>
                <a:ea typeface="Arial"/>
                <a:cs typeface="Arial"/>
              </a:defRPr>
            </a:pPr>
            <a:r>
              <a:rPr lang="en-US" dirty="0"/>
              <a:t>Average Margin of </a:t>
            </a:r>
            <a:r>
              <a:rPr lang="en-US" dirty="0" smtClean="0"/>
              <a:t>Victory</a:t>
            </a:r>
            <a:endParaRPr lang="en-US" dirty="0"/>
          </a:p>
        </c:rich>
      </c:tx>
      <c:layout>
        <c:manualLayout>
          <c:xMode val="edge"/>
          <c:yMode val="edge"/>
          <c:x val="0.26305609284332676"/>
          <c:y val="2.0895522388059862E-2"/>
        </c:manualLayout>
      </c:layout>
      <c:spPr>
        <a:noFill/>
        <a:ln w="25388">
          <a:noFill/>
        </a:ln>
      </c:spPr>
    </c:title>
    <c:plotArea>
      <c:layout>
        <c:manualLayout>
          <c:layoutTarget val="inner"/>
          <c:xMode val="edge"/>
          <c:yMode val="edge"/>
          <c:x val="0.12379110251450755"/>
          <c:y val="0.18507462686567164"/>
          <c:w val="0.85686653771760157"/>
          <c:h val="0.68059701492537494"/>
        </c:manualLayout>
      </c:layout>
      <c:lineChart>
        <c:grouping val="standard"/>
        <c:ser>
          <c:idx val="0"/>
          <c:order val="0"/>
          <c:spPr>
            <a:ln w="12694">
              <a:solidFill>
                <a:srgbClr val="000080"/>
              </a:solidFill>
              <a:prstDash val="solid"/>
            </a:ln>
          </c:spPr>
          <c:marker>
            <c:symbol val="diamond"/>
            <c:size val="4"/>
            <c:spPr>
              <a:solidFill>
                <a:srgbClr val="000080"/>
              </a:solidFill>
              <a:ln>
                <a:solidFill>
                  <a:srgbClr val="000080"/>
                </a:solidFill>
                <a:prstDash val="solid"/>
              </a:ln>
            </c:spPr>
          </c:marker>
          <c:val>
            <c:numRef>
              <c:f>'Combined Results'!$D$4:$D$177</c:f>
              <c:numCache>
                <c:formatCode>General</c:formatCode>
                <c:ptCount val="174"/>
                <c:pt idx="0">
                  <c:v>-22.166666666666668</c:v>
                </c:pt>
                <c:pt idx="1">
                  <c:v>-18.833333333333108</c:v>
                </c:pt>
                <c:pt idx="2">
                  <c:v>-17.633333333333148</c:v>
                </c:pt>
                <c:pt idx="3">
                  <c:v>-18</c:v>
                </c:pt>
                <c:pt idx="4">
                  <c:v>-16.066666666666666</c:v>
                </c:pt>
                <c:pt idx="5">
                  <c:v>-11.9</c:v>
                </c:pt>
                <c:pt idx="6">
                  <c:v>-10.4</c:v>
                </c:pt>
                <c:pt idx="7">
                  <c:v>-6.8666666666666671</c:v>
                </c:pt>
                <c:pt idx="8">
                  <c:v>-6.7</c:v>
                </c:pt>
                <c:pt idx="9">
                  <c:v>-6.0999999999999988</c:v>
                </c:pt>
                <c:pt idx="10">
                  <c:v>-9.1666666666666767</c:v>
                </c:pt>
                <c:pt idx="11">
                  <c:v>-8.0666666666667268</c:v>
                </c:pt>
                <c:pt idx="12">
                  <c:v>-4.9000000000000012</c:v>
                </c:pt>
                <c:pt idx="13">
                  <c:v>-2.9333333333333331</c:v>
                </c:pt>
                <c:pt idx="14">
                  <c:v>-7.2</c:v>
                </c:pt>
                <c:pt idx="15">
                  <c:v>-10.133333333333335</c:v>
                </c:pt>
                <c:pt idx="16">
                  <c:v>-7.4999999999999991</c:v>
                </c:pt>
                <c:pt idx="17">
                  <c:v>-8.0666666666667268</c:v>
                </c:pt>
                <c:pt idx="18">
                  <c:v>-8.5666666666667268</c:v>
                </c:pt>
                <c:pt idx="19">
                  <c:v>-9.5</c:v>
                </c:pt>
                <c:pt idx="20">
                  <c:v>-7.8666666666666663</c:v>
                </c:pt>
                <c:pt idx="21">
                  <c:v>-2.7666666666666671</c:v>
                </c:pt>
                <c:pt idx="22">
                  <c:v>-1.2</c:v>
                </c:pt>
                <c:pt idx="23">
                  <c:v>-2.1666666666666665</c:v>
                </c:pt>
                <c:pt idx="24">
                  <c:v>1.5666666666666664</c:v>
                </c:pt>
                <c:pt idx="25">
                  <c:v>1.6333333333333335</c:v>
                </c:pt>
                <c:pt idx="26">
                  <c:v>0.26666666666666738</c:v>
                </c:pt>
                <c:pt idx="27">
                  <c:v>4.2333333333333858</c:v>
                </c:pt>
                <c:pt idx="28">
                  <c:v>9.6333333333333329</c:v>
                </c:pt>
                <c:pt idx="29">
                  <c:v>9.9333333333333318</c:v>
                </c:pt>
                <c:pt idx="30">
                  <c:v>13.5</c:v>
                </c:pt>
                <c:pt idx="31">
                  <c:v>10.3</c:v>
                </c:pt>
                <c:pt idx="32">
                  <c:v>11</c:v>
                </c:pt>
                <c:pt idx="33">
                  <c:v>13.833333333333334</c:v>
                </c:pt>
                <c:pt idx="34">
                  <c:v>17.400000000000002</c:v>
                </c:pt>
                <c:pt idx="35">
                  <c:v>15.833333333333334</c:v>
                </c:pt>
                <c:pt idx="36">
                  <c:v>17.266666666666666</c:v>
                </c:pt>
                <c:pt idx="37">
                  <c:v>13.566666666666752</c:v>
                </c:pt>
                <c:pt idx="38">
                  <c:v>10.733333333333333</c:v>
                </c:pt>
                <c:pt idx="39">
                  <c:v>14.9</c:v>
                </c:pt>
                <c:pt idx="40">
                  <c:v>14.233333333333333</c:v>
                </c:pt>
                <c:pt idx="41">
                  <c:v>17.366666666666664</c:v>
                </c:pt>
                <c:pt idx="42">
                  <c:v>14.6</c:v>
                </c:pt>
                <c:pt idx="43">
                  <c:v>11.833333333333334</c:v>
                </c:pt>
                <c:pt idx="44">
                  <c:v>9.6666666666666767</c:v>
                </c:pt>
                <c:pt idx="45">
                  <c:v>11.966666666666761</c:v>
                </c:pt>
                <c:pt idx="46">
                  <c:v>14.8</c:v>
                </c:pt>
                <c:pt idx="47">
                  <c:v>18</c:v>
                </c:pt>
                <c:pt idx="48">
                  <c:v>19.133333333333148</c:v>
                </c:pt>
                <c:pt idx="49">
                  <c:v>17.933333333333046</c:v>
                </c:pt>
                <c:pt idx="50">
                  <c:v>18.533333333333083</c:v>
                </c:pt>
                <c:pt idx="51">
                  <c:v>14.633333333333335</c:v>
                </c:pt>
                <c:pt idx="52">
                  <c:v>16.2</c:v>
                </c:pt>
                <c:pt idx="53">
                  <c:v>18.766666666666669</c:v>
                </c:pt>
                <c:pt idx="54">
                  <c:v>21.033333333333083</c:v>
                </c:pt>
                <c:pt idx="55">
                  <c:v>18.766666666666669</c:v>
                </c:pt>
                <c:pt idx="56">
                  <c:v>15.066666666666753</c:v>
                </c:pt>
                <c:pt idx="57">
                  <c:v>11.933333333333332</c:v>
                </c:pt>
                <c:pt idx="58">
                  <c:v>13.233333333333333</c:v>
                </c:pt>
                <c:pt idx="59">
                  <c:v>11.733333333333333</c:v>
                </c:pt>
                <c:pt idx="60">
                  <c:v>11.233333333333333</c:v>
                </c:pt>
                <c:pt idx="61">
                  <c:v>14.033333333333333</c:v>
                </c:pt>
                <c:pt idx="62">
                  <c:v>13.700000000000001</c:v>
                </c:pt>
                <c:pt idx="63">
                  <c:v>12.1</c:v>
                </c:pt>
                <c:pt idx="64">
                  <c:v>8.6333333333333329</c:v>
                </c:pt>
                <c:pt idx="65">
                  <c:v>13.5</c:v>
                </c:pt>
                <c:pt idx="66">
                  <c:v>16.966666666666669</c:v>
                </c:pt>
                <c:pt idx="67">
                  <c:v>20.7</c:v>
                </c:pt>
                <c:pt idx="68">
                  <c:v>22.2</c:v>
                </c:pt>
                <c:pt idx="69">
                  <c:v>22.466666666666669</c:v>
                </c:pt>
                <c:pt idx="70">
                  <c:v>24.666666666666668</c:v>
                </c:pt>
                <c:pt idx="71">
                  <c:v>25.133333333333155</c:v>
                </c:pt>
                <c:pt idx="72">
                  <c:v>25</c:v>
                </c:pt>
                <c:pt idx="73">
                  <c:v>25.033333333333079</c:v>
                </c:pt>
                <c:pt idx="74">
                  <c:v>23.633333333333155</c:v>
                </c:pt>
                <c:pt idx="75">
                  <c:v>23.066666666666666</c:v>
                </c:pt>
                <c:pt idx="76">
                  <c:v>22.5</c:v>
                </c:pt>
                <c:pt idx="77">
                  <c:v>20.666666666666668</c:v>
                </c:pt>
                <c:pt idx="78">
                  <c:v>20.466666666666629</c:v>
                </c:pt>
                <c:pt idx="79">
                  <c:v>23.466666666666669</c:v>
                </c:pt>
                <c:pt idx="80">
                  <c:v>23.7</c:v>
                </c:pt>
                <c:pt idx="81">
                  <c:v>24.133333333333155</c:v>
                </c:pt>
                <c:pt idx="82">
                  <c:v>19.933333333333046</c:v>
                </c:pt>
                <c:pt idx="83">
                  <c:v>21.566666666666666</c:v>
                </c:pt>
                <c:pt idx="84">
                  <c:v>27.366666666666664</c:v>
                </c:pt>
                <c:pt idx="85">
                  <c:v>23.533333333333079</c:v>
                </c:pt>
                <c:pt idx="86">
                  <c:v>24.066666666666663</c:v>
                </c:pt>
                <c:pt idx="87">
                  <c:v>27.266666666666666</c:v>
                </c:pt>
                <c:pt idx="88">
                  <c:v>25.433333333333046</c:v>
                </c:pt>
                <c:pt idx="89">
                  <c:v>25.7</c:v>
                </c:pt>
                <c:pt idx="90">
                  <c:v>24.3</c:v>
                </c:pt>
                <c:pt idx="91">
                  <c:v>24.766666666666666</c:v>
                </c:pt>
                <c:pt idx="92">
                  <c:v>28.233333333333071</c:v>
                </c:pt>
                <c:pt idx="93">
                  <c:v>27.066666666666666</c:v>
                </c:pt>
                <c:pt idx="94">
                  <c:v>25.433333333333046</c:v>
                </c:pt>
                <c:pt idx="95">
                  <c:v>26.099999999999987</c:v>
                </c:pt>
                <c:pt idx="96">
                  <c:v>22.8</c:v>
                </c:pt>
                <c:pt idx="97">
                  <c:v>16.733333333333071</c:v>
                </c:pt>
                <c:pt idx="98">
                  <c:v>17.033333333333079</c:v>
                </c:pt>
                <c:pt idx="99">
                  <c:v>15.833333333333334</c:v>
                </c:pt>
                <c:pt idx="100">
                  <c:v>15.8</c:v>
                </c:pt>
                <c:pt idx="101">
                  <c:v>13.033333333333333</c:v>
                </c:pt>
                <c:pt idx="102">
                  <c:v>12.366666666666775</c:v>
                </c:pt>
                <c:pt idx="103">
                  <c:v>15.800000000000002</c:v>
                </c:pt>
                <c:pt idx="104">
                  <c:v>14.233333333333333</c:v>
                </c:pt>
                <c:pt idx="105">
                  <c:v>13.766666666666676</c:v>
                </c:pt>
                <c:pt idx="106">
                  <c:v>14.266666666666676</c:v>
                </c:pt>
                <c:pt idx="107">
                  <c:v>17.666666666666668</c:v>
                </c:pt>
                <c:pt idx="108">
                  <c:v>17.433333333333046</c:v>
                </c:pt>
                <c:pt idx="109">
                  <c:v>16.8</c:v>
                </c:pt>
                <c:pt idx="110">
                  <c:v>16.566666666666666</c:v>
                </c:pt>
                <c:pt idx="111">
                  <c:v>15.633333333333333</c:v>
                </c:pt>
                <c:pt idx="112">
                  <c:v>17.966666666666629</c:v>
                </c:pt>
                <c:pt idx="113">
                  <c:v>17.266666666666666</c:v>
                </c:pt>
                <c:pt idx="114">
                  <c:v>19</c:v>
                </c:pt>
                <c:pt idx="115">
                  <c:v>18.266666666666666</c:v>
                </c:pt>
                <c:pt idx="116">
                  <c:v>17.633333333333148</c:v>
                </c:pt>
                <c:pt idx="117">
                  <c:v>16.533333333333079</c:v>
                </c:pt>
                <c:pt idx="118">
                  <c:v>17.133333333333148</c:v>
                </c:pt>
                <c:pt idx="119">
                  <c:v>18.8</c:v>
                </c:pt>
                <c:pt idx="120">
                  <c:v>21.200000000000003</c:v>
                </c:pt>
                <c:pt idx="121">
                  <c:v>24.466666666666669</c:v>
                </c:pt>
                <c:pt idx="122">
                  <c:v>23.966666666666669</c:v>
                </c:pt>
                <c:pt idx="123">
                  <c:v>18.599999999999987</c:v>
                </c:pt>
                <c:pt idx="124">
                  <c:v>16</c:v>
                </c:pt>
                <c:pt idx="125">
                  <c:v>20.5</c:v>
                </c:pt>
                <c:pt idx="126">
                  <c:v>23.266666666666666</c:v>
                </c:pt>
                <c:pt idx="127">
                  <c:v>23.566666666666663</c:v>
                </c:pt>
                <c:pt idx="128">
                  <c:v>23.233333333333071</c:v>
                </c:pt>
                <c:pt idx="129">
                  <c:v>22.433333333333046</c:v>
                </c:pt>
                <c:pt idx="130">
                  <c:v>19.7</c:v>
                </c:pt>
                <c:pt idx="131">
                  <c:v>16.5</c:v>
                </c:pt>
                <c:pt idx="132">
                  <c:v>14.466666666666764</c:v>
                </c:pt>
                <c:pt idx="133">
                  <c:v>19.633333333333155</c:v>
                </c:pt>
                <c:pt idx="134">
                  <c:v>21.8</c:v>
                </c:pt>
                <c:pt idx="135">
                  <c:v>21.033333333333083</c:v>
                </c:pt>
                <c:pt idx="136">
                  <c:v>17.3</c:v>
                </c:pt>
                <c:pt idx="137">
                  <c:v>18.5</c:v>
                </c:pt>
                <c:pt idx="138">
                  <c:v>16.599999999999987</c:v>
                </c:pt>
                <c:pt idx="139">
                  <c:v>18.599999999999987</c:v>
                </c:pt>
                <c:pt idx="140">
                  <c:v>18.733333333333071</c:v>
                </c:pt>
                <c:pt idx="141">
                  <c:v>21.933333333333046</c:v>
                </c:pt>
                <c:pt idx="142">
                  <c:v>22.666666666666668</c:v>
                </c:pt>
                <c:pt idx="143">
                  <c:v>21.733333333333071</c:v>
                </c:pt>
                <c:pt idx="144">
                  <c:v>19.099999999999987</c:v>
                </c:pt>
                <c:pt idx="145">
                  <c:v>18.8</c:v>
                </c:pt>
                <c:pt idx="146">
                  <c:v>19.8</c:v>
                </c:pt>
                <c:pt idx="147">
                  <c:v>19.266666666666666</c:v>
                </c:pt>
                <c:pt idx="148">
                  <c:v>18.133333333333148</c:v>
                </c:pt>
                <c:pt idx="149">
                  <c:v>18.5</c:v>
                </c:pt>
                <c:pt idx="150">
                  <c:v>18.400000000000002</c:v>
                </c:pt>
                <c:pt idx="151">
                  <c:v>17.466666666666629</c:v>
                </c:pt>
                <c:pt idx="152">
                  <c:v>15.4</c:v>
                </c:pt>
                <c:pt idx="153">
                  <c:v>15.633333333333333</c:v>
                </c:pt>
                <c:pt idx="154">
                  <c:v>13.666666666666726</c:v>
                </c:pt>
                <c:pt idx="155">
                  <c:v>11.1</c:v>
                </c:pt>
                <c:pt idx="156">
                  <c:v>14.033333333333333</c:v>
                </c:pt>
                <c:pt idx="157">
                  <c:v>15.566666666666753</c:v>
                </c:pt>
                <c:pt idx="158">
                  <c:v>16</c:v>
                </c:pt>
                <c:pt idx="159">
                  <c:v>17.566666666666666</c:v>
                </c:pt>
                <c:pt idx="160">
                  <c:v>17.933333333333046</c:v>
                </c:pt>
                <c:pt idx="161">
                  <c:v>16.8</c:v>
                </c:pt>
                <c:pt idx="162">
                  <c:v>19.966666666666629</c:v>
                </c:pt>
                <c:pt idx="163">
                  <c:v>22.5</c:v>
                </c:pt>
                <c:pt idx="164">
                  <c:v>26.3</c:v>
                </c:pt>
                <c:pt idx="165">
                  <c:v>29.7</c:v>
                </c:pt>
                <c:pt idx="166">
                  <c:v>29.066666666666666</c:v>
                </c:pt>
                <c:pt idx="167">
                  <c:v>27.233333333333071</c:v>
                </c:pt>
                <c:pt idx="168">
                  <c:v>27.7</c:v>
                </c:pt>
                <c:pt idx="169">
                  <c:v>25.966666666666669</c:v>
                </c:pt>
                <c:pt idx="170">
                  <c:v>25.766666666666666</c:v>
                </c:pt>
                <c:pt idx="171">
                  <c:v>26</c:v>
                </c:pt>
                <c:pt idx="172">
                  <c:v>23.866666666666664</c:v>
                </c:pt>
                <c:pt idx="173">
                  <c:v>23.666666666666668</c:v>
                </c:pt>
              </c:numCache>
            </c:numRef>
          </c:val>
        </c:ser>
        <c:marker val="1"/>
        <c:axId val="177470080"/>
        <c:axId val="177472640"/>
      </c:lineChart>
      <c:catAx>
        <c:axId val="177470080"/>
        <c:scaling>
          <c:orientation val="minMax"/>
        </c:scaling>
        <c:axPos val="b"/>
        <c:title>
          <c:tx>
            <c:rich>
              <a:bodyPr/>
              <a:lstStyle/>
              <a:p>
                <a:pPr>
                  <a:defRPr sz="950" b="1" i="0" u="none" strike="noStrike" baseline="0">
                    <a:solidFill>
                      <a:srgbClr val="000000"/>
                    </a:solidFill>
                    <a:latin typeface="Arial"/>
                    <a:ea typeface="Arial"/>
                    <a:cs typeface="Arial"/>
                  </a:defRPr>
                </a:pPr>
                <a:r>
                  <a:rPr lang="en-US"/>
                  <a:t>Successive Games</a:t>
                </a:r>
              </a:p>
            </c:rich>
          </c:tx>
          <c:layout>
            <c:manualLayout>
              <c:xMode val="edge"/>
              <c:yMode val="edge"/>
              <c:x val="0.43326885880077382"/>
              <c:y val="0.89850746268656834"/>
            </c:manualLayout>
          </c:layout>
          <c:spPr>
            <a:noFill/>
            <a:ln w="25388">
              <a:noFill/>
            </a:ln>
          </c:spPr>
        </c:title>
        <c:numFmt formatCode="General" sourceLinked="1"/>
        <c:tickLblPos val="nextTo"/>
        <c:spPr>
          <a:ln w="3174">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77472640"/>
        <c:crosses val="autoZero"/>
        <c:auto val="1"/>
        <c:lblAlgn val="ctr"/>
        <c:lblOffset val="100"/>
        <c:tickLblSkip val="10"/>
        <c:tickMarkSkip val="1"/>
      </c:catAx>
      <c:valAx>
        <c:axId val="177472640"/>
        <c:scaling>
          <c:orientation val="minMax"/>
        </c:scaling>
        <c:axPos val="l"/>
        <c:majorGridlines>
          <c:spPr>
            <a:ln w="3174">
              <a:solidFill>
                <a:srgbClr val="000000"/>
              </a:solidFill>
              <a:prstDash val="solid"/>
            </a:ln>
          </c:spPr>
        </c:majorGridlines>
        <c:title>
          <c:tx>
            <c:rich>
              <a:bodyPr/>
              <a:lstStyle/>
              <a:p>
                <a:pPr>
                  <a:defRPr sz="950" b="1" i="0" u="none" strike="noStrike" baseline="0">
                    <a:solidFill>
                      <a:srgbClr val="000000"/>
                    </a:solidFill>
                    <a:latin typeface="Arial"/>
                    <a:ea typeface="Arial"/>
                    <a:cs typeface="Arial"/>
                  </a:defRPr>
                </a:pPr>
                <a:r>
                  <a:rPr lang="en-US"/>
                  <a:t>Margin of Victory</a:t>
                </a:r>
              </a:p>
            </c:rich>
          </c:tx>
          <c:layout>
            <c:manualLayout>
              <c:xMode val="edge"/>
              <c:yMode val="edge"/>
              <c:x val="2.1276595744680847E-2"/>
              <c:y val="0.35820895522388324"/>
            </c:manualLayout>
          </c:layout>
          <c:spPr>
            <a:noFill/>
            <a:ln w="25388">
              <a:noFill/>
            </a:ln>
          </c:spPr>
        </c:title>
        <c:numFmt formatCode="General" sourceLinked="1"/>
        <c:tickLblPos val="nextTo"/>
        <c:spPr>
          <a:ln w="3174">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77470080"/>
        <c:crosses val="autoZero"/>
        <c:crossBetween val="between"/>
      </c:valAx>
      <c:spPr>
        <a:noFill/>
        <a:ln w="12694">
          <a:solidFill>
            <a:srgbClr val="808080"/>
          </a:solidFill>
          <a:prstDash val="solid"/>
        </a:ln>
      </c:spPr>
    </c:plotArea>
    <c:plotVisOnly val="1"/>
    <c:dispBlanksAs val="gap"/>
  </c:chart>
  <c:spPr>
    <a:solidFill>
      <a:srgbClr val="FFFFFF"/>
    </a:solidFill>
    <a:ln w="3174">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4026826" cy="341360"/>
          </a:xfrm>
          <a:prstGeom prst="rect">
            <a:avLst/>
          </a:prstGeom>
          <a:noFill/>
          <a:ln w="9525">
            <a:noFill/>
            <a:miter lim="800000"/>
            <a:headEnd/>
            <a:tailEnd/>
          </a:ln>
          <a:effectLst/>
        </p:spPr>
        <p:txBody>
          <a:bodyPr vert="horz" wrap="square" lIns="92336" tIns="46169" rIns="92336" bIns="46169" numCol="1" anchor="t" anchorCtr="0" compatLnSpc="1">
            <a:prstTxWarp prst="textNoShape">
              <a:avLst/>
            </a:prstTxWarp>
          </a:bodyPr>
          <a:lstStyle>
            <a:lvl1pPr defTabSz="924318">
              <a:defRPr sz="1100"/>
            </a:lvl1pPr>
          </a:lstStyle>
          <a:p>
            <a:pPr>
              <a:defRPr/>
            </a:pPr>
            <a:endParaRPr lang="en-US"/>
          </a:p>
        </p:txBody>
      </p:sp>
      <p:sp>
        <p:nvSpPr>
          <p:cNvPr id="150531" name="Rectangle 3"/>
          <p:cNvSpPr>
            <a:spLocks noGrp="1" noChangeArrowheads="1"/>
          </p:cNvSpPr>
          <p:nvPr>
            <p:ph type="dt" sz="quarter" idx="1"/>
          </p:nvPr>
        </p:nvSpPr>
        <p:spPr bwMode="auto">
          <a:xfrm>
            <a:off x="5267557" y="0"/>
            <a:ext cx="4026826" cy="341360"/>
          </a:xfrm>
          <a:prstGeom prst="rect">
            <a:avLst/>
          </a:prstGeom>
          <a:noFill/>
          <a:ln w="9525">
            <a:noFill/>
            <a:miter lim="800000"/>
            <a:headEnd/>
            <a:tailEnd/>
          </a:ln>
          <a:effectLst/>
        </p:spPr>
        <p:txBody>
          <a:bodyPr vert="horz" wrap="square" lIns="92336" tIns="46169" rIns="92336" bIns="46169" numCol="1" anchor="t" anchorCtr="0" compatLnSpc="1">
            <a:prstTxWarp prst="textNoShape">
              <a:avLst/>
            </a:prstTxWarp>
          </a:bodyPr>
          <a:lstStyle>
            <a:lvl1pPr algn="r" defTabSz="924318">
              <a:defRPr sz="1100"/>
            </a:lvl1pPr>
          </a:lstStyle>
          <a:p>
            <a:pPr>
              <a:defRPr/>
            </a:pPr>
            <a:endParaRPr lang="en-US"/>
          </a:p>
        </p:txBody>
      </p:sp>
      <p:sp>
        <p:nvSpPr>
          <p:cNvPr id="150532" name="Rectangle 4"/>
          <p:cNvSpPr>
            <a:spLocks noGrp="1" noChangeArrowheads="1"/>
          </p:cNvSpPr>
          <p:nvPr>
            <p:ph type="ftr" sz="quarter" idx="2"/>
          </p:nvPr>
        </p:nvSpPr>
        <p:spPr bwMode="auto">
          <a:xfrm>
            <a:off x="0" y="6538178"/>
            <a:ext cx="4026826" cy="342498"/>
          </a:xfrm>
          <a:prstGeom prst="rect">
            <a:avLst/>
          </a:prstGeom>
          <a:noFill/>
          <a:ln w="9525">
            <a:noFill/>
            <a:miter lim="800000"/>
            <a:headEnd/>
            <a:tailEnd/>
          </a:ln>
          <a:effectLst/>
        </p:spPr>
        <p:txBody>
          <a:bodyPr vert="horz" wrap="square" lIns="92336" tIns="46169" rIns="92336" bIns="46169" numCol="1" anchor="b" anchorCtr="0" compatLnSpc="1">
            <a:prstTxWarp prst="textNoShape">
              <a:avLst/>
            </a:prstTxWarp>
          </a:bodyPr>
          <a:lstStyle>
            <a:lvl1pPr defTabSz="924318">
              <a:defRPr sz="1100"/>
            </a:lvl1pPr>
          </a:lstStyle>
          <a:p>
            <a:pPr>
              <a:defRPr/>
            </a:pPr>
            <a:endParaRPr lang="en-US"/>
          </a:p>
        </p:txBody>
      </p:sp>
      <p:sp>
        <p:nvSpPr>
          <p:cNvPr id="150533" name="Rectangle 5"/>
          <p:cNvSpPr>
            <a:spLocks noGrp="1" noChangeArrowheads="1"/>
          </p:cNvSpPr>
          <p:nvPr>
            <p:ph type="sldNum" sz="quarter" idx="3"/>
          </p:nvPr>
        </p:nvSpPr>
        <p:spPr bwMode="auto">
          <a:xfrm>
            <a:off x="5267557" y="6538178"/>
            <a:ext cx="4026826" cy="342498"/>
          </a:xfrm>
          <a:prstGeom prst="rect">
            <a:avLst/>
          </a:prstGeom>
          <a:noFill/>
          <a:ln w="9525">
            <a:noFill/>
            <a:miter lim="800000"/>
            <a:headEnd/>
            <a:tailEnd/>
          </a:ln>
          <a:effectLst/>
        </p:spPr>
        <p:txBody>
          <a:bodyPr vert="horz" wrap="square" lIns="92336" tIns="46169" rIns="92336" bIns="46169" numCol="1" anchor="b" anchorCtr="0" compatLnSpc="1">
            <a:prstTxWarp prst="textNoShape">
              <a:avLst/>
            </a:prstTxWarp>
          </a:bodyPr>
          <a:lstStyle>
            <a:lvl1pPr algn="r" defTabSz="924318">
              <a:defRPr sz="1100"/>
            </a:lvl1pPr>
          </a:lstStyle>
          <a:p>
            <a:pPr>
              <a:defRPr/>
            </a:pPr>
            <a:fld id="{5E81DDE7-BC1D-4447-A301-E261C303A39D}"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1" y="0"/>
            <a:ext cx="4057088" cy="336809"/>
          </a:xfrm>
          <a:prstGeom prst="rect">
            <a:avLst/>
          </a:prstGeom>
          <a:noFill/>
          <a:ln w="12700">
            <a:noFill/>
            <a:miter lim="800000"/>
            <a:headEnd/>
            <a:tailEnd/>
          </a:ln>
          <a:effectLst/>
        </p:spPr>
        <p:txBody>
          <a:bodyPr vert="horz" wrap="square" lIns="92336" tIns="46169" rIns="92336" bIns="46169" numCol="1" anchor="t" anchorCtr="0" compatLnSpc="1">
            <a:prstTxWarp prst="textNoShape">
              <a:avLst/>
            </a:prstTxWarp>
          </a:bodyPr>
          <a:lstStyle>
            <a:lvl1pPr defTabSz="924318">
              <a:defRPr sz="1100"/>
            </a:lvl1pPr>
          </a:lstStyle>
          <a:p>
            <a:pPr>
              <a:defRPr/>
            </a:pPr>
            <a:endParaRPr lang="en-US"/>
          </a:p>
        </p:txBody>
      </p:sp>
      <p:sp>
        <p:nvSpPr>
          <p:cNvPr id="67587" name="Rectangle 3"/>
          <p:cNvSpPr>
            <a:spLocks noGrp="1" noChangeArrowheads="1"/>
          </p:cNvSpPr>
          <p:nvPr>
            <p:ph type="dt" idx="1"/>
          </p:nvPr>
        </p:nvSpPr>
        <p:spPr bwMode="auto">
          <a:xfrm>
            <a:off x="5273609" y="0"/>
            <a:ext cx="4057088" cy="336809"/>
          </a:xfrm>
          <a:prstGeom prst="rect">
            <a:avLst/>
          </a:prstGeom>
          <a:noFill/>
          <a:ln w="12700">
            <a:noFill/>
            <a:miter lim="800000"/>
            <a:headEnd/>
            <a:tailEnd/>
          </a:ln>
          <a:effectLst/>
        </p:spPr>
        <p:txBody>
          <a:bodyPr vert="horz" wrap="square" lIns="92336" tIns="46169" rIns="92336" bIns="46169" numCol="1" anchor="t" anchorCtr="0" compatLnSpc="1">
            <a:prstTxWarp prst="textNoShape">
              <a:avLst/>
            </a:prstTxWarp>
          </a:bodyPr>
          <a:lstStyle>
            <a:lvl1pPr algn="r" defTabSz="924318">
              <a:defRPr sz="1100"/>
            </a:lvl1pPr>
          </a:lstStyle>
          <a:p>
            <a:pPr>
              <a:defRPr/>
            </a:pPr>
            <a:endParaRPr lang="en-US"/>
          </a:p>
        </p:txBody>
      </p:sp>
      <p:sp>
        <p:nvSpPr>
          <p:cNvPr id="140292" name="Rectangle 4"/>
          <p:cNvSpPr>
            <a:spLocks noGrp="1" noRot="1" noChangeAspect="1" noChangeArrowheads="1" noTextEdit="1"/>
          </p:cNvSpPr>
          <p:nvPr>
            <p:ph type="sldImg" idx="2"/>
          </p:nvPr>
        </p:nvSpPr>
        <p:spPr bwMode="auto">
          <a:xfrm>
            <a:off x="2889250" y="509588"/>
            <a:ext cx="3462338" cy="259715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1220559" y="3275916"/>
            <a:ext cx="6790729" cy="3108650"/>
          </a:xfrm>
          <a:prstGeom prst="rect">
            <a:avLst/>
          </a:prstGeom>
          <a:noFill/>
          <a:ln w="12700">
            <a:noFill/>
            <a:miter lim="800000"/>
            <a:headEnd/>
            <a:tailEnd/>
          </a:ln>
          <a:effectLst/>
        </p:spPr>
        <p:txBody>
          <a:bodyPr vert="horz" wrap="square" lIns="92336" tIns="46169" rIns="92336" bIns="461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1" y="6554108"/>
            <a:ext cx="4057088" cy="337946"/>
          </a:xfrm>
          <a:prstGeom prst="rect">
            <a:avLst/>
          </a:prstGeom>
          <a:noFill/>
          <a:ln w="12700">
            <a:noFill/>
            <a:miter lim="800000"/>
            <a:headEnd/>
            <a:tailEnd/>
          </a:ln>
          <a:effectLst/>
        </p:spPr>
        <p:txBody>
          <a:bodyPr vert="horz" wrap="square" lIns="92336" tIns="46169" rIns="92336" bIns="46169" numCol="1" anchor="b" anchorCtr="0" compatLnSpc="1">
            <a:prstTxWarp prst="textNoShape">
              <a:avLst/>
            </a:prstTxWarp>
          </a:bodyPr>
          <a:lstStyle>
            <a:lvl1pPr defTabSz="924318">
              <a:defRPr sz="1100"/>
            </a:lvl1pPr>
          </a:lstStyle>
          <a:p>
            <a:pPr>
              <a:defRPr/>
            </a:pPr>
            <a:endParaRPr lang="en-US"/>
          </a:p>
        </p:txBody>
      </p:sp>
      <p:sp>
        <p:nvSpPr>
          <p:cNvPr id="67591" name="Rectangle 7"/>
          <p:cNvSpPr>
            <a:spLocks noGrp="1" noChangeArrowheads="1"/>
          </p:cNvSpPr>
          <p:nvPr>
            <p:ph type="sldNum" sz="quarter" idx="5"/>
          </p:nvPr>
        </p:nvSpPr>
        <p:spPr bwMode="auto">
          <a:xfrm>
            <a:off x="5273609" y="6554108"/>
            <a:ext cx="4057088" cy="337946"/>
          </a:xfrm>
          <a:prstGeom prst="rect">
            <a:avLst/>
          </a:prstGeom>
          <a:noFill/>
          <a:ln w="12700">
            <a:noFill/>
            <a:miter lim="800000"/>
            <a:headEnd/>
            <a:tailEnd/>
          </a:ln>
          <a:effectLst/>
        </p:spPr>
        <p:txBody>
          <a:bodyPr vert="horz" wrap="square" lIns="92336" tIns="46169" rIns="92336" bIns="46169" numCol="1" anchor="b" anchorCtr="0" compatLnSpc="1">
            <a:prstTxWarp prst="textNoShape">
              <a:avLst/>
            </a:prstTxWarp>
          </a:bodyPr>
          <a:lstStyle>
            <a:lvl1pPr algn="r" defTabSz="924318">
              <a:defRPr sz="1100"/>
            </a:lvl1pPr>
          </a:lstStyle>
          <a:p>
            <a:pPr>
              <a:defRPr/>
            </a:pPr>
            <a:fld id="{09D32835-FE20-4D68-BC5A-E24022C70BB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of Levels – where do</a:t>
            </a:r>
            <a:r>
              <a:rPr lang="en-US" baseline="0" dirty="0" smtClean="0"/>
              <a:t> you start from?</a:t>
            </a:r>
            <a:endParaRPr lang="en-US" dirty="0"/>
          </a:p>
        </p:txBody>
      </p:sp>
      <p:sp>
        <p:nvSpPr>
          <p:cNvPr id="4" name="Slide Number Placeholder 3"/>
          <p:cNvSpPr>
            <a:spLocks noGrp="1"/>
          </p:cNvSpPr>
          <p:nvPr>
            <p:ph type="sldNum" sz="quarter" idx="10"/>
          </p:nvPr>
        </p:nvSpPr>
        <p:spPr/>
        <p:txBody>
          <a:bodyPr/>
          <a:lstStyle/>
          <a:p>
            <a:pPr>
              <a:defRPr/>
            </a:pPr>
            <a:fld id="{D9EFA51B-2D15-4538-A5A0-D4CA51A48D39}"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2889250" y="509588"/>
            <a:ext cx="3462338" cy="2597150"/>
          </a:xfrm>
          <a:ln/>
        </p:spPr>
      </p:sp>
      <p:sp>
        <p:nvSpPr>
          <p:cNvPr id="15769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47565-38AB-4663-AAB4-29A6384198F0}" type="slidenum">
              <a:rPr lang="en-US"/>
              <a:pPr/>
              <a:t>34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zh-CN"/>
              <a:t>Bring up declarative representation and procedural representation.</a:t>
            </a:r>
          </a:p>
          <a:p>
            <a:r>
              <a:rPr lang="en-US" altLang="zh-CN"/>
              <a:t>Declarative representation: computationally, it means representation (in any language) that can be used to make inference or reasoning.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zh-CN"/>
              <a:t>Short-term, declarative representation and rules are required for the system to run.</a:t>
            </a:r>
          </a:p>
          <a:p>
            <a:r>
              <a:rPr lang="en-US" altLang="zh-CN"/>
              <a:t>SOAR doesn</a:t>
            </a:r>
            <a:r>
              <a:rPr lang="en-US" altLang="zh-CN">
                <a:latin typeface="Arial"/>
              </a:rPr>
              <a:t>’</a:t>
            </a:r>
            <a:r>
              <a:rPr lang="en-US" altLang="zh-CN"/>
              <a:t>t save the long-term storage for WMEs, instead, SOAR proceduralizes the retrieval of the necessary declarative knowledge, and save them in the form of production rules. The single procedural knowledge representation works quite well to encode initial knowledge, declarative or procedurally. But it has problem to learn new declarative knowledge. Chunking is not the way to do that.</a:t>
            </a:r>
          </a:p>
          <a:p>
            <a:endParaRPr lang="en-US" altLang="zh-CN"/>
          </a:p>
          <a:p>
            <a:r>
              <a:rPr lang="en-US" altLang="zh-CN"/>
              <a:t>Data learning is a major discovery in Soar, and is believed to demonstrate some limitations of procedural representation and chunking.</a:t>
            </a:r>
          </a:p>
          <a:p>
            <a:r>
              <a:rPr lang="en-US" altLang="zh-CN"/>
              <a:t>The general idea is that regular chunking cannot learn desired associational rules (proceduralized declarative knowledge retrieval) , and must use some tricks to do that, which is rather cumbersome.</a:t>
            </a:r>
          </a:p>
          <a:p>
            <a:r>
              <a:rPr lang="en-US" altLang="zh-CN"/>
              <a:t>To have long-term declarative memory will solve the problem straight-forwardly.</a:t>
            </a:r>
          </a:p>
          <a:p>
            <a:r>
              <a:rPr lang="en-US" altLang="zh-CN"/>
              <a:t>For more detail about data learning problem itself, refer to the paper, which also compared SOAR and ACT-R</a:t>
            </a:r>
          </a:p>
          <a:p>
            <a:endParaRPr lang="en-US" altLang="zh-CN"/>
          </a:p>
          <a:p>
            <a:r>
              <a:rPr lang="en-US" altLang="zh-CN"/>
              <a:t>Currently we are extending SOAR architecture by integrating architectural declarative memories.</a:t>
            </a:r>
          </a:p>
          <a:p>
            <a:r>
              <a:rPr lang="en-US" altLang="zh-CN"/>
              <a:t>To have some general idea, </a:t>
            </a:r>
          </a:p>
          <a:p>
            <a:r>
              <a:rPr lang="en-US" altLang="zh-CN"/>
              <a:t>Soar semantic memory would be equivalent to ACT-R declarative memory. </a:t>
            </a:r>
          </a:p>
          <a:p>
            <a:r>
              <a:rPr lang="en-US" altLang="zh-CN"/>
              <a:t>Soar episodic memory will touch on some different aspects beyond that.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zh-CN"/>
              <a:t>Here are the decomposed functionalities of semantic memory. We</a:t>
            </a:r>
            <a:r>
              <a:rPr lang="en-US" altLang="zh-CN">
                <a:latin typeface="Arial"/>
              </a:rPr>
              <a:t>’</a:t>
            </a:r>
            <a:r>
              <a:rPr lang="en-US" altLang="zh-CN"/>
              <a:t>ll look at each of those questions in more detail.</a:t>
            </a:r>
          </a:p>
          <a:p>
            <a:r>
              <a:rPr lang="en-US" altLang="zh-CN"/>
              <a:t>Those questions, in nature, are heavily interrelated and constrained with each other. </a:t>
            </a:r>
          </a:p>
          <a:p>
            <a:r>
              <a:rPr lang="en-US" altLang="zh-CN"/>
              <a:t>Some questions are relatively easier to commit, some are rather open issues.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lnSpc>
                <a:spcPct val="80000"/>
              </a:lnSpc>
            </a:pPr>
            <a:r>
              <a:rPr lang="en-US" altLang="zh-CN" sz="800" dirty="0"/>
              <a:t>Other WME dynamics still kept the same.</a:t>
            </a:r>
          </a:p>
          <a:p>
            <a:pPr>
              <a:lnSpc>
                <a:spcPct val="80000"/>
              </a:lnSpc>
            </a:pPr>
            <a:r>
              <a:rPr lang="en-US" altLang="zh-CN" sz="800" dirty="0"/>
              <a:t>I-supported WMEs will retract for every cycle. </a:t>
            </a:r>
          </a:p>
          <a:p>
            <a:pPr>
              <a:lnSpc>
                <a:spcPct val="80000"/>
              </a:lnSpc>
            </a:pPr>
            <a:r>
              <a:rPr lang="en-US" altLang="zh-CN" sz="800" dirty="0"/>
              <a:t>For O-supported WMEs, they will persist. And probably automatically cleared from WM when the activation decayed below some level.</a:t>
            </a:r>
          </a:p>
          <a:p>
            <a:pPr>
              <a:lnSpc>
                <a:spcPct val="80000"/>
              </a:lnSpc>
            </a:pPr>
            <a:endParaRPr lang="en-US" altLang="zh-CN" sz="800" dirty="0"/>
          </a:p>
          <a:p>
            <a:pPr>
              <a:lnSpc>
                <a:spcPct val="80000"/>
              </a:lnSpc>
            </a:pPr>
            <a:r>
              <a:rPr lang="en-US" altLang="zh-CN" sz="800" b="1" dirty="0"/>
              <a:t>The theory is that New knowledge is integrated into the knowledge base by connecting with other existing knowledge, and the terminal leaf values (constants) are all considered part of the initial starting knowledge.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anterograde</a:t>
            </a:r>
            <a:r>
              <a:rPr lang="en-US" i="1" dirty="0" smtClean="0"/>
              <a:t> amnesia</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pPr>
              <a:defRPr/>
            </a:pPr>
            <a:fld id="{D43931D0-AF1F-451A-AE3F-6AA4101328F5}" type="slidenum">
              <a:rPr lang="en-US" smtClean="0"/>
              <a:pPr>
                <a:defRPr/>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47565-38AB-4663-AAB4-29A6384198F0}" type="slidenum">
              <a:rPr lang="en-US"/>
              <a:pPr/>
              <a:t>39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zh-CN"/>
              <a:t>Bring up declarative representation and procedural representation.</a:t>
            </a:r>
          </a:p>
          <a:p>
            <a:r>
              <a:rPr lang="en-US" altLang="zh-CN"/>
              <a:t>Declarative representation: computationally, it means representation (in any language) that can be used to make inference or reasoning.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491BD-3DFD-43A5-86A3-30635B3AF5D0}" type="slidenum">
              <a:rPr lang="en-US"/>
              <a:pPr/>
              <a:t>40</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a:t>Episodic memory is your personal history.  It’s a personal history of specific events from our past, like your last family vacation to the Grand Canyon.  Perhaps the best way to understand episodic memory is to contrast it with semantic memory, which is knowledge of what we know.  You may know that the Grand Canyon is in Arizona but you probably can not point out a specific event or events in your past where you gained that knowledge.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52DDE-A6EA-4B1B-84E3-5171F2EB6F64}" type="slidenum">
              <a:rPr lang="en-US"/>
              <a:pPr/>
              <a:t>41</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r>
              <a:rPr lang="en-US" dirty="0" smtClean="0"/>
              <a:t>No exactly a blueprint for designing and implementing, but gives important functional characteristics</a:t>
            </a:r>
          </a:p>
          <a:p>
            <a:r>
              <a:rPr lang="en-US" dirty="0" smtClean="0"/>
              <a:t>Contrast with CBR</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way to friend’s house is Virtual sensing example</a:t>
            </a:r>
            <a:endParaRPr lang="en-US" dirty="0"/>
          </a:p>
        </p:txBody>
      </p:sp>
      <p:sp>
        <p:nvSpPr>
          <p:cNvPr id="4" name="Slide Number Placeholder 3"/>
          <p:cNvSpPr>
            <a:spLocks noGrp="1"/>
          </p:cNvSpPr>
          <p:nvPr>
            <p:ph type="sldNum" sz="quarter" idx="10"/>
          </p:nvPr>
        </p:nvSpPr>
        <p:spPr/>
        <p:txBody>
          <a:bodyPr/>
          <a:lstStyle/>
          <a:p>
            <a:pPr>
              <a:defRPr/>
            </a:pPr>
            <a:fld id="{D43931D0-AF1F-451A-AE3F-6AA4101328F5}" type="slidenum">
              <a:rPr lang="en-US" smtClean="0"/>
              <a:pPr>
                <a:defRPr/>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of Levels – where do</a:t>
            </a:r>
            <a:r>
              <a:rPr lang="en-US" baseline="0" dirty="0" smtClean="0"/>
              <a:t> you start from?</a:t>
            </a:r>
            <a:endParaRPr lang="en-US" dirty="0"/>
          </a:p>
        </p:txBody>
      </p:sp>
      <p:sp>
        <p:nvSpPr>
          <p:cNvPr id="4" name="Slide Number Placeholder 3"/>
          <p:cNvSpPr>
            <a:spLocks noGrp="1"/>
          </p:cNvSpPr>
          <p:nvPr>
            <p:ph type="sldNum" sz="quarter" idx="10"/>
          </p:nvPr>
        </p:nvSpPr>
        <p:spPr/>
        <p:txBody>
          <a:bodyPr/>
          <a:lstStyle/>
          <a:p>
            <a:pPr>
              <a:defRPr/>
            </a:pPr>
            <a:fld id="{D9EFA51B-2D15-4538-A5A0-D4CA51A48D39}"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action modeling</a:t>
            </a:r>
            <a:endParaRPr lang="en-US" dirty="0"/>
          </a:p>
        </p:txBody>
      </p:sp>
      <p:sp>
        <p:nvSpPr>
          <p:cNvPr id="4" name="Slide Number Placeholder 3"/>
          <p:cNvSpPr>
            <a:spLocks noGrp="1"/>
          </p:cNvSpPr>
          <p:nvPr>
            <p:ph type="sldNum" sz="quarter" idx="10"/>
          </p:nvPr>
        </p:nvSpPr>
        <p:spPr/>
        <p:txBody>
          <a:bodyPr/>
          <a:lstStyle/>
          <a:p>
            <a:pPr>
              <a:defRPr/>
            </a:pPr>
            <a:fld id="{D43931D0-AF1F-451A-AE3F-6AA4101328F5}" type="slidenum">
              <a:rPr lang="en-US" smtClean="0"/>
              <a:pPr>
                <a:defRPr/>
              </a:pPr>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err="1" smtClean="0"/>
              <a:t>Demis</a:t>
            </a:r>
            <a:r>
              <a:rPr lang="en-US" b="1" dirty="0" smtClean="0"/>
              <a:t> </a:t>
            </a:r>
            <a:r>
              <a:rPr lang="en-US" b="1" dirty="0" err="1" smtClean="0"/>
              <a:t>Hassabis</a:t>
            </a:r>
            <a:r>
              <a:rPr lang="en-US" b="1" dirty="0" smtClean="0"/>
              <a:t> *, </a:t>
            </a:r>
            <a:r>
              <a:rPr lang="en-US" b="1" dirty="0" err="1" smtClean="0"/>
              <a:t>Dharshan</a:t>
            </a:r>
            <a:r>
              <a:rPr lang="en-US" b="1" dirty="0" smtClean="0"/>
              <a:t> </a:t>
            </a:r>
            <a:r>
              <a:rPr lang="en-US" b="1" dirty="0" err="1" smtClean="0"/>
              <a:t>Kumaran</a:t>
            </a:r>
            <a:r>
              <a:rPr lang="en-US" b="1" dirty="0" smtClean="0"/>
              <a:t> *, </a:t>
            </a:r>
            <a:r>
              <a:rPr lang="en-US" b="1" dirty="0" err="1" smtClean="0"/>
              <a:t>Seralynne</a:t>
            </a:r>
            <a:r>
              <a:rPr lang="en-US" b="1" dirty="0" smtClean="0"/>
              <a:t> D. Vann , and Eleanor A. Maguire * </a:t>
            </a:r>
            <a:r>
              <a:rPr lang="en-US" baseline="30000" dirty="0" smtClean="0"/>
              <a:t>*</a:t>
            </a:r>
            <a:r>
              <a:rPr lang="en-US" dirty="0" err="1" smtClean="0"/>
              <a:t>Wellcome</a:t>
            </a:r>
            <a:r>
              <a:rPr lang="en-US" dirty="0" smtClean="0"/>
              <a:t> Trust Centre for </a:t>
            </a:r>
            <a:r>
              <a:rPr lang="en-US" dirty="0" err="1" smtClean="0"/>
              <a:t>Neuroimaging</a:t>
            </a:r>
            <a:r>
              <a:rPr lang="en-US" dirty="0" smtClean="0"/>
              <a:t>, Institute of Neurology, University College London, 12 Queen Square, London WC1N 3BG, United Kingdom; and School of Psychology, Cardiff University, Tower Building, Park Place, Cardiff CF10 3AT, United Kingdom</a:t>
            </a:r>
            <a:br>
              <a:rPr lang="en-US" dirty="0" smtClean="0"/>
            </a:br>
            <a:endParaRPr lang="en-US" dirty="0" smtClean="0"/>
          </a:p>
          <a:p>
            <a:r>
              <a:rPr lang="en-US" dirty="0" smtClean="0"/>
              <a:t>Communicated by </a:t>
            </a:r>
            <a:r>
              <a:rPr lang="en-US" dirty="0" err="1" smtClean="0"/>
              <a:t>Endel</a:t>
            </a:r>
            <a:r>
              <a:rPr lang="en-US" dirty="0" smtClean="0"/>
              <a:t> Tulving, </a:t>
            </a:r>
            <a:r>
              <a:rPr lang="en-US" dirty="0" err="1" smtClean="0"/>
              <a:t>Rotman</a:t>
            </a:r>
            <a:r>
              <a:rPr lang="en-US" dirty="0" smtClean="0"/>
              <a:t> Research Institute of</a:t>
            </a:r>
            <a:r>
              <a:rPr lang="en-US" baseline="30000" dirty="0" smtClean="0"/>
              <a:t> </a:t>
            </a:r>
            <a:r>
              <a:rPr lang="en-US" dirty="0" err="1" smtClean="0"/>
              <a:t>Baycrest</a:t>
            </a:r>
            <a:r>
              <a:rPr lang="en-US" dirty="0" smtClean="0"/>
              <a:t> Centre, North York, ON, Canada, November 29, 2006 (received</a:t>
            </a:r>
            <a:r>
              <a:rPr lang="en-US" baseline="30000" dirty="0" smtClean="0"/>
              <a:t> </a:t>
            </a:r>
            <a:r>
              <a:rPr lang="en-US" dirty="0" smtClean="0"/>
              <a:t>for review October 11, 2006)</a:t>
            </a:r>
          </a:p>
          <a:p>
            <a:r>
              <a:rPr lang="en-US" dirty="0" smtClean="0"/>
              <a:t>Amnesic patients have a well established</a:t>
            </a:r>
            <a:r>
              <a:rPr lang="en-US" baseline="30000" dirty="0" smtClean="0"/>
              <a:t> </a:t>
            </a:r>
            <a:r>
              <a:rPr lang="en-US" dirty="0" smtClean="0"/>
              <a:t>deficit in remembering their past experiences. Surprisingly,</a:t>
            </a:r>
            <a:r>
              <a:rPr lang="en-US" baseline="30000" dirty="0" smtClean="0"/>
              <a:t> </a:t>
            </a:r>
            <a:r>
              <a:rPr lang="en-US" dirty="0" smtClean="0"/>
              <a:t>however, the question as to whether such patients can imagine</a:t>
            </a:r>
            <a:r>
              <a:rPr lang="en-US" baseline="30000" dirty="0" smtClean="0"/>
              <a:t> </a:t>
            </a:r>
            <a:r>
              <a:rPr lang="en-US" dirty="0" smtClean="0"/>
              <a:t>new experiences has not been formally addressed to our knowledge.</a:t>
            </a:r>
            <a:r>
              <a:rPr lang="en-US" baseline="30000" dirty="0" smtClean="0"/>
              <a:t> </a:t>
            </a:r>
            <a:r>
              <a:rPr lang="en-US" dirty="0" smtClean="0"/>
              <a:t>We tested whether a group of amnesic patients with primary damage</a:t>
            </a:r>
            <a:r>
              <a:rPr lang="en-US" baseline="30000" dirty="0" smtClean="0"/>
              <a:t> </a:t>
            </a:r>
            <a:r>
              <a:rPr lang="en-US" dirty="0" smtClean="0"/>
              <a:t>to the hippocampus bilaterally could construct new imagined</a:t>
            </a:r>
            <a:r>
              <a:rPr lang="en-US" baseline="30000" dirty="0" smtClean="0"/>
              <a:t> </a:t>
            </a:r>
            <a:r>
              <a:rPr lang="en-US" dirty="0" smtClean="0"/>
              <a:t>experiences in response to short verbal cues that outlined a</a:t>
            </a:r>
            <a:r>
              <a:rPr lang="en-US" baseline="30000" dirty="0" smtClean="0"/>
              <a:t> </a:t>
            </a:r>
            <a:r>
              <a:rPr lang="en-US" dirty="0" smtClean="0"/>
              <a:t>range of simple commonplace scenarios. Our results revealed</a:t>
            </a:r>
            <a:r>
              <a:rPr lang="en-US" baseline="30000" dirty="0" smtClean="0"/>
              <a:t> </a:t>
            </a:r>
            <a:r>
              <a:rPr lang="en-US" dirty="0" smtClean="0"/>
              <a:t>that patients were markedly impaired relative to matched control</a:t>
            </a:r>
            <a:r>
              <a:rPr lang="en-US" baseline="30000" dirty="0" smtClean="0"/>
              <a:t> </a:t>
            </a:r>
            <a:r>
              <a:rPr lang="en-US" dirty="0" smtClean="0"/>
              <a:t>subjects at imagining new experiences. Moreover, we identified</a:t>
            </a:r>
            <a:r>
              <a:rPr lang="en-US" baseline="30000" dirty="0" smtClean="0"/>
              <a:t> </a:t>
            </a:r>
            <a:r>
              <a:rPr lang="en-US" dirty="0" smtClean="0"/>
              <a:t>a possible source for this deficit. The patients' imagined experiences</a:t>
            </a:r>
            <a:r>
              <a:rPr lang="en-US" baseline="30000" dirty="0" smtClean="0"/>
              <a:t> </a:t>
            </a:r>
            <a:r>
              <a:rPr lang="en-US" dirty="0" smtClean="0"/>
              <a:t>lacked spatial coherence, consisting instead of fragmented images</a:t>
            </a:r>
            <a:r>
              <a:rPr lang="en-US" baseline="30000" dirty="0" smtClean="0"/>
              <a:t> </a:t>
            </a:r>
            <a:r>
              <a:rPr lang="en-US" dirty="0" smtClean="0"/>
              <a:t>in the absence of a holistic representation of the environmental</a:t>
            </a:r>
            <a:r>
              <a:rPr lang="en-US" baseline="30000" dirty="0" smtClean="0"/>
              <a:t> </a:t>
            </a:r>
            <a:r>
              <a:rPr lang="en-US" dirty="0" smtClean="0"/>
              <a:t>setting. The hippocampus, therefore, may make a critical contribution</a:t>
            </a:r>
            <a:r>
              <a:rPr lang="en-US" baseline="30000" dirty="0" smtClean="0"/>
              <a:t> </a:t>
            </a:r>
            <a:r>
              <a:rPr lang="en-US" dirty="0" smtClean="0"/>
              <a:t>to the creation of new experiences by providing the spatial</a:t>
            </a:r>
            <a:r>
              <a:rPr lang="en-US" baseline="30000" dirty="0" smtClean="0"/>
              <a:t> </a:t>
            </a:r>
            <a:r>
              <a:rPr lang="en-US" dirty="0" smtClean="0"/>
              <a:t>context into which the disparate elements of an experience can</a:t>
            </a:r>
            <a:r>
              <a:rPr lang="en-US" baseline="30000" dirty="0" smtClean="0"/>
              <a:t> </a:t>
            </a:r>
            <a:r>
              <a:rPr lang="en-US" dirty="0" smtClean="0"/>
              <a:t>be bound. Given how closely imagined experiences match episodic</a:t>
            </a:r>
            <a:r>
              <a:rPr lang="en-US" baseline="30000" dirty="0" smtClean="0"/>
              <a:t> </a:t>
            </a:r>
            <a:r>
              <a:rPr lang="en-US" dirty="0" smtClean="0"/>
              <a:t>memories, the absence of this function mediated by the hippocampus,</a:t>
            </a:r>
            <a:r>
              <a:rPr lang="en-US" baseline="30000" dirty="0" smtClean="0"/>
              <a:t> </a:t>
            </a:r>
            <a:r>
              <a:rPr lang="en-US" dirty="0" smtClean="0"/>
              <a:t>may also fundamentally affect the ability to vividly re-experience</a:t>
            </a:r>
            <a:r>
              <a:rPr lang="en-US" baseline="30000" dirty="0" smtClean="0"/>
              <a:t> </a:t>
            </a:r>
            <a:r>
              <a:rPr lang="en-US" dirty="0" smtClean="0"/>
              <a:t>the past.</a:t>
            </a:r>
          </a:p>
          <a:p>
            <a:endParaRPr lang="en-US" dirty="0"/>
          </a:p>
        </p:txBody>
      </p:sp>
      <p:sp>
        <p:nvSpPr>
          <p:cNvPr id="4" name="Slide Number Placeholder 3"/>
          <p:cNvSpPr>
            <a:spLocks noGrp="1"/>
          </p:cNvSpPr>
          <p:nvPr>
            <p:ph type="sldNum" sz="quarter" idx="10"/>
          </p:nvPr>
        </p:nvSpPr>
        <p:spPr/>
        <p:txBody>
          <a:bodyPr/>
          <a:lstStyle/>
          <a:p>
            <a:pPr>
              <a:defRPr/>
            </a:pPr>
            <a:fld id="{D43931D0-AF1F-451A-AE3F-6AA4101328F5}" type="slidenum">
              <a:rPr lang="en-US" smtClean="0"/>
              <a:pPr>
                <a:defRPr/>
              </a:pPr>
              <a:t>50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lIns="90838" tIns="45420" rIns="90838" bIns="45420"/>
          <a:lstStyle/>
          <a:p>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r>
              <a:rPr lang="en-US"/>
              <a:t>Transition:  These two questions illustrate the two types of visual imagery.  The first example uses the visual-spatial form of imagery, the second example requires a depictive representation to infer the spatial property of width.</a:t>
            </a:r>
          </a:p>
          <a:p>
            <a:endParaRPr lang="en-US"/>
          </a:p>
          <a:p>
            <a:r>
              <a:rPr lang="en-US"/>
              <a:t>(be careful what you say).  Clarify that this is the functional and computational mechanisms you are using and not what people necessarily use.</a:t>
            </a:r>
          </a:p>
          <a:p>
            <a:endParaRPr lang="en-US"/>
          </a:p>
          <a:p>
            <a:r>
              <a:rPr lang="en-US"/>
              <a:t>Depictive representations/algorithms – takes advantage of topological (rather than geometrical) relationships.  Take advantage of neighboring relationships between pixels.</a:t>
            </a:r>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xfrm>
            <a:off x="5265810" y="6536528"/>
            <a:ext cx="4028440" cy="344091"/>
          </a:xfrm>
          <a:prstGeom prst="rect">
            <a:avLst/>
          </a:prstGeom>
          <a:noFill/>
          <a:ln>
            <a:miter lim="800000"/>
            <a:headEnd/>
            <a:tailEnd/>
          </a:ln>
        </p:spPr>
        <p:txBody>
          <a:bodyPr wrap="square" numCol="1" anchorCtr="0" compatLnSpc="1">
            <a:prstTxWarp prst="textNoShape">
              <a:avLst/>
            </a:prstTxWarp>
          </a:bodyPr>
          <a:lstStyle/>
          <a:p>
            <a:fld id="{4DFE6C87-24BE-4F51-942E-68406B63C270}" type="slidenum">
              <a:rPr lang="en-US" smtClean="0"/>
              <a:pPr/>
              <a:t>55</a:t>
            </a:fld>
            <a:endParaRPr lang="en-US" smtClean="0"/>
          </a:p>
        </p:txBody>
      </p:sp>
      <p:sp>
        <p:nvSpPr>
          <p:cNvPr id="27651" name="Rectangle 2"/>
          <p:cNvSpPr>
            <a:spLocks noGrp="1" noRot="1" noChangeAspect="1" noChangeArrowheads="1" noTextEdit="1"/>
          </p:cNvSpPr>
          <p:nvPr>
            <p:ph type="sldImg"/>
          </p:nvPr>
        </p:nvSpPr>
        <p:spPr bwMode="auto">
          <a:xfrm>
            <a:off x="2933700" y="520700"/>
            <a:ext cx="3429000" cy="2571750"/>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p:spPr>
        <p:txBody>
          <a:bodyPr/>
          <a:lstStyle/>
          <a:p>
            <a:endParaRPr lang="en-US" smtClean="0"/>
          </a:p>
        </p:txBody>
      </p:sp>
      <p:sp>
        <p:nvSpPr>
          <p:cNvPr id="5124" name="Slide Number Placeholder 3"/>
          <p:cNvSpPr>
            <a:spLocks noGrp="1"/>
          </p:cNvSpPr>
          <p:nvPr>
            <p:ph type="sldNum" sz="quarter" idx="5"/>
          </p:nvPr>
        </p:nvSpPr>
        <p:spPr>
          <a:noFill/>
        </p:spPr>
        <p:txBody>
          <a:bodyPr/>
          <a:lstStyle/>
          <a:p>
            <a:fld id="{014AFDA5-F94B-4655-ABD1-917A4DA6255C}" type="slidenum">
              <a:rPr lang="en-US" smtClean="0"/>
              <a:pPr/>
              <a:t>59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zh-CN"/>
              <a:t>We</a:t>
            </a:r>
            <a:r>
              <a:rPr lang="en-US" altLang="zh-CN">
                <a:latin typeface="Arial"/>
              </a:rPr>
              <a:t>’</a:t>
            </a:r>
            <a:r>
              <a:rPr lang="en-US" altLang="zh-CN"/>
              <a:t>ll first briefly go through another cognitive architecture ACT-R to see how ACT-R works.</a:t>
            </a:r>
          </a:p>
          <a:p>
            <a:r>
              <a:rPr lang="en-US" altLang="zh-CN"/>
              <a:t>I believe this will help understand the related issues to be discussed later.</a:t>
            </a:r>
          </a:p>
          <a:p>
            <a:endParaRPr lang="en-US" altLang="zh-CN"/>
          </a:p>
          <a:p>
            <a:r>
              <a:rPr lang="en-US" altLang="zh-CN"/>
              <a:t>ACT-R </a:t>
            </a:r>
            <a:r>
              <a:rPr lang="en-US" altLang="zh-CN">
                <a:latin typeface="Arial"/>
              </a:rPr>
              <a:t>‘</a:t>
            </a:r>
            <a:r>
              <a:rPr lang="en-US" altLang="zh-CN"/>
              <a:t>chunk</a:t>
            </a:r>
            <a:r>
              <a:rPr lang="en-US" altLang="zh-CN">
                <a:latin typeface="Arial"/>
              </a:rPr>
              <a:t>’</a:t>
            </a:r>
            <a:r>
              <a:rPr lang="en-US" altLang="zh-CN"/>
              <a:t> is the declarative representation, which has an array of slot-value pairs.</a:t>
            </a:r>
          </a:p>
          <a:p>
            <a:r>
              <a:rPr lang="en-US" altLang="zh-CN"/>
              <a:t>The value of a slot could be the chunk-name of some other chunk, therefore form a semantic network by the connections.</a:t>
            </a:r>
          </a:p>
          <a:p>
            <a:r>
              <a:rPr lang="en-US" altLang="zh-CN"/>
              <a:t>There are specialized buffers each holding a single chunk. Buffers serve for the same functionalities as SOAR working memory.</a:t>
            </a:r>
          </a:p>
          <a:p>
            <a:r>
              <a:rPr lang="en-US" altLang="zh-CN"/>
              <a:t>Production rules can test buffers and fire to have actions on buffers.</a:t>
            </a:r>
          </a:p>
          <a:p>
            <a:r>
              <a:rPr lang="en-US" altLang="zh-CN"/>
              <a:t>There are long-term declarative memory to save the chunks when they are cleared from the buffer.</a:t>
            </a:r>
          </a:p>
          <a:p>
            <a:r>
              <a:rPr lang="en-US" altLang="zh-CN"/>
              <a:t>SOAR semantic memory just corresponds to the ACT-R declarative memory.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zh-CN"/>
              <a:t>Everything seems so simple so far, but there are these related differences between ACT-R and SOAR that will also make differences in semantic memory.</a:t>
            </a:r>
          </a:p>
          <a:p>
            <a:r>
              <a:rPr lang="en-US" altLang="zh-CN"/>
              <a:t>These are long standing architectural differences that are expected to keep existing for </a:t>
            </a:r>
            <a:r>
              <a:rPr lang="en-US" altLang="zh-CN">
                <a:latin typeface="Arial"/>
              </a:rPr>
              <a:t>‘</a:t>
            </a:r>
            <a:r>
              <a:rPr lang="en-US" altLang="zh-CN"/>
              <a:t>quite a while</a:t>
            </a:r>
            <a:r>
              <a:rPr lang="en-US" altLang="zh-CN">
                <a:latin typeface="Arial"/>
              </a:rPr>
              <a:t>’</a:t>
            </a:r>
            <a:r>
              <a:rPr lang="en-US" altLang="zh-CN"/>
              <a:t>.</a:t>
            </a:r>
          </a:p>
          <a:p>
            <a:endParaRPr lang="en-US" altLang="zh-CN"/>
          </a:p>
          <a:p>
            <a:r>
              <a:rPr lang="en-US" altLang="zh-CN"/>
              <a:t>In general, </a:t>
            </a:r>
          </a:p>
          <a:p>
            <a:r>
              <a:rPr lang="en-US" altLang="zh-CN"/>
              <a:t>ACT-R makes more theoretic commitments about working memory. Soar makes minimal commitments.</a:t>
            </a:r>
          </a:p>
          <a:p>
            <a:r>
              <a:rPr lang="en-US" altLang="zh-CN"/>
              <a:t>The unrestricted form of WM structure allows Soar to take advantage parallel rule firing. Operator is the mechanism to enforce required serializations.</a:t>
            </a:r>
          </a:p>
          <a:p>
            <a:r>
              <a:rPr lang="en-US" altLang="zh-CN"/>
              <a:t>One advantage of individual attribute associated activation is to provide a domain-independent way to determine weights of features, which has already been tested in Episodic memory implementation.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 of Levels – where do</a:t>
            </a:r>
            <a:r>
              <a:rPr lang="en-US" baseline="0" dirty="0" smtClean="0"/>
              <a:t> you start from?</a:t>
            </a:r>
            <a:endParaRPr lang="en-US" dirty="0"/>
          </a:p>
        </p:txBody>
      </p:sp>
      <p:sp>
        <p:nvSpPr>
          <p:cNvPr id="4" name="Slide Number Placeholder 3"/>
          <p:cNvSpPr>
            <a:spLocks noGrp="1"/>
          </p:cNvSpPr>
          <p:nvPr>
            <p:ph type="sldNum" sz="quarter" idx="10"/>
          </p:nvPr>
        </p:nvSpPr>
        <p:spPr/>
        <p:txBody>
          <a:bodyPr/>
          <a:lstStyle/>
          <a:p>
            <a:pPr>
              <a:defRPr/>
            </a:pPr>
            <a:fld id="{D9EFA51B-2D15-4538-A5A0-D4CA51A48D39}"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Rot="1" noChangeAspect="1" noChangeArrowheads="1" noTextEdit="1"/>
          </p:cNvSpPr>
          <p:nvPr>
            <p:ph type="sldImg"/>
          </p:nvPr>
        </p:nvSpPr>
        <p:spPr>
          <a:xfrm>
            <a:off x="2927350" y="515938"/>
            <a:ext cx="3443288" cy="2581275"/>
          </a:xfrm>
          <a:ln/>
        </p:spPr>
      </p:sp>
      <p:sp>
        <p:nvSpPr>
          <p:cNvPr id="141316" name="Rectangle 3"/>
          <p:cNvSpPr>
            <a:spLocks noGrp="1" noChangeArrowheads="1"/>
          </p:cNvSpPr>
          <p:nvPr>
            <p:ph type="body" idx="1"/>
          </p:nvPr>
        </p:nvSpPr>
        <p:spPr>
          <a:xfrm>
            <a:off x="928027" y="3269090"/>
            <a:ext cx="7440348" cy="3097271"/>
          </a:xfrm>
          <a:noFill/>
          <a:ln w="9525"/>
        </p:spPr>
        <p:txBody>
          <a:bodyPr/>
          <a:lstStyle/>
          <a:p>
            <a:pPr lvl="1"/>
            <a:r>
              <a:rPr lang="en-US" smtClean="0"/>
              <a:t>Goal: instantly bring all available knowledge to bear to select actions to achieve goals. </a:t>
            </a:r>
          </a:p>
          <a:p>
            <a:pPr lvl="1"/>
            <a:r>
              <a:rPr lang="en-US" smtClean="0"/>
              <a:t>Learning is implicit in “all relevant knowledge”</a:t>
            </a:r>
          </a:p>
          <a:p>
            <a:r>
              <a:rPr lang="en-US" smtClean="0"/>
              <a:t>The perfect architecture:</a:t>
            </a:r>
          </a:p>
          <a:p>
            <a:pPr lvl="1"/>
            <a:r>
              <a:rPr lang="en-US" smtClean="0"/>
              <a:t>Disappears so that only the task environment, knowledge, goals determine behavior.</a:t>
            </a:r>
          </a:p>
          <a:p>
            <a:r>
              <a:rPr lang="en-US" smtClean="0"/>
              <a:t>Challenge is that architectures aren’t perfect</a:t>
            </a:r>
          </a:p>
          <a:p>
            <a:pPr lvl="1"/>
            <a:r>
              <a:rPr lang="en-US" smtClean="0"/>
              <a:t>Large gap between competence and performance</a:t>
            </a:r>
          </a:p>
          <a:p>
            <a:pPr lvl="1"/>
            <a:r>
              <a:rPr lang="en-US" smtClean="0"/>
              <a:t>Functional properties of the cognitive system that are determined by its structure (rather than by the instantaneous contents of its memory), properties such as the functional resources that the brain makes available (for example, which operations are primitive, how memory is organized and accessed, what sequences are allowed, what limitations exist on the passing of arguments and on the capacities of various buffers, and so on).</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The structure and organization of cognition</a:t>
            </a:r>
          </a:p>
          <a:p>
            <a:pPr>
              <a:buFontTx/>
              <a:buNone/>
            </a:pPr>
            <a:r>
              <a:rPr lang="en-US" dirty="0" smtClean="0"/>
              <a:t>	Fixed mechanisms and structures</a:t>
            </a:r>
          </a:p>
          <a:p>
            <a:pPr lvl="1"/>
            <a:r>
              <a:rPr lang="en-US" dirty="0" smtClean="0"/>
              <a:t>Processors that manipulate data</a:t>
            </a:r>
          </a:p>
          <a:p>
            <a:pPr lvl="1"/>
            <a:r>
              <a:rPr lang="en-US" dirty="0" smtClean="0"/>
              <a:t>Memories that hold knowledge</a:t>
            </a:r>
          </a:p>
          <a:p>
            <a:pPr lvl="1"/>
            <a:r>
              <a:rPr lang="en-US" dirty="0" smtClean="0"/>
              <a:t>Interfaces that interact with an environment</a:t>
            </a:r>
          </a:p>
          <a:p>
            <a:pPr lvl="1"/>
            <a:endParaRPr lang="en-US" dirty="0" smtClean="0"/>
          </a:p>
          <a:p>
            <a:pPr rtl="0" eaLnBrk="1" latinLnBrk="0" hangingPunct="1"/>
            <a:r>
              <a:rPr lang="en-US" sz="1200" kern="1200" dirty="0" smtClean="0">
                <a:solidFill>
                  <a:schemeClr val="tx1"/>
                </a:solidFill>
                <a:latin typeface="Arial" charset="0"/>
                <a:ea typeface="+mn-ea"/>
                <a:cs typeface="+mn-cs"/>
              </a:rPr>
              <a:t>Complex behavior arises from sequence of simple decisions over internal and external actions controlled by knowledge</a:t>
            </a:r>
            <a:endParaRPr lang="en-US" sz="1200" dirty="0" smtClean="0"/>
          </a:p>
          <a:p>
            <a:pPr rtl="0" eaLnBrk="1" latinLnBrk="0" hangingPunct="1"/>
            <a:r>
              <a:rPr lang="en-US" sz="1200" kern="1200" dirty="0" smtClean="0">
                <a:solidFill>
                  <a:schemeClr val="tx1"/>
                </a:solidFill>
                <a:latin typeface="Arial" charset="0"/>
                <a:ea typeface="+mn-ea"/>
                <a:cs typeface="+mn-cs"/>
              </a:rPr>
              <a:t>Significant internal parallelism, limited external parallelism</a:t>
            </a:r>
            <a:endParaRPr lang="en-US" dirty="0" smtClean="0"/>
          </a:p>
          <a:p>
            <a:pPr rtl="0" eaLnBrk="1" latinLnBrk="0" hangingPunct="1"/>
            <a:r>
              <a:rPr lang="en-US" sz="1200" kern="1200" dirty="0" smtClean="0">
                <a:solidFill>
                  <a:schemeClr val="tx1"/>
                </a:solidFill>
                <a:latin typeface="Arial" charset="0"/>
                <a:ea typeface="+mn-ea"/>
                <a:cs typeface="+mn-cs"/>
              </a:rPr>
              <a:t>For cognitive modeling, ~50msec is basic cycle time of cognition</a:t>
            </a:r>
            <a:endParaRPr lang="en-US" dirty="0" smtClean="0"/>
          </a:p>
          <a:p>
            <a:pPr rtl="0" eaLnBrk="1" latinLnBrk="0" hangingPunct="1"/>
            <a:r>
              <a:rPr lang="en-US" sz="1200" kern="1200" dirty="0" smtClean="0">
                <a:solidFill>
                  <a:schemeClr val="tx1"/>
                </a:solidFill>
                <a:latin typeface="Arial" charset="0"/>
                <a:ea typeface="+mn-ea"/>
                <a:cs typeface="+mn-cs"/>
              </a:rPr>
              <a:t>Knowledge access must be bounded to maintain reactivity</a:t>
            </a:r>
            <a:endParaRPr lang="en-US" dirty="0" smtClean="0"/>
          </a:p>
          <a:p>
            <a:pPr rtl="0" eaLnBrk="1" latinLnBrk="0" hangingPunct="1"/>
            <a:r>
              <a:rPr lang="en-US" sz="1200" kern="1200" dirty="0" smtClean="0">
                <a:solidFill>
                  <a:schemeClr val="tx1"/>
                </a:solidFill>
                <a:latin typeface="Arial" charset="0"/>
                <a:ea typeface="+mn-ea"/>
                <a:cs typeface="+mn-cs"/>
              </a:rPr>
              <a:t>Learning is incremental &amp; on-line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9EFA51B-2D15-4538-A5A0-D4CA51A48D39}"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Unusual</a:t>
            </a:r>
            <a:r>
              <a:rPr lang="en-US" baseline="0" dirty="0" smtClean="0"/>
              <a:t> AI project</a:t>
            </a:r>
          </a:p>
        </p:txBody>
      </p:sp>
      <p:sp>
        <p:nvSpPr>
          <p:cNvPr id="4" name="Slide Number Placeholder 3"/>
          <p:cNvSpPr>
            <a:spLocks noGrp="1"/>
          </p:cNvSpPr>
          <p:nvPr>
            <p:ph type="sldNum" sz="quarter" idx="10"/>
          </p:nvPr>
        </p:nvSpPr>
        <p:spPr/>
        <p:txBody>
          <a:bodyPr/>
          <a:lstStyle/>
          <a:p>
            <a:pPr>
              <a:defRPr/>
            </a:pPr>
            <a:fld id="{D43931D0-AF1F-451A-AE3F-6AA4101328F5}"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Rot="1" noChangeAspect="1" noChangeArrowheads="1" noTextEdit="1"/>
          </p:cNvSpPr>
          <p:nvPr>
            <p:ph type="sldImg"/>
          </p:nvPr>
        </p:nvSpPr>
        <p:spPr>
          <a:xfrm>
            <a:off x="2932113" y="514350"/>
            <a:ext cx="3444875" cy="2582863"/>
          </a:xfrm>
          <a:ln/>
        </p:spPr>
      </p:sp>
      <p:sp>
        <p:nvSpPr>
          <p:cNvPr id="147460" name="Rectangle 3"/>
          <p:cNvSpPr>
            <a:spLocks noGrp="1" noChangeArrowheads="1"/>
          </p:cNvSpPr>
          <p:nvPr>
            <p:ph type="body" idx="1"/>
          </p:nvPr>
        </p:nvSpPr>
        <p:spPr>
          <a:xfrm>
            <a:off x="928027" y="3269090"/>
            <a:ext cx="7440348" cy="3098408"/>
          </a:xfrm>
          <a:noFill/>
          <a:ln w="9525"/>
        </p:spPr>
        <p:txBody>
          <a:bodyPr/>
          <a:lstStyle/>
          <a:p>
            <a:r>
              <a:rPr lang="en-US" dirty="0" smtClean="0"/>
              <a:t>Operator = deliberate act</a:t>
            </a:r>
          </a:p>
          <a:p>
            <a:r>
              <a:rPr lang="en-US" dirty="0" smtClean="0"/>
              <a:t>Generally two rules for each operator</a:t>
            </a:r>
          </a:p>
          <a:p>
            <a:r>
              <a:rPr lang="en-US" dirty="0" smtClean="0"/>
              <a:t>No set methods – methods arise from either task dependent knowledge or general indirect strategies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Rot="1" noChangeAspect="1" noChangeArrowheads="1" noTextEdit="1"/>
          </p:cNvSpPr>
          <p:nvPr>
            <p:ph type="sldImg"/>
          </p:nvPr>
        </p:nvSpPr>
        <p:spPr>
          <a:xfrm>
            <a:off x="2887663" y="509588"/>
            <a:ext cx="3463925" cy="2597150"/>
          </a:xfrm>
          <a:ln/>
        </p:spPr>
      </p:sp>
      <p:sp>
        <p:nvSpPr>
          <p:cNvPr id="152580" name="Rectangle 3"/>
          <p:cNvSpPr>
            <a:spLocks noGrp="1" noChangeArrowheads="1"/>
          </p:cNvSpPr>
          <p:nvPr>
            <p:ph type="body" idx="1"/>
          </p:nvPr>
        </p:nvSpPr>
        <p:spPr>
          <a:xfrm>
            <a:off x="1220559" y="3275917"/>
            <a:ext cx="6790729" cy="3106374"/>
          </a:xfrm>
          <a:noFill/>
          <a:ln w="9525"/>
        </p:spPr>
        <p:txBody>
          <a:bodyPr lIns="93226" tIns="46615" rIns="93226" bIns="46615"/>
          <a:lstStyle/>
          <a:p>
            <a:r>
              <a:rPr lang="en-US" smtClean="0"/>
              <a:t>Can be selected at any level in the goal hierarchy</a:t>
            </a:r>
          </a:p>
          <a:p>
            <a:endParaRPr lang="en-US" smtClean="0"/>
          </a:p>
          <a:p>
            <a:r>
              <a:rPr lang="en-US" smtClean="0"/>
              <a:t>Support innate goals: </a:t>
            </a:r>
          </a:p>
          <a:p>
            <a:pPr lvl="1"/>
            <a:r>
              <a:rPr lang="en-US" smtClean="0"/>
              <a:t>Survive, maintain situational awareness</a:t>
            </a:r>
          </a:p>
          <a:p>
            <a:pPr lvl="1"/>
            <a:r>
              <a:rPr lang="en-US" smtClean="0"/>
              <a:t>Turn to avoid possible enemy</a:t>
            </a:r>
          </a:p>
          <a:p>
            <a:pPr lvl="1"/>
            <a:r>
              <a:rPr lang="en-US" smtClean="0"/>
              <a:t>Adjust radar to maintain situational awareness on bogey</a:t>
            </a:r>
          </a:p>
          <a:p>
            <a:pPr lvl="1"/>
            <a:r>
              <a:rPr lang="en-US" smtClean="0"/>
              <a:t>Communicate a bogey sighting</a:t>
            </a:r>
          </a:p>
          <a:p>
            <a:pPr lvl="1"/>
            <a:r>
              <a:rPr lang="en-US" smtClean="0"/>
              <a:t>Detect that a bogey has performed some action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BD6AE-B9BB-4E06-803B-DBA364C01F1C}" type="slidenum">
              <a:rPr lang="en-US"/>
              <a:pPr/>
              <a:t>23</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sldNum" sz="quarter" idx="10"/>
          </p:nvPr>
        </p:nvSpPr>
        <p:spPr>
          <a:xfrm>
            <a:off x="6629400" y="6537325"/>
            <a:ext cx="2514600" cy="320675"/>
          </a:xfrm>
        </p:spPr>
        <p:txBody>
          <a:bodyPr/>
          <a:lstStyle>
            <a:lvl1pPr>
              <a:defRPr/>
            </a:lvl1pPr>
          </a:lstStyle>
          <a:p>
            <a:pPr>
              <a:defRPr/>
            </a:pPr>
            <a:fld id="{2839DF1E-3ACA-41E2-B5D8-2B4AF1093492}" type="slidenum">
              <a:rPr lang="en-US"/>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2ED3C21-CC79-47F4-A2A3-8EA7C2FA5A8A}"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2" y="76200"/>
            <a:ext cx="21717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76200"/>
            <a:ext cx="63627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40F3912-92A6-43B0-B9AC-2F974352FF01}"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9938" y="238125"/>
            <a:ext cx="7759700" cy="8318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84226" y="1093789"/>
            <a:ext cx="3794125" cy="242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0752" y="1093789"/>
            <a:ext cx="3795713" cy="242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84226" y="3675064"/>
            <a:ext cx="3794125" cy="242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30752" y="3675064"/>
            <a:ext cx="3795713" cy="242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621585" y="6549292"/>
            <a:ext cx="2514600" cy="316523"/>
          </a:xfrm>
          <a:ln/>
        </p:spPr>
        <p:txBody>
          <a:bodyPr/>
          <a:lstStyle>
            <a:lvl1pPr>
              <a:defRPr>
                <a:latin typeface="Times New Roman" pitchFamily="18" charset="0"/>
                <a:cs typeface="Times New Roman" pitchFamily="18" charset="0"/>
              </a:defRPr>
            </a:lvl1pPr>
          </a:lstStyle>
          <a:p>
            <a:pPr>
              <a:defRPr/>
            </a:pPr>
            <a:fld id="{BB8DAA28-CB71-4CCD-964C-52F571A2499D}" type="slidenum">
              <a:rPr lang="en-US" smtClean="0"/>
              <a:pPr>
                <a:defRPr/>
              </a:pPr>
              <a:t>‹#›</a:t>
            </a:fld>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13C972A-E56E-4CF4-8038-5AACA16FB3BC}" type="slidenum">
              <a:rPr lang="en-US"/>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AA20EA8-2034-4E90-AE5D-5A9671B68454}"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FB6B7E7-E122-4942-99AC-2826999B0F43}"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DF37FEF-FB85-4DDB-AE1E-F793A92FED47}"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E8BF89-063A-4DC3-8C6A-85A5198995DE}"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84216A-625D-44D8-AD2E-DE13EFD5F372}"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FB82CB2-441C-49CF-8BF7-87FF1474D163}"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7620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04800" y="1295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537325"/>
            <a:ext cx="2514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00"/>
                </a:solidFill>
                <a:latin typeface="+mn-lt"/>
              </a:defRPr>
            </a:lvl1pPr>
          </a:lstStyle>
          <a:p>
            <a:pPr>
              <a:defRPr/>
            </a:pPr>
            <a:fld id="{769CC4A2-F372-4065-86B9-7C603EC96C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9" r:id="rId12"/>
  </p:sldLayoutIdLst>
  <p:transition spd="med">
    <p:fade thruBlk="1"/>
  </p:transition>
  <p:timing>
    <p:tnLst>
      <p:par>
        <p:cTn id="1" dur="indefinite" restart="never" nodeType="tmRoot"/>
      </p:par>
    </p:tnLst>
  </p:timing>
  <p:hf hdr="0" ftr="0" dt="0"/>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New Roman" pitchFamily="18" charset="0"/>
        </a:defRPr>
      </a:lvl2pPr>
      <a:lvl3pPr algn="ctr" rtl="0" fontAlgn="base">
        <a:spcBef>
          <a:spcPct val="0"/>
        </a:spcBef>
        <a:spcAft>
          <a:spcPct val="0"/>
        </a:spcAft>
        <a:defRPr sz="4400">
          <a:solidFill>
            <a:srgbClr val="FFFF00"/>
          </a:solidFill>
          <a:latin typeface="Times New Roman" pitchFamily="18" charset="0"/>
        </a:defRPr>
      </a:lvl3pPr>
      <a:lvl4pPr algn="ctr" rtl="0" fontAlgn="base">
        <a:spcBef>
          <a:spcPct val="0"/>
        </a:spcBef>
        <a:spcAft>
          <a:spcPct val="0"/>
        </a:spcAft>
        <a:defRPr sz="4400">
          <a:solidFill>
            <a:srgbClr val="FFFF00"/>
          </a:solidFill>
          <a:latin typeface="Times New Roman" pitchFamily="18" charset="0"/>
        </a:defRPr>
      </a:lvl4pPr>
      <a:lvl5pPr algn="ctr" rtl="0" fontAlgn="base">
        <a:spcBef>
          <a:spcPct val="0"/>
        </a:spcBef>
        <a:spcAft>
          <a:spcPct val="0"/>
        </a:spcAft>
        <a:defRPr sz="4400">
          <a:solidFill>
            <a:srgbClr val="FFFF00"/>
          </a:solidFill>
          <a:latin typeface="Times New Roman" pitchFamily="18" charset="0"/>
        </a:defRPr>
      </a:lvl5pPr>
      <a:lvl6pPr marL="457200" algn="ctr" rtl="0" eaLnBrk="1" fontAlgn="base" hangingPunct="1">
        <a:spcBef>
          <a:spcPct val="0"/>
        </a:spcBef>
        <a:spcAft>
          <a:spcPct val="0"/>
        </a:spcAft>
        <a:defRPr sz="4400">
          <a:solidFill>
            <a:srgbClr val="FFFF00"/>
          </a:solidFill>
          <a:latin typeface="Times New Roman" pitchFamily="18" charset="0"/>
        </a:defRPr>
      </a:lvl6pPr>
      <a:lvl7pPr marL="914400" algn="ctr" rtl="0" eaLnBrk="1" fontAlgn="base" hangingPunct="1">
        <a:spcBef>
          <a:spcPct val="0"/>
        </a:spcBef>
        <a:spcAft>
          <a:spcPct val="0"/>
        </a:spcAft>
        <a:defRPr sz="4400">
          <a:solidFill>
            <a:srgbClr val="FFFF00"/>
          </a:solidFill>
          <a:latin typeface="Times New Roman" pitchFamily="18" charset="0"/>
        </a:defRPr>
      </a:lvl7pPr>
      <a:lvl8pPr marL="1371600" algn="ctr" rtl="0" eaLnBrk="1" fontAlgn="base" hangingPunct="1">
        <a:spcBef>
          <a:spcPct val="0"/>
        </a:spcBef>
        <a:spcAft>
          <a:spcPct val="0"/>
        </a:spcAft>
        <a:defRPr sz="4400">
          <a:solidFill>
            <a:srgbClr val="FFFF00"/>
          </a:solidFill>
          <a:latin typeface="Times New Roman" pitchFamily="18" charset="0"/>
        </a:defRPr>
      </a:lvl8pPr>
      <a:lvl9pPr marL="1828800" algn="ctr" rtl="0" eaLnBrk="1" fontAlgn="base" hangingPunct="1">
        <a:spcBef>
          <a:spcPct val="0"/>
        </a:spcBef>
        <a:spcAft>
          <a:spcPct val="0"/>
        </a:spcAft>
        <a:defRPr sz="4400">
          <a:solidFill>
            <a:srgbClr val="FFFF00"/>
          </a:solidFill>
          <a:latin typeface="Times New Roman" pitchFamily="18"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defRPr>
      </a:lvl2pPr>
      <a:lvl3pPr marL="1143000" indent="-228600" algn="l" rtl="0" fontAlgn="base">
        <a:spcBef>
          <a:spcPct val="20000"/>
        </a:spcBef>
        <a:spcAft>
          <a:spcPct val="0"/>
        </a:spcAft>
        <a:buChar char="•"/>
        <a:defRPr sz="2400">
          <a:solidFill>
            <a:srgbClr val="FFFF00"/>
          </a:solidFill>
          <a:latin typeface="+mn-lt"/>
        </a:defRPr>
      </a:lvl3pPr>
      <a:lvl4pPr marL="1600200" indent="-228600" algn="l" rtl="0" fontAlgn="base">
        <a:spcBef>
          <a:spcPct val="20000"/>
        </a:spcBef>
        <a:spcAft>
          <a:spcPct val="0"/>
        </a:spcAft>
        <a:buChar char="–"/>
        <a:defRPr sz="2000">
          <a:solidFill>
            <a:srgbClr val="FFFF00"/>
          </a:solidFill>
          <a:latin typeface="+mn-lt"/>
        </a:defRPr>
      </a:lvl4pPr>
      <a:lvl5pPr marL="2057400" indent="-228600" algn="l" rtl="0" fontAlgn="base">
        <a:spcBef>
          <a:spcPct val="20000"/>
        </a:spcBef>
        <a:spcAft>
          <a:spcPct val="0"/>
        </a:spcAft>
        <a:buChar char="»"/>
        <a:defRPr sz="2000">
          <a:solidFill>
            <a:srgbClr val="FFFF00"/>
          </a:solidFill>
          <a:latin typeface="+mn-lt"/>
        </a:defRPr>
      </a:lvl5pPr>
      <a:lvl6pPr marL="2514600" indent="-228600" algn="l" rtl="0" eaLnBrk="1" fontAlgn="base" hangingPunct="1">
        <a:spcBef>
          <a:spcPct val="20000"/>
        </a:spcBef>
        <a:spcAft>
          <a:spcPct val="0"/>
        </a:spcAft>
        <a:buChar char="»"/>
        <a:defRPr sz="2000">
          <a:solidFill>
            <a:srgbClr val="FFFF00"/>
          </a:solidFill>
          <a:latin typeface="+mn-lt"/>
        </a:defRPr>
      </a:lvl6pPr>
      <a:lvl7pPr marL="2971800" indent="-228600" algn="l" rtl="0" eaLnBrk="1" fontAlgn="base" hangingPunct="1">
        <a:spcBef>
          <a:spcPct val="20000"/>
        </a:spcBef>
        <a:spcAft>
          <a:spcPct val="0"/>
        </a:spcAft>
        <a:buChar char="»"/>
        <a:defRPr sz="2000">
          <a:solidFill>
            <a:srgbClr val="FFFF00"/>
          </a:solidFill>
          <a:latin typeface="+mn-lt"/>
        </a:defRPr>
      </a:lvl7pPr>
      <a:lvl8pPr marL="3429000" indent="-228600" algn="l" rtl="0" eaLnBrk="1" fontAlgn="base" hangingPunct="1">
        <a:spcBef>
          <a:spcPct val="20000"/>
        </a:spcBef>
        <a:spcAft>
          <a:spcPct val="0"/>
        </a:spcAft>
        <a:buChar char="»"/>
        <a:defRPr sz="2000">
          <a:solidFill>
            <a:srgbClr val="FFFF00"/>
          </a:solidFill>
          <a:latin typeface="+mn-lt"/>
        </a:defRPr>
      </a:lvl8pPr>
      <a:lvl9pPr marL="3886200" indent="-228600" algn="l" rtl="0" eaLnBrk="1" fontAlgn="base" hangingPunct="1">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58.jpeg"/><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notesSlide" Target="../notesSlides/notesSlide25.xml"/><Relationship Id="rId16" Type="http://schemas.openxmlformats.org/officeDocument/2006/relationships/image" Target="../media/image53.png"/><Relationship Id="rId20"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9338"/>
            <a:ext cx="9144000" cy="2609850"/>
          </a:xfrm>
        </p:spPr>
        <p:txBody>
          <a:bodyPr/>
          <a:lstStyle/>
          <a:p>
            <a:r>
              <a:rPr lang="en-US" dirty="0" smtClean="0"/>
              <a:t>Soar One-hour Tutorial</a:t>
            </a:r>
            <a:endParaRPr lang="en-US" sz="3600" dirty="0" smtClean="0"/>
          </a:p>
        </p:txBody>
      </p:sp>
      <p:sp>
        <p:nvSpPr>
          <p:cNvPr id="5123" name="Rectangle 3"/>
          <p:cNvSpPr>
            <a:spLocks noGrp="1" noChangeArrowheads="1"/>
          </p:cNvSpPr>
          <p:nvPr>
            <p:ph type="subTitle" idx="1"/>
          </p:nvPr>
        </p:nvSpPr>
        <p:spPr>
          <a:xfrm>
            <a:off x="1295400" y="2946400"/>
            <a:ext cx="6400800" cy="2347913"/>
          </a:xfrm>
        </p:spPr>
        <p:txBody>
          <a:bodyPr/>
          <a:lstStyle/>
          <a:p>
            <a:r>
              <a:rPr lang="en-US" dirty="0" smtClean="0"/>
              <a:t>John E. Laird</a:t>
            </a:r>
          </a:p>
          <a:p>
            <a:r>
              <a:rPr lang="en-US" dirty="0" smtClean="0"/>
              <a:t>University of Michigan</a:t>
            </a:r>
          </a:p>
          <a:p>
            <a:r>
              <a:rPr lang="en-US" sz="2000" dirty="0" smtClean="0"/>
              <a:t>March 2009</a:t>
            </a:r>
          </a:p>
        </p:txBody>
      </p:sp>
      <p:pic>
        <p:nvPicPr>
          <p:cNvPr id="5124" name="Picture 33" descr="UM-sealTransp"/>
          <p:cNvPicPr>
            <a:picLocks noChangeAspect="1" noChangeArrowheads="1"/>
          </p:cNvPicPr>
          <p:nvPr/>
        </p:nvPicPr>
        <p:blipFill>
          <a:blip r:embed="rId2"/>
          <a:srcRect/>
          <a:stretch>
            <a:fillRect/>
          </a:stretch>
        </p:blipFill>
        <p:spPr bwMode="auto">
          <a:xfrm>
            <a:off x="4051972" y="5033963"/>
            <a:ext cx="969963" cy="1074737"/>
          </a:xfrm>
          <a:prstGeom prst="rect">
            <a:avLst/>
          </a:prstGeom>
          <a:noFill/>
          <a:ln w="9525">
            <a:noFill/>
            <a:miter lim="800000"/>
            <a:headEnd/>
            <a:tailEnd/>
          </a:ln>
        </p:spPr>
      </p:pic>
      <p:sp>
        <p:nvSpPr>
          <p:cNvPr id="5126" name="Rectangle 35"/>
          <p:cNvSpPr>
            <a:spLocks noChangeArrowheads="1"/>
          </p:cNvSpPr>
          <p:nvPr/>
        </p:nvSpPr>
        <p:spPr bwMode="auto">
          <a:xfrm>
            <a:off x="2604966" y="4409342"/>
            <a:ext cx="3863975" cy="646113"/>
          </a:xfrm>
          <a:prstGeom prst="rect">
            <a:avLst/>
          </a:prstGeom>
          <a:noFill/>
          <a:ln w="12700">
            <a:noFill/>
            <a:miter lim="800000"/>
            <a:headEnd/>
            <a:tailEnd/>
          </a:ln>
        </p:spPr>
        <p:txBody>
          <a:bodyPr>
            <a:spAutoFit/>
          </a:bodyPr>
          <a:lstStyle/>
          <a:p>
            <a:pPr algn="ctr"/>
            <a:r>
              <a:rPr lang="en-US" sz="1800" dirty="0">
                <a:solidFill>
                  <a:srgbClr val="FFFF00"/>
                </a:solidFill>
                <a:latin typeface="+mn-lt"/>
              </a:rPr>
              <a:t>http://sitemaker.umich.edu/soar </a:t>
            </a:r>
          </a:p>
          <a:p>
            <a:pPr algn="ctr"/>
            <a:r>
              <a:rPr lang="en-US" sz="1800" smtClean="0">
                <a:solidFill>
                  <a:srgbClr val="FFFF00"/>
                </a:solidFill>
                <a:latin typeface="+mn-lt"/>
              </a:rPr>
              <a:t>laird@umich.edu</a:t>
            </a:r>
            <a:endParaRPr lang="en-US" sz="1800" dirty="0">
              <a:solidFill>
                <a:srgbClr val="FFFF00"/>
              </a:solidFill>
              <a:latin typeface="+mn-lt"/>
            </a:endParaRPr>
          </a:p>
        </p:txBody>
      </p:sp>
      <p:sp>
        <p:nvSpPr>
          <p:cNvPr id="14" name="TextBox 13"/>
          <p:cNvSpPr txBox="1"/>
          <p:nvPr/>
        </p:nvSpPr>
        <p:spPr>
          <a:xfrm>
            <a:off x="2488346" y="5908429"/>
            <a:ext cx="4097215" cy="369332"/>
          </a:xfrm>
          <a:prstGeom prst="rect">
            <a:avLst/>
          </a:prstGeom>
          <a:noFill/>
        </p:spPr>
        <p:txBody>
          <a:bodyPr wrap="square" rtlCol="0">
            <a:spAutoFit/>
          </a:bodyPr>
          <a:lstStyle/>
          <a:p>
            <a:r>
              <a:rPr lang="en-US" sz="1800" dirty="0" smtClean="0">
                <a:solidFill>
                  <a:srgbClr val="FFFF00"/>
                </a:solidFill>
              </a:rPr>
              <a:t>Supported in part by DARPA and ONR</a:t>
            </a:r>
            <a:endParaRPr lang="en-US" sz="1800" dirty="0">
              <a:solidFill>
                <a:srgbClr val="FFFF00"/>
              </a:solidFill>
            </a:endParaRPr>
          </a:p>
        </p:txBody>
      </p:sp>
      <p:sp>
        <p:nvSpPr>
          <p:cNvPr id="8" name="Slide Number Placeholder 7"/>
          <p:cNvSpPr>
            <a:spLocks noGrp="1"/>
          </p:cNvSpPr>
          <p:nvPr>
            <p:ph type="sldNum" sz="quarter" idx="10"/>
          </p:nvPr>
        </p:nvSpPr>
        <p:spPr/>
        <p:txBody>
          <a:bodyPr/>
          <a:lstStyle/>
          <a:p>
            <a:pPr>
              <a:defRPr/>
            </a:pPr>
            <a:fld id="{2839DF1E-3ACA-41E2-B5D8-2B4AF1093492}" type="slidenum">
              <a:rPr lang="en-US" smtClean="0"/>
              <a:pPr>
                <a:defRPr/>
              </a:pPr>
              <a:t>1</a:t>
            </a:fld>
            <a:endParaRPr lang="en-US"/>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76200"/>
            <a:ext cx="8686800" cy="893119"/>
          </a:xfrm>
        </p:spPr>
        <p:txBody>
          <a:bodyPr/>
          <a:lstStyle/>
          <a:p>
            <a:r>
              <a:rPr lang="en-US" smtClean="0">
                <a:latin typeface="Century Schoolbook" pitchFamily="18" charset="0"/>
              </a:rPr>
              <a:t>Distinctive Features of Soar</a:t>
            </a:r>
          </a:p>
        </p:txBody>
      </p:sp>
      <p:sp>
        <p:nvSpPr>
          <p:cNvPr id="532483" name="Rectangle 3"/>
          <p:cNvSpPr>
            <a:spLocks noGrp="1" noChangeArrowheads="1"/>
          </p:cNvSpPr>
          <p:nvPr>
            <p:ph idx="1"/>
          </p:nvPr>
        </p:nvSpPr>
        <p:spPr>
          <a:xfrm>
            <a:off x="784225" y="1317626"/>
            <a:ext cx="8169275" cy="5171098"/>
          </a:xfrm>
        </p:spPr>
        <p:txBody>
          <a:bodyPr>
            <a:normAutofit fontScale="62500" lnSpcReduction="20000"/>
          </a:bodyPr>
          <a:lstStyle/>
          <a:p>
            <a:pPr>
              <a:lnSpc>
                <a:spcPct val="120000"/>
              </a:lnSpc>
              <a:defRPr/>
            </a:pPr>
            <a:r>
              <a:rPr lang="en-US" dirty="0" smtClean="0"/>
              <a:t>Emphasis on functionality</a:t>
            </a:r>
          </a:p>
          <a:p>
            <a:pPr lvl="1">
              <a:lnSpc>
                <a:spcPct val="120000"/>
              </a:lnSpc>
              <a:defRPr/>
            </a:pPr>
            <a:r>
              <a:rPr lang="en-US" dirty="0" smtClean="0"/>
              <a:t>Take engineering, scaling issues seriously </a:t>
            </a:r>
          </a:p>
          <a:p>
            <a:pPr lvl="1">
              <a:lnSpc>
                <a:spcPct val="120000"/>
              </a:lnSpc>
              <a:defRPr/>
            </a:pPr>
            <a:r>
              <a:rPr lang="en-US" dirty="0" smtClean="0"/>
              <a:t>Interfaces to real world systems</a:t>
            </a:r>
          </a:p>
          <a:p>
            <a:pPr lvl="1">
              <a:lnSpc>
                <a:spcPct val="120000"/>
              </a:lnSpc>
              <a:defRPr/>
            </a:pPr>
            <a:r>
              <a:rPr lang="en-US" dirty="0" smtClean="0"/>
              <a:t>Can build very large systems in Soar that exist for a long time</a:t>
            </a:r>
          </a:p>
          <a:p>
            <a:pPr>
              <a:lnSpc>
                <a:spcPct val="120000"/>
              </a:lnSpc>
              <a:defRPr/>
            </a:pPr>
            <a:r>
              <a:rPr lang="en-US" dirty="0" smtClean="0"/>
              <a:t>Integration with perception and action</a:t>
            </a:r>
          </a:p>
          <a:p>
            <a:pPr lvl="1">
              <a:lnSpc>
                <a:spcPct val="120000"/>
              </a:lnSpc>
              <a:defRPr/>
            </a:pPr>
            <a:r>
              <a:rPr lang="en-US" dirty="0" smtClean="0"/>
              <a:t>Mental imagery and spatial reasoning</a:t>
            </a:r>
          </a:p>
          <a:p>
            <a:pPr>
              <a:lnSpc>
                <a:spcPct val="120000"/>
              </a:lnSpc>
              <a:defRPr/>
            </a:pPr>
            <a:r>
              <a:rPr lang="en-US" dirty="0" smtClean="0"/>
              <a:t>Integrates reaction, deliberation, meta-reasoning</a:t>
            </a:r>
          </a:p>
          <a:p>
            <a:pPr lvl="1">
              <a:lnSpc>
                <a:spcPct val="120000"/>
              </a:lnSpc>
              <a:defRPr/>
            </a:pPr>
            <a:r>
              <a:rPr lang="en-US" dirty="0" smtClean="0"/>
              <a:t>Dynamically switching between them</a:t>
            </a:r>
          </a:p>
          <a:p>
            <a:pPr>
              <a:lnSpc>
                <a:spcPct val="120000"/>
              </a:lnSpc>
              <a:defRPr/>
            </a:pPr>
            <a:r>
              <a:rPr lang="en-US" dirty="0" smtClean="0"/>
              <a:t>Integrated learning </a:t>
            </a:r>
          </a:p>
          <a:p>
            <a:pPr lvl="1">
              <a:lnSpc>
                <a:spcPct val="120000"/>
              </a:lnSpc>
              <a:defRPr/>
            </a:pPr>
            <a:r>
              <a:rPr lang="en-US" dirty="0" smtClean="0"/>
              <a:t>Chunking, reinforcement learning, episodic &amp; semantic</a:t>
            </a:r>
          </a:p>
          <a:p>
            <a:pPr>
              <a:lnSpc>
                <a:spcPct val="120000"/>
              </a:lnSpc>
              <a:defRPr/>
            </a:pPr>
            <a:r>
              <a:rPr lang="en-US" dirty="0" smtClean="0"/>
              <a:t>Useful in cognitive modeling</a:t>
            </a:r>
          </a:p>
          <a:p>
            <a:pPr lvl="1">
              <a:lnSpc>
                <a:spcPct val="120000"/>
              </a:lnSpc>
              <a:defRPr/>
            </a:pPr>
            <a:r>
              <a:rPr lang="en-US" dirty="0" smtClean="0"/>
              <a:t>Expanding this is emphasis of many current projects</a:t>
            </a:r>
          </a:p>
          <a:p>
            <a:pPr>
              <a:lnSpc>
                <a:spcPct val="120000"/>
              </a:lnSpc>
              <a:defRPr/>
            </a:pPr>
            <a:r>
              <a:rPr lang="en-US" dirty="0" smtClean="0"/>
              <a:t>Easy to integrate with other systems &amp; environments</a:t>
            </a:r>
          </a:p>
          <a:p>
            <a:pPr lvl="1">
              <a:lnSpc>
                <a:spcPct val="120000"/>
              </a:lnSpc>
              <a:defRPr/>
            </a:pPr>
            <a:r>
              <a:rPr lang="en-US" dirty="0" smtClean="0"/>
              <a:t>SML efficiently supports many languages, inter-process</a:t>
            </a:r>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10</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Effect transition="in" filter="fade">
                                      <p:cBhvr>
                                        <p:cTn id="7" dur="1000"/>
                                        <p:tgtEl>
                                          <p:spTgt spid="5324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483">
                                            <p:txEl>
                                              <p:pRg st="1" end="1"/>
                                            </p:txEl>
                                          </p:spTgt>
                                        </p:tgtEl>
                                        <p:attrNameLst>
                                          <p:attrName>style.visibility</p:attrName>
                                        </p:attrNameLst>
                                      </p:cBhvr>
                                      <p:to>
                                        <p:strVal val="visible"/>
                                      </p:to>
                                    </p:set>
                                    <p:animEffect transition="in" filter="fade">
                                      <p:cBhvr>
                                        <p:cTn id="10" dur="1000"/>
                                        <p:tgtEl>
                                          <p:spTgt spid="5324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483">
                                            <p:txEl>
                                              <p:pRg st="2" end="2"/>
                                            </p:txEl>
                                          </p:spTgt>
                                        </p:tgtEl>
                                        <p:attrNameLst>
                                          <p:attrName>style.visibility</p:attrName>
                                        </p:attrNameLst>
                                      </p:cBhvr>
                                      <p:to>
                                        <p:strVal val="visible"/>
                                      </p:to>
                                    </p:set>
                                    <p:animEffect transition="in" filter="fade">
                                      <p:cBhvr>
                                        <p:cTn id="13" dur="1000"/>
                                        <p:tgtEl>
                                          <p:spTgt spid="5324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2483">
                                            <p:txEl>
                                              <p:pRg st="3" end="3"/>
                                            </p:txEl>
                                          </p:spTgt>
                                        </p:tgtEl>
                                        <p:attrNameLst>
                                          <p:attrName>style.visibility</p:attrName>
                                        </p:attrNameLst>
                                      </p:cBhvr>
                                      <p:to>
                                        <p:strVal val="visible"/>
                                      </p:to>
                                    </p:set>
                                    <p:animEffect transition="in" filter="fade">
                                      <p:cBhvr>
                                        <p:cTn id="16" dur="1000"/>
                                        <p:tgtEl>
                                          <p:spTgt spid="5324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32483">
                                            <p:txEl>
                                              <p:pRg st="4" end="4"/>
                                            </p:txEl>
                                          </p:spTgt>
                                        </p:tgtEl>
                                        <p:attrNameLst>
                                          <p:attrName>style.visibility</p:attrName>
                                        </p:attrNameLst>
                                      </p:cBhvr>
                                      <p:to>
                                        <p:strVal val="visible"/>
                                      </p:to>
                                    </p:set>
                                    <p:animEffect transition="in" filter="fade">
                                      <p:cBhvr>
                                        <p:cTn id="21" dur="1000"/>
                                        <p:tgtEl>
                                          <p:spTgt spid="53248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483">
                                            <p:txEl>
                                              <p:pRg st="5" end="5"/>
                                            </p:txEl>
                                          </p:spTgt>
                                        </p:tgtEl>
                                        <p:attrNameLst>
                                          <p:attrName>style.visibility</p:attrName>
                                        </p:attrNameLst>
                                      </p:cBhvr>
                                      <p:to>
                                        <p:strVal val="visible"/>
                                      </p:to>
                                    </p:set>
                                    <p:animEffect transition="in" filter="fade">
                                      <p:cBhvr>
                                        <p:cTn id="24" dur="1000"/>
                                        <p:tgtEl>
                                          <p:spTgt spid="53248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483">
                                            <p:txEl>
                                              <p:pRg st="6" end="6"/>
                                            </p:txEl>
                                          </p:spTgt>
                                        </p:tgtEl>
                                        <p:attrNameLst>
                                          <p:attrName>style.visibility</p:attrName>
                                        </p:attrNameLst>
                                      </p:cBhvr>
                                      <p:to>
                                        <p:strVal val="visible"/>
                                      </p:to>
                                    </p:set>
                                    <p:animEffect transition="in" filter="fade">
                                      <p:cBhvr>
                                        <p:cTn id="29" dur="1000"/>
                                        <p:tgtEl>
                                          <p:spTgt spid="53248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483">
                                            <p:txEl>
                                              <p:pRg st="7" end="7"/>
                                            </p:txEl>
                                          </p:spTgt>
                                        </p:tgtEl>
                                        <p:attrNameLst>
                                          <p:attrName>style.visibility</p:attrName>
                                        </p:attrNameLst>
                                      </p:cBhvr>
                                      <p:to>
                                        <p:strVal val="visible"/>
                                      </p:to>
                                    </p:set>
                                    <p:animEffect transition="in" filter="fade">
                                      <p:cBhvr>
                                        <p:cTn id="32" dur="1000"/>
                                        <p:tgtEl>
                                          <p:spTgt spid="53248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2483">
                                            <p:txEl>
                                              <p:pRg st="8" end="8"/>
                                            </p:txEl>
                                          </p:spTgt>
                                        </p:tgtEl>
                                        <p:attrNameLst>
                                          <p:attrName>style.visibility</p:attrName>
                                        </p:attrNameLst>
                                      </p:cBhvr>
                                      <p:to>
                                        <p:strVal val="visible"/>
                                      </p:to>
                                    </p:set>
                                    <p:animEffect transition="in" filter="fade">
                                      <p:cBhvr>
                                        <p:cTn id="37" dur="1000"/>
                                        <p:tgtEl>
                                          <p:spTgt spid="53248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2483">
                                            <p:txEl>
                                              <p:pRg st="9" end="9"/>
                                            </p:txEl>
                                          </p:spTgt>
                                        </p:tgtEl>
                                        <p:attrNameLst>
                                          <p:attrName>style.visibility</p:attrName>
                                        </p:attrNameLst>
                                      </p:cBhvr>
                                      <p:to>
                                        <p:strVal val="visible"/>
                                      </p:to>
                                    </p:set>
                                    <p:animEffect transition="in" filter="fade">
                                      <p:cBhvr>
                                        <p:cTn id="40" dur="1000"/>
                                        <p:tgtEl>
                                          <p:spTgt spid="53248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32483">
                                            <p:txEl>
                                              <p:pRg st="10" end="10"/>
                                            </p:txEl>
                                          </p:spTgt>
                                        </p:tgtEl>
                                        <p:attrNameLst>
                                          <p:attrName>style.visibility</p:attrName>
                                        </p:attrNameLst>
                                      </p:cBhvr>
                                      <p:to>
                                        <p:strVal val="visible"/>
                                      </p:to>
                                    </p:set>
                                    <p:animEffect transition="in" filter="fade">
                                      <p:cBhvr>
                                        <p:cTn id="45" dur="1000"/>
                                        <p:tgtEl>
                                          <p:spTgt spid="53248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2483">
                                            <p:txEl>
                                              <p:pRg st="11" end="11"/>
                                            </p:txEl>
                                          </p:spTgt>
                                        </p:tgtEl>
                                        <p:attrNameLst>
                                          <p:attrName>style.visibility</p:attrName>
                                        </p:attrNameLst>
                                      </p:cBhvr>
                                      <p:to>
                                        <p:strVal val="visible"/>
                                      </p:to>
                                    </p:set>
                                    <p:animEffect transition="in" filter="fade">
                                      <p:cBhvr>
                                        <p:cTn id="48" dur="1000"/>
                                        <p:tgtEl>
                                          <p:spTgt spid="53248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32483">
                                            <p:txEl>
                                              <p:pRg st="12" end="12"/>
                                            </p:txEl>
                                          </p:spTgt>
                                        </p:tgtEl>
                                        <p:attrNameLst>
                                          <p:attrName>style.visibility</p:attrName>
                                        </p:attrNameLst>
                                      </p:cBhvr>
                                      <p:to>
                                        <p:strVal val="visible"/>
                                      </p:to>
                                    </p:set>
                                    <p:animEffect transition="in" filter="fade">
                                      <p:cBhvr>
                                        <p:cTn id="53" dur="1000"/>
                                        <p:tgtEl>
                                          <p:spTgt spid="532483">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32483">
                                            <p:txEl>
                                              <p:pRg st="13" end="13"/>
                                            </p:txEl>
                                          </p:spTgt>
                                        </p:tgtEl>
                                        <p:attrNameLst>
                                          <p:attrName>style.visibility</p:attrName>
                                        </p:attrNameLst>
                                      </p:cBhvr>
                                      <p:to>
                                        <p:strVal val="visible"/>
                                      </p:to>
                                    </p:set>
                                    <p:animEffect transition="in" filter="fade">
                                      <p:cBhvr>
                                        <p:cTn id="56" dur="1000"/>
                                        <p:tgtEl>
                                          <p:spTgt spid="5324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1384300"/>
          </a:xfrm>
        </p:spPr>
        <p:txBody>
          <a:bodyPr/>
          <a:lstStyle/>
          <a:p>
            <a:r>
              <a:rPr lang="en-US" smtClean="0"/>
              <a:t>System Architecture</a:t>
            </a:r>
          </a:p>
        </p:txBody>
      </p:sp>
      <p:sp>
        <p:nvSpPr>
          <p:cNvPr id="73731" name="AutoShape 3"/>
          <p:cNvSpPr>
            <a:spLocks noChangeArrowheads="1"/>
          </p:cNvSpPr>
          <p:nvPr/>
        </p:nvSpPr>
        <p:spPr bwMode="auto">
          <a:xfrm>
            <a:off x="2209800" y="1295400"/>
            <a:ext cx="1828800" cy="533400"/>
          </a:xfrm>
          <a:prstGeom prst="roundRect">
            <a:avLst>
              <a:gd name="adj" fmla="val 16667"/>
            </a:avLst>
          </a:prstGeom>
          <a:solidFill>
            <a:srgbClr val="0000FF"/>
          </a:solidFill>
          <a:ln w="9525">
            <a:solidFill>
              <a:schemeClr val="bg1"/>
            </a:solidFill>
            <a:round/>
            <a:headEnd/>
            <a:tailEnd/>
          </a:ln>
        </p:spPr>
        <p:txBody>
          <a:bodyPr wrap="none" anchor="ctr"/>
          <a:lstStyle/>
          <a:p>
            <a:pPr algn="ctr"/>
            <a:r>
              <a:rPr lang="en-US" sz="1800" dirty="0">
                <a:solidFill>
                  <a:srgbClr val="FFFF00"/>
                </a:solidFill>
                <a:latin typeface="Arial" charset="0"/>
              </a:rPr>
              <a:t>Soar Kernel</a:t>
            </a:r>
          </a:p>
        </p:txBody>
      </p:sp>
      <p:sp>
        <p:nvSpPr>
          <p:cNvPr id="73732" name="AutoShape 4"/>
          <p:cNvSpPr>
            <a:spLocks noChangeArrowheads="1"/>
          </p:cNvSpPr>
          <p:nvPr/>
        </p:nvSpPr>
        <p:spPr bwMode="auto">
          <a:xfrm>
            <a:off x="2209800" y="2133600"/>
            <a:ext cx="1828800" cy="533400"/>
          </a:xfrm>
          <a:prstGeom prst="roundRect">
            <a:avLst>
              <a:gd name="adj" fmla="val 16667"/>
            </a:avLst>
          </a:prstGeom>
          <a:solidFill>
            <a:srgbClr val="00CCFF"/>
          </a:solidFill>
          <a:ln w="9525">
            <a:solidFill>
              <a:schemeClr val="bg1"/>
            </a:solidFill>
            <a:round/>
            <a:headEnd/>
            <a:tailEnd/>
          </a:ln>
        </p:spPr>
        <p:txBody>
          <a:bodyPr wrap="none" anchor="ctr"/>
          <a:lstStyle/>
          <a:p>
            <a:pPr algn="ctr"/>
            <a:r>
              <a:rPr lang="en-US" sz="1800">
                <a:solidFill>
                  <a:srgbClr val="FFFF00"/>
                </a:solidFill>
                <a:latin typeface="Arial" charset="0"/>
              </a:rPr>
              <a:t>gSKI</a:t>
            </a:r>
          </a:p>
        </p:txBody>
      </p:sp>
      <p:sp>
        <p:nvSpPr>
          <p:cNvPr id="73733" name="AutoShape 5"/>
          <p:cNvSpPr>
            <a:spLocks noChangeArrowheads="1"/>
          </p:cNvSpPr>
          <p:nvPr/>
        </p:nvSpPr>
        <p:spPr bwMode="auto">
          <a:xfrm>
            <a:off x="2209800" y="2971800"/>
            <a:ext cx="1828800" cy="533400"/>
          </a:xfrm>
          <a:prstGeom prst="roundRect">
            <a:avLst>
              <a:gd name="adj" fmla="val 16667"/>
            </a:avLst>
          </a:prstGeom>
          <a:solidFill>
            <a:srgbClr val="99CCFF"/>
          </a:solidFill>
          <a:ln w="9525">
            <a:solidFill>
              <a:schemeClr val="bg1"/>
            </a:solidFill>
            <a:round/>
            <a:headEnd/>
            <a:tailEnd/>
          </a:ln>
        </p:spPr>
        <p:txBody>
          <a:bodyPr wrap="none" anchor="ctr"/>
          <a:lstStyle/>
          <a:p>
            <a:pPr algn="ctr"/>
            <a:r>
              <a:rPr lang="en-US" sz="1800">
                <a:solidFill>
                  <a:srgbClr val="FFFF00"/>
                </a:solidFill>
                <a:latin typeface="Arial" charset="0"/>
              </a:rPr>
              <a:t>KernelSML</a:t>
            </a:r>
          </a:p>
        </p:txBody>
      </p:sp>
      <p:sp>
        <p:nvSpPr>
          <p:cNvPr id="73734" name="AutoShape 6"/>
          <p:cNvSpPr>
            <a:spLocks noChangeArrowheads="1"/>
          </p:cNvSpPr>
          <p:nvPr/>
        </p:nvSpPr>
        <p:spPr bwMode="auto">
          <a:xfrm>
            <a:off x="2209800" y="4419600"/>
            <a:ext cx="1828800" cy="533400"/>
          </a:xfrm>
          <a:prstGeom prst="roundRect">
            <a:avLst>
              <a:gd name="adj" fmla="val 16667"/>
            </a:avLst>
          </a:prstGeom>
          <a:solidFill>
            <a:srgbClr val="99CCFF"/>
          </a:solidFill>
          <a:ln w="9525">
            <a:solidFill>
              <a:schemeClr val="bg1"/>
            </a:solidFill>
            <a:round/>
            <a:headEnd/>
            <a:tailEnd/>
          </a:ln>
        </p:spPr>
        <p:txBody>
          <a:bodyPr wrap="none" anchor="ctr"/>
          <a:lstStyle/>
          <a:p>
            <a:pPr algn="ctr"/>
            <a:r>
              <a:rPr lang="en-US" sz="1800">
                <a:solidFill>
                  <a:srgbClr val="FFFF00"/>
                </a:solidFill>
                <a:latin typeface="Arial" charset="0"/>
              </a:rPr>
              <a:t>ClientSML</a:t>
            </a:r>
          </a:p>
        </p:txBody>
      </p:sp>
      <p:sp>
        <p:nvSpPr>
          <p:cNvPr id="73735" name="AutoShape 7"/>
          <p:cNvSpPr>
            <a:spLocks noChangeArrowheads="1"/>
          </p:cNvSpPr>
          <p:nvPr/>
        </p:nvSpPr>
        <p:spPr bwMode="auto">
          <a:xfrm>
            <a:off x="2209800" y="5257800"/>
            <a:ext cx="1828800" cy="533400"/>
          </a:xfrm>
          <a:prstGeom prst="roundRect">
            <a:avLst>
              <a:gd name="adj" fmla="val 16667"/>
            </a:avLst>
          </a:prstGeom>
          <a:solidFill>
            <a:srgbClr val="00CCFF"/>
          </a:solidFill>
          <a:ln w="9525">
            <a:solidFill>
              <a:schemeClr val="bg1"/>
            </a:solidFill>
            <a:round/>
            <a:headEnd/>
            <a:tailEnd/>
          </a:ln>
        </p:spPr>
        <p:txBody>
          <a:bodyPr wrap="none" anchor="ctr"/>
          <a:lstStyle/>
          <a:p>
            <a:pPr algn="ctr"/>
            <a:r>
              <a:rPr lang="en-US" sz="1800">
                <a:solidFill>
                  <a:srgbClr val="FFFF00"/>
                </a:solidFill>
                <a:latin typeface="Arial" charset="0"/>
              </a:rPr>
              <a:t>SWIG Language</a:t>
            </a:r>
          </a:p>
          <a:p>
            <a:pPr algn="ctr"/>
            <a:r>
              <a:rPr lang="en-US" sz="1800">
                <a:solidFill>
                  <a:srgbClr val="FFFF00"/>
                </a:solidFill>
                <a:latin typeface="Arial" charset="0"/>
              </a:rPr>
              <a:t>Layer</a:t>
            </a:r>
          </a:p>
        </p:txBody>
      </p:sp>
      <p:sp>
        <p:nvSpPr>
          <p:cNvPr id="73736" name="AutoShape 8"/>
          <p:cNvSpPr>
            <a:spLocks noChangeArrowheads="1"/>
          </p:cNvSpPr>
          <p:nvPr/>
        </p:nvSpPr>
        <p:spPr bwMode="auto">
          <a:xfrm>
            <a:off x="2209800" y="6096000"/>
            <a:ext cx="1828800" cy="533400"/>
          </a:xfrm>
          <a:prstGeom prst="roundRect">
            <a:avLst>
              <a:gd name="adj" fmla="val 16667"/>
            </a:avLst>
          </a:prstGeom>
          <a:solidFill>
            <a:srgbClr val="0000FF"/>
          </a:solidFill>
          <a:ln w="9525">
            <a:solidFill>
              <a:schemeClr val="bg1"/>
            </a:solidFill>
            <a:round/>
            <a:headEnd/>
            <a:tailEnd/>
          </a:ln>
        </p:spPr>
        <p:txBody>
          <a:bodyPr wrap="none" anchor="ctr"/>
          <a:lstStyle/>
          <a:p>
            <a:pPr algn="ctr"/>
            <a:r>
              <a:rPr lang="en-US" sz="1800">
                <a:solidFill>
                  <a:srgbClr val="FFFF00"/>
                </a:solidFill>
                <a:latin typeface="Arial" charset="0"/>
              </a:rPr>
              <a:t>Application</a:t>
            </a:r>
          </a:p>
        </p:txBody>
      </p:sp>
      <p:sp>
        <p:nvSpPr>
          <p:cNvPr id="73737" name="AutoShape 9"/>
          <p:cNvSpPr>
            <a:spLocks noChangeArrowheads="1"/>
          </p:cNvSpPr>
          <p:nvPr/>
        </p:nvSpPr>
        <p:spPr bwMode="auto">
          <a:xfrm>
            <a:off x="2438400" y="3505200"/>
            <a:ext cx="1371600" cy="914400"/>
          </a:xfrm>
          <a:prstGeom prst="upDownArrow">
            <a:avLst>
              <a:gd name="adj1" fmla="val 50000"/>
              <a:gd name="adj2" fmla="val 20000"/>
            </a:avLst>
          </a:prstGeom>
          <a:solidFill>
            <a:schemeClr val="accent2"/>
          </a:solidFill>
          <a:ln w="9525">
            <a:solidFill>
              <a:schemeClr val="bg1"/>
            </a:solidFill>
            <a:miter lim="800000"/>
            <a:headEnd/>
            <a:tailEnd/>
          </a:ln>
        </p:spPr>
        <p:txBody>
          <a:bodyPr wrap="none" anchor="ctr"/>
          <a:lstStyle/>
          <a:p>
            <a:pPr algn="ctr"/>
            <a:r>
              <a:rPr lang="en-US" sz="1800">
                <a:solidFill>
                  <a:srgbClr val="FFFF00"/>
                </a:solidFill>
                <a:latin typeface="Arial" charset="0"/>
              </a:rPr>
              <a:t>SML</a:t>
            </a:r>
          </a:p>
        </p:txBody>
      </p:sp>
      <p:cxnSp>
        <p:nvCxnSpPr>
          <p:cNvPr id="73738" name="AutoShape 10"/>
          <p:cNvCxnSpPr>
            <a:cxnSpLocks noChangeShapeType="1"/>
            <a:stCxn id="73736" idx="0"/>
            <a:endCxn id="73735" idx="2"/>
          </p:cNvCxnSpPr>
          <p:nvPr/>
        </p:nvCxnSpPr>
        <p:spPr bwMode="auto">
          <a:xfrm flipV="1">
            <a:off x="3124200" y="5791200"/>
            <a:ext cx="0" cy="304800"/>
          </a:xfrm>
          <a:prstGeom prst="straightConnector1">
            <a:avLst/>
          </a:prstGeom>
          <a:noFill/>
          <a:ln w="25400">
            <a:solidFill>
              <a:schemeClr val="bg1"/>
            </a:solidFill>
            <a:round/>
            <a:headEnd type="triangle" w="med" len="med"/>
            <a:tailEnd type="triangle" w="med" len="med"/>
          </a:ln>
        </p:spPr>
      </p:cxnSp>
      <p:cxnSp>
        <p:nvCxnSpPr>
          <p:cNvPr id="73739" name="AutoShape 11"/>
          <p:cNvCxnSpPr>
            <a:cxnSpLocks noChangeShapeType="1"/>
            <a:stCxn id="73735" idx="0"/>
            <a:endCxn id="73734" idx="2"/>
          </p:cNvCxnSpPr>
          <p:nvPr/>
        </p:nvCxnSpPr>
        <p:spPr bwMode="auto">
          <a:xfrm flipV="1">
            <a:off x="3124200" y="4953000"/>
            <a:ext cx="0" cy="304800"/>
          </a:xfrm>
          <a:prstGeom prst="straightConnector1">
            <a:avLst/>
          </a:prstGeom>
          <a:noFill/>
          <a:ln w="25400">
            <a:solidFill>
              <a:schemeClr val="bg1"/>
            </a:solidFill>
            <a:round/>
            <a:headEnd type="triangle" w="med" len="med"/>
            <a:tailEnd type="triangle" w="med" len="med"/>
          </a:ln>
        </p:spPr>
      </p:cxnSp>
      <p:cxnSp>
        <p:nvCxnSpPr>
          <p:cNvPr id="73740" name="AutoShape 12"/>
          <p:cNvCxnSpPr>
            <a:cxnSpLocks noChangeShapeType="1"/>
            <a:stCxn id="73733" idx="0"/>
            <a:endCxn id="73732" idx="2"/>
          </p:cNvCxnSpPr>
          <p:nvPr/>
        </p:nvCxnSpPr>
        <p:spPr bwMode="auto">
          <a:xfrm flipV="1">
            <a:off x="3124200" y="2667000"/>
            <a:ext cx="0" cy="304800"/>
          </a:xfrm>
          <a:prstGeom prst="straightConnector1">
            <a:avLst/>
          </a:prstGeom>
          <a:noFill/>
          <a:ln w="25400">
            <a:solidFill>
              <a:schemeClr val="bg1"/>
            </a:solidFill>
            <a:round/>
            <a:headEnd type="triangle" w="med" len="med"/>
            <a:tailEnd type="triangle" w="med" len="med"/>
          </a:ln>
        </p:spPr>
      </p:cxnSp>
      <p:cxnSp>
        <p:nvCxnSpPr>
          <p:cNvPr id="73741" name="AutoShape 13"/>
          <p:cNvCxnSpPr>
            <a:cxnSpLocks noChangeShapeType="1"/>
            <a:stCxn id="73732" idx="0"/>
            <a:endCxn id="73731" idx="2"/>
          </p:cNvCxnSpPr>
          <p:nvPr/>
        </p:nvCxnSpPr>
        <p:spPr bwMode="auto">
          <a:xfrm flipV="1">
            <a:off x="3124200" y="1828800"/>
            <a:ext cx="0" cy="304800"/>
          </a:xfrm>
          <a:prstGeom prst="straightConnector1">
            <a:avLst/>
          </a:prstGeom>
          <a:noFill/>
          <a:ln w="25400">
            <a:solidFill>
              <a:schemeClr val="bg1"/>
            </a:solidFill>
            <a:round/>
            <a:headEnd type="triangle" w="med" len="med"/>
            <a:tailEnd type="triangle" w="med" len="med"/>
          </a:ln>
        </p:spPr>
      </p:cxnSp>
      <p:sp>
        <p:nvSpPr>
          <p:cNvPr id="73742" name="Text Box 14"/>
          <p:cNvSpPr txBox="1">
            <a:spLocks noChangeArrowheads="1"/>
          </p:cNvSpPr>
          <p:nvPr/>
        </p:nvSpPr>
        <p:spPr bwMode="auto">
          <a:xfrm>
            <a:off x="4343400" y="1371600"/>
            <a:ext cx="3429000" cy="366713"/>
          </a:xfrm>
          <a:prstGeom prst="rect">
            <a:avLst/>
          </a:prstGeom>
          <a:noFill/>
          <a:ln w="9525">
            <a:noFill/>
            <a:miter lim="800000"/>
            <a:headEnd/>
            <a:tailEnd/>
          </a:ln>
        </p:spPr>
        <p:txBody>
          <a:bodyPr>
            <a:spAutoFit/>
          </a:bodyPr>
          <a:lstStyle/>
          <a:p>
            <a:pPr algn="ctr">
              <a:spcBef>
                <a:spcPct val="50000"/>
              </a:spcBef>
            </a:pPr>
            <a:r>
              <a:rPr lang="en-US" sz="1800" dirty="0" smtClean="0">
                <a:solidFill>
                  <a:srgbClr val="FFFF00"/>
                </a:solidFill>
                <a:latin typeface="Arial" charset="0"/>
              </a:rPr>
              <a:t>Soar 9.0 Kernel </a:t>
            </a:r>
            <a:r>
              <a:rPr lang="en-US" sz="1800" dirty="0">
                <a:solidFill>
                  <a:srgbClr val="FFFF00"/>
                </a:solidFill>
                <a:latin typeface="Arial" charset="0"/>
              </a:rPr>
              <a:t>(C)</a:t>
            </a:r>
          </a:p>
        </p:txBody>
      </p:sp>
      <p:sp>
        <p:nvSpPr>
          <p:cNvPr id="73743" name="Text Box 15"/>
          <p:cNvSpPr txBox="1">
            <a:spLocks noChangeArrowheads="1"/>
          </p:cNvSpPr>
          <p:nvPr/>
        </p:nvSpPr>
        <p:spPr bwMode="auto">
          <a:xfrm>
            <a:off x="4343400" y="2209800"/>
            <a:ext cx="3429000" cy="366713"/>
          </a:xfrm>
          <a:prstGeom prst="rect">
            <a:avLst/>
          </a:prstGeom>
          <a:noFill/>
          <a:ln w="9525">
            <a:noFill/>
            <a:miter lim="800000"/>
            <a:headEnd/>
            <a:tailEnd/>
          </a:ln>
        </p:spPr>
        <p:txBody>
          <a:bodyPr>
            <a:spAutoFit/>
          </a:bodyPr>
          <a:lstStyle/>
          <a:p>
            <a:pPr algn="ctr">
              <a:spcBef>
                <a:spcPct val="50000"/>
              </a:spcBef>
            </a:pPr>
            <a:r>
              <a:rPr lang="en-US" sz="1800">
                <a:solidFill>
                  <a:srgbClr val="FFFF00"/>
                </a:solidFill>
                <a:latin typeface="Arial" charset="0"/>
              </a:rPr>
              <a:t>Higher-level Interface (C++)</a:t>
            </a:r>
          </a:p>
        </p:txBody>
      </p:sp>
      <p:sp>
        <p:nvSpPr>
          <p:cNvPr id="73744" name="Text Box 16"/>
          <p:cNvSpPr txBox="1">
            <a:spLocks noChangeArrowheads="1"/>
          </p:cNvSpPr>
          <p:nvPr/>
        </p:nvSpPr>
        <p:spPr bwMode="auto">
          <a:xfrm>
            <a:off x="4343400" y="2895600"/>
            <a:ext cx="3429000" cy="641350"/>
          </a:xfrm>
          <a:prstGeom prst="rect">
            <a:avLst/>
          </a:prstGeom>
          <a:noFill/>
          <a:ln w="9525">
            <a:noFill/>
            <a:miter lim="800000"/>
            <a:headEnd/>
            <a:tailEnd/>
          </a:ln>
        </p:spPr>
        <p:txBody>
          <a:bodyPr>
            <a:spAutoFit/>
          </a:bodyPr>
          <a:lstStyle/>
          <a:p>
            <a:pPr algn="ctr">
              <a:spcBef>
                <a:spcPct val="50000"/>
              </a:spcBef>
            </a:pPr>
            <a:r>
              <a:rPr lang="en-US" sz="1800">
                <a:solidFill>
                  <a:srgbClr val="FFFF00"/>
                </a:solidFill>
                <a:latin typeface="Arial" charset="0"/>
              </a:rPr>
              <a:t>Encodes/Decodes function calls and responses in XML (C++)</a:t>
            </a:r>
          </a:p>
        </p:txBody>
      </p:sp>
      <p:sp>
        <p:nvSpPr>
          <p:cNvPr id="73745" name="Text Box 17"/>
          <p:cNvSpPr txBox="1">
            <a:spLocks noChangeArrowheads="1"/>
          </p:cNvSpPr>
          <p:nvPr/>
        </p:nvSpPr>
        <p:spPr bwMode="auto">
          <a:xfrm>
            <a:off x="4343400" y="3733800"/>
            <a:ext cx="3429000" cy="366713"/>
          </a:xfrm>
          <a:prstGeom prst="rect">
            <a:avLst/>
          </a:prstGeom>
          <a:noFill/>
          <a:ln w="9525">
            <a:noFill/>
            <a:miter lim="800000"/>
            <a:headEnd/>
            <a:tailEnd/>
          </a:ln>
        </p:spPr>
        <p:txBody>
          <a:bodyPr>
            <a:spAutoFit/>
          </a:bodyPr>
          <a:lstStyle/>
          <a:p>
            <a:pPr algn="ctr">
              <a:spcBef>
                <a:spcPct val="50000"/>
              </a:spcBef>
            </a:pPr>
            <a:r>
              <a:rPr lang="en-US" sz="1800">
                <a:solidFill>
                  <a:srgbClr val="FFFF00"/>
                </a:solidFill>
                <a:latin typeface="Arial" charset="0"/>
              </a:rPr>
              <a:t>Soar Markup Language</a:t>
            </a:r>
          </a:p>
        </p:txBody>
      </p:sp>
      <p:sp>
        <p:nvSpPr>
          <p:cNvPr id="73746" name="Text Box 18"/>
          <p:cNvSpPr txBox="1">
            <a:spLocks noChangeArrowheads="1"/>
          </p:cNvSpPr>
          <p:nvPr/>
        </p:nvSpPr>
        <p:spPr bwMode="auto">
          <a:xfrm>
            <a:off x="4343400" y="4343400"/>
            <a:ext cx="3429000" cy="641350"/>
          </a:xfrm>
          <a:prstGeom prst="rect">
            <a:avLst/>
          </a:prstGeom>
          <a:noFill/>
          <a:ln w="9525">
            <a:noFill/>
            <a:miter lim="800000"/>
            <a:headEnd/>
            <a:tailEnd/>
          </a:ln>
        </p:spPr>
        <p:txBody>
          <a:bodyPr>
            <a:spAutoFit/>
          </a:bodyPr>
          <a:lstStyle/>
          <a:p>
            <a:pPr algn="ctr">
              <a:spcBef>
                <a:spcPct val="50000"/>
              </a:spcBef>
            </a:pPr>
            <a:r>
              <a:rPr lang="en-US" sz="1800">
                <a:solidFill>
                  <a:srgbClr val="FFFF00"/>
                </a:solidFill>
                <a:latin typeface="Arial" charset="0"/>
              </a:rPr>
              <a:t>Encodes/Decodes function calls and responses in XML (C++)</a:t>
            </a:r>
          </a:p>
        </p:txBody>
      </p:sp>
      <p:sp>
        <p:nvSpPr>
          <p:cNvPr id="73747" name="Text Box 19"/>
          <p:cNvSpPr txBox="1">
            <a:spLocks noChangeArrowheads="1"/>
          </p:cNvSpPr>
          <p:nvPr/>
        </p:nvSpPr>
        <p:spPr bwMode="auto">
          <a:xfrm>
            <a:off x="4343400" y="5181600"/>
            <a:ext cx="3429000" cy="641350"/>
          </a:xfrm>
          <a:prstGeom prst="rect">
            <a:avLst/>
          </a:prstGeom>
          <a:noFill/>
          <a:ln w="9525">
            <a:noFill/>
            <a:miter lim="800000"/>
            <a:headEnd/>
            <a:tailEnd/>
          </a:ln>
        </p:spPr>
        <p:txBody>
          <a:bodyPr>
            <a:spAutoFit/>
          </a:bodyPr>
          <a:lstStyle/>
          <a:p>
            <a:pPr algn="ctr">
              <a:spcBef>
                <a:spcPct val="50000"/>
              </a:spcBef>
            </a:pPr>
            <a:r>
              <a:rPr lang="en-US" sz="1800">
                <a:solidFill>
                  <a:srgbClr val="FFFF00"/>
                </a:solidFill>
                <a:latin typeface="Arial" charset="0"/>
              </a:rPr>
              <a:t>Wrapper for Java/Tcl (Not needed if app is in C++)</a:t>
            </a:r>
          </a:p>
        </p:txBody>
      </p:sp>
      <p:sp>
        <p:nvSpPr>
          <p:cNvPr id="73748" name="Text Box 20"/>
          <p:cNvSpPr txBox="1">
            <a:spLocks noChangeArrowheads="1"/>
          </p:cNvSpPr>
          <p:nvPr/>
        </p:nvSpPr>
        <p:spPr bwMode="auto">
          <a:xfrm>
            <a:off x="4343400" y="6172200"/>
            <a:ext cx="3429000" cy="366713"/>
          </a:xfrm>
          <a:prstGeom prst="rect">
            <a:avLst/>
          </a:prstGeom>
          <a:noFill/>
          <a:ln w="9525">
            <a:noFill/>
            <a:miter lim="800000"/>
            <a:headEnd/>
            <a:tailEnd/>
          </a:ln>
        </p:spPr>
        <p:txBody>
          <a:bodyPr>
            <a:spAutoFit/>
          </a:bodyPr>
          <a:lstStyle/>
          <a:p>
            <a:pPr algn="ctr">
              <a:spcBef>
                <a:spcPct val="50000"/>
              </a:spcBef>
            </a:pPr>
            <a:r>
              <a:rPr lang="en-US" sz="1800">
                <a:solidFill>
                  <a:srgbClr val="FFFF00"/>
                </a:solidFill>
                <a:latin typeface="Arial" charset="0"/>
              </a:rPr>
              <a:t>Application (any language)</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Soar Basics</a:t>
            </a:r>
          </a:p>
        </p:txBody>
      </p:sp>
      <p:sp>
        <p:nvSpPr>
          <p:cNvPr id="428035" name="Rectangle 3"/>
          <p:cNvSpPr>
            <a:spLocks noGrp="1" noChangeArrowheads="1"/>
          </p:cNvSpPr>
          <p:nvPr>
            <p:ph idx="1"/>
          </p:nvPr>
        </p:nvSpPr>
        <p:spPr>
          <a:xfrm>
            <a:off x="152400" y="3508310"/>
            <a:ext cx="8991600" cy="3237723"/>
          </a:xfrm>
        </p:spPr>
        <p:txBody>
          <a:bodyPr>
            <a:normAutofit/>
          </a:bodyPr>
          <a:lstStyle/>
          <a:p>
            <a:pPr marL="533400" indent="-533400">
              <a:defRPr/>
            </a:pPr>
            <a:r>
              <a:rPr lang="en-US" sz="2400" dirty="0" smtClean="0"/>
              <a:t>Operators: Deliberate changes to internal/external state </a:t>
            </a:r>
          </a:p>
          <a:p>
            <a:pPr marL="533400" indent="-533400">
              <a:defRPr/>
            </a:pPr>
            <a:r>
              <a:rPr lang="en-US" sz="2400" dirty="0" smtClean="0"/>
              <a:t>Activity is a series of operators controlled by knowledge:</a:t>
            </a:r>
          </a:p>
          <a:p>
            <a:pPr marL="914400" lvl="1" indent="-457200">
              <a:buFontTx/>
              <a:buAutoNum type="arabicPeriod"/>
              <a:defRPr/>
            </a:pPr>
            <a:r>
              <a:rPr lang="en-US" sz="2000" u="sng" dirty="0" smtClean="0"/>
              <a:t>Input</a:t>
            </a:r>
            <a:r>
              <a:rPr lang="en-US" sz="2000" dirty="0" smtClean="0"/>
              <a:t> from environment</a:t>
            </a:r>
          </a:p>
          <a:p>
            <a:pPr marL="914400" lvl="1" indent="-457200">
              <a:buFontTx/>
              <a:buAutoNum type="arabicPeriod"/>
              <a:defRPr/>
            </a:pPr>
            <a:r>
              <a:rPr lang="en-US" sz="2000" dirty="0" smtClean="0"/>
              <a:t>Elaborate current situation: </a:t>
            </a:r>
            <a:r>
              <a:rPr lang="en-US" sz="2000" i="1" dirty="0" smtClean="0"/>
              <a:t>parallel rules</a:t>
            </a:r>
          </a:p>
          <a:p>
            <a:pPr marL="914400" lvl="1" indent="-457200">
              <a:buFontTx/>
              <a:buAutoNum type="arabicPeriod"/>
              <a:defRPr/>
            </a:pPr>
            <a:r>
              <a:rPr lang="en-US" sz="2000" dirty="0" smtClean="0"/>
              <a:t>Propose and evaluate operators via preferences: </a:t>
            </a:r>
            <a:r>
              <a:rPr lang="en-US" sz="2000" i="1" dirty="0" smtClean="0"/>
              <a:t>parallel rules</a:t>
            </a:r>
          </a:p>
          <a:p>
            <a:pPr marL="914400" lvl="1" indent="-457200">
              <a:buFontTx/>
              <a:buAutoNum type="arabicPeriod"/>
              <a:defRPr/>
            </a:pPr>
            <a:r>
              <a:rPr lang="en-US" sz="2000" u="sng" dirty="0" smtClean="0"/>
              <a:t>Select operator</a:t>
            </a:r>
          </a:p>
          <a:p>
            <a:pPr marL="914400" lvl="1" indent="-457200">
              <a:buFontTx/>
              <a:buAutoNum type="arabicPeriod"/>
              <a:defRPr/>
            </a:pPr>
            <a:r>
              <a:rPr lang="en-US" sz="2000" dirty="0" smtClean="0"/>
              <a:t>Apply operator: Modify internal data structures: </a:t>
            </a:r>
            <a:r>
              <a:rPr lang="en-US" sz="2000" i="1" dirty="0" smtClean="0"/>
              <a:t>parallel rules</a:t>
            </a:r>
          </a:p>
          <a:p>
            <a:pPr marL="914400" lvl="1" indent="-457200">
              <a:buFontTx/>
              <a:buAutoNum type="arabicPeriod"/>
              <a:defRPr/>
            </a:pPr>
            <a:r>
              <a:rPr lang="en-US" sz="2000" u="sng" dirty="0" smtClean="0"/>
              <a:t>Output</a:t>
            </a:r>
            <a:r>
              <a:rPr lang="en-US" sz="2000" dirty="0" smtClean="0"/>
              <a:t> to motor system</a:t>
            </a:r>
          </a:p>
          <a:p>
            <a:pPr marL="1257300" lvl="2" indent="-342900">
              <a:buFontTx/>
              <a:buNone/>
              <a:defRPr/>
            </a:pPr>
            <a:endParaRPr lang="en-US" sz="1800" dirty="0" smtClean="0"/>
          </a:p>
        </p:txBody>
      </p:sp>
      <p:grpSp>
        <p:nvGrpSpPr>
          <p:cNvPr id="2" name="Group 4"/>
          <p:cNvGrpSpPr>
            <a:grpSpLocks/>
          </p:cNvGrpSpPr>
          <p:nvPr/>
        </p:nvGrpSpPr>
        <p:grpSpPr bwMode="auto">
          <a:xfrm>
            <a:off x="282105" y="4599096"/>
            <a:ext cx="257175" cy="1793630"/>
            <a:chOff x="300" y="1650"/>
            <a:chExt cx="120" cy="750"/>
          </a:xfrm>
        </p:grpSpPr>
        <p:sp>
          <p:nvSpPr>
            <p:cNvPr id="22534" name="Line 5"/>
            <p:cNvSpPr>
              <a:spLocks noChangeShapeType="1"/>
            </p:cNvSpPr>
            <p:nvPr/>
          </p:nvSpPr>
          <p:spPr bwMode="auto">
            <a:xfrm flipH="1">
              <a:off x="300" y="2400"/>
              <a:ext cx="120" cy="0"/>
            </a:xfrm>
            <a:prstGeom prst="line">
              <a:avLst/>
            </a:prstGeom>
            <a:noFill/>
            <a:ln w="12700">
              <a:solidFill>
                <a:srgbClr val="FFFF00"/>
              </a:solidFill>
              <a:round/>
              <a:headEnd/>
              <a:tailEnd/>
            </a:ln>
          </p:spPr>
          <p:txBody>
            <a:bodyPr/>
            <a:lstStyle/>
            <a:p>
              <a:endParaRPr lang="en-US"/>
            </a:p>
          </p:txBody>
        </p:sp>
        <p:sp>
          <p:nvSpPr>
            <p:cNvPr id="22535" name="Line 6"/>
            <p:cNvSpPr>
              <a:spLocks noChangeShapeType="1"/>
            </p:cNvSpPr>
            <p:nvPr/>
          </p:nvSpPr>
          <p:spPr bwMode="auto">
            <a:xfrm flipV="1">
              <a:off x="300" y="1656"/>
              <a:ext cx="0" cy="744"/>
            </a:xfrm>
            <a:prstGeom prst="line">
              <a:avLst/>
            </a:prstGeom>
            <a:noFill/>
            <a:ln w="12700">
              <a:solidFill>
                <a:srgbClr val="FFFF00"/>
              </a:solidFill>
              <a:round/>
              <a:headEnd/>
              <a:tailEnd/>
            </a:ln>
          </p:spPr>
          <p:txBody>
            <a:bodyPr/>
            <a:lstStyle/>
            <a:p>
              <a:endParaRPr lang="en-US"/>
            </a:p>
          </p:txBody>
        </p:sp>
        <p:sp>
          <p:nvSpPr>
            <p:cNvPr id="22536" name="Line 7"/>
            <p:cNvSpPr>
              <a:spLocks noChangeShapeType="1"/>
            </p:cNvSpPr>
            <p:nvPr/>
          </p:nvSpPr>
          <p:spPr bwMode="auto">
            <a:xfrm flipV="1">
              <a:off x="300" y="1650"/>
              <a:ext cx="108" cy="6"/>
            </a:xfrm>
            <a:prstGeom prst="line">
              <a:avLst/>
            </a:prstGeom>
            <a:noFill/>
            <a:ln w="12700">
              <a:solidFill>
                <a:srgbClr val="FFFF00"/>
              </a:solidFill>
              <a:round/>
              <a:headEnd/>
              <a:tailEnd type="triangle" w="med" len="med"/>
            </a:ln>
          </p:spPr>
          <p:txBody>
            <a:bodyPr/>
            <a:lstStyle/>
            <a:p>
              <a:endParaRPr lang="en-US"/>
            </a:p>
          </p:txBody>
        </p:sp>
      </p:grpSp>
      <p:sp>
        <p:nvSpPr>
          <p:cNvPr id="9" name="Slide Number Placeholder 8"/>
          <p:cNvSpPr>
            <a:spLocks noGrp="1"/>
          </p:cNvSpPr>
          <p:nvPr>
            <p:ph type="sldNum" sz="quarter" idx="10"/>
          </p:nvPr>
        </p:nvSpPr>
        <p:spPr/>
        <p:txBody>
          <a:bodyPr/>
          <a:lstStyle/>
          <a:p>
            <a:pPr>
              <a:defRPr/>
            </a:pPr>
            <a:fld id="{BB8DAA28-CB71-4CCD-964C-52F571A2499D}" type="slidenum">
              <a:rPr lang="en-US" smtClean="0"/>
              <a:pPr>
                <a:defRPr/>
              </a:pPr>
              <a:t>12</a:t>
            </a:fld>
            <a:endParaRPr lang="en-US" dirty="0"/>
          </a:p>
        </p:txBody>
      </p:sp>
      <p:grpSp>
        <p:nvGrpSpPr>
          <p:cNvPr id="11" name="Group 11"/>
          <p:cNvGrpSpPr>
            <a:grpSpLocks/>
          </p:cNvGrpSpPr>
          <p:nvPr/>
        </p:nvGrpSpPr>
        <p:grpSpPr bwMode="auto">
          <a:xfrm>
            <a:off x="978840" y="1801760"/>
            <a:ext cx="2014422" cy="1026854"/>
            <a:chOff x="828" y="2986"/>
            <a:chExt cx="1582" cy="918"/>
          </a:xfrm>
        </p:grpSpPr>
        <p:sp>
          <p:nvSpPr>
            <p:cNvPr id="48" name="Oval 4"/>
            <p:cNvSpPr>
              <a:spLocks noChangeArrowheads="1"/>
            </p:cNvSpPr>
            <p:nvPr/>
          </p:nvSpPr>
          <p:spPr bwMode="auto">
            <a:xfrm>
              <a:off x="828" y="2986"/>
              <a:ext cx="973" cy="755"/>
            </a:xfrm>
            <a:prstGeom prst="ellipse">
              <a:avLst/>
            </a:prstGeom>
            <a:solidFill>
              <a:srgbClr val="00B050"/>
            </a:solidFill>
            <a:ln w="12700">
              <a:solidFill>
                <a:schemeClr val="tx1"/>
              </a:solidFill>
              <a:round/>
              <a:headEnd/>
              <a:tailEnd/>
            </a:ln>
          </p:spPr>
          <p:txBody>
            <a:bodyPr wrap="none" anchor="ctr"/>
            <a:lstStyle/>
            <a:p>
              <a:endParaRPr lang="en-US">
                <a:solidFill>
                  <a:srgbClr val="FFFF00"/>
                </a:solidFill>
              </a:endParaRPr>
            </a:p>
          </p:txBody>
        </p:sp>
        <p:sp>
          <p:nvSpPr>
            <p:cNvPr id="49" name="Line 5"/>
            <p:cNvSpPr>
              <a:spLocks noChangeShapeType="1"/>
            </p:cNvSpPr>
            <p:nvPr/>
          </p:nvSpPr>
          <p:spPr bwMode="auto">
            <a:xfrm>
              <a:off x="1642" y="3641"/>
              <a:ext cx="331" cy="225"/>
            </a:xfrm>
            <a:prstGeom prst="line">
              <a:avLst/>
            </a:prstGeom>
            <a:noFill/>
            <a:ln w="28575">
              <a:solidFill>
                <a:srgbClr val="FFFF00"/>
              </a:solidFill>
              <a:round/>
              <a:headEnd/>
              <a:tailEnd/>
            </a:ln>
          </p:spPr>
          <p:txBody>
            <a:bodyPr/>
            <a:lstStyle/>
            <a:p>
              <a:endParaRPr lang="en-US"/>
            </a:p>
          </p:txBody>
        </p:sp>
        <p:sp>
          <p:nvSpPr>
            <p:cNvPr id="50" name="Line 6"/>
            <p:cNvSpPr>
              <a:spLocks noChangeShapeType="1"/>
            </p:cNvSpPr>
            <p:nvPr/>
          </p:nvSpPr>
          <p:spPr bwMode="auto">
            <a:xfrm flipV="1">
              <a:off x="1969" y="3837"/>
              <a:ext cx="357" cy="20"/>
            </a:xfrm>
            <a:prstGeom prst="line">
              <a:avLst/>
            </a:prstGeom>
            <a:noFill/>
            <a:ln w="28575">
              <a:solidFill>
                <a:srgbClr val="FFFF00"/>
              </a:solidFill>
              <a:round/>
              <a:headEnd/>
              <a:tailEnd/>
            </a:ln>
          </p:spPr>
          <p:txBody>
            <a:bodyPr/>
            <a:lstStyle/>
            <a:p>
              <a:endParaRPr lang="en-US"/>
            </a:p>
          </p:txBody>
        </p:sp>
        <p:sp>
          <p:nvSpPr>
            <p:cNvPr id="51" name="Line 7"/>
            <p:cNvSpPr>
              <a:spLocks noChangeShapeType="1"/>
            </p:cNvSpPr>
            <p:nvPr/>
          </p:nvSpPr>
          <p:spPr bwMode="auto">
            <a:xfrm flipV="1">
              <a:off x="2330" y="3741"/>
              <a:ext cx="80" cy="106"/>
            </a:xfrm>
            <a:prstGeom prst="line">
              <a:avLst/>
            </a:prstGeom>
            <a:noFill/>
            <a:ln w="19050">
              <a:solidFill>
                <a:srgbClr val="FFFF00"/>
              </a:solidFill>
              <a:round/>
              <a:headEnd/>
              <a:tailEnd/>
            </a:ln>
          </p:spPr>
          <p:txBody>
            <a:bodyPr/>
            <a:lstStyle/>
            <a:p>
              <a:endParaRPr lang="en-US"/>
            </a:p>
          </p:txBody>
        </p:sp>
        <p:sp>
          <p:nvSpPr>
            <p:cNvPr id="52" name="Line 8"/>
            <p:cNvSpPr>
              <a:spLocks noChangeShapeType="1"/>
            </p:cNvSpPr>
            <p:nvPr/>
          </p:nvSpPr>
          <p:spPr bwMode="auto">
            <a:xfrm flipH="1" flipV="1">
              <a:off x="2338" y="3837"/>
              <a:ext cx="66" cy="67"/>
            </a:xfrm>
            <a:prstGeom prst="line">
              <a:avLst/>
            </a:prstGeom>
            <a:noFill/>
            <a:ln w="19050">
              <a:solidFill>
                <a:srgbClr val="FFFF00"/>
              </a:solidFill>
              <a:round/>
              <a:headEnd/>
              <a:tailEnd/>
            </a:ln>
          </p:spPr>
          <p:txBody>
            <a:bodyPr/>
            <a:lstStyle/>
            <a:p>
              <a:endParaRPr lang="en-US"/>
            </a:p>
          </p:txBody>
        </p:sp>
        <p:sp>
          <p:nvSpPr>
            <p:cNvPr id="53" name="Oval 9"/>
            <p:cNvSpPr>
              <a:spLocks noChangeArrowheads="1"/>
            </p:cNvSpPr>
            <p:nvPr/>
          </p:nvSpPr>
          <p:spPr bwMode="auto">
            <a:xfrm>
              <a:off x="1529" y="3218"/>
              <a:ext cx="186" cy="145"/>
            </a:xfrm>
            <a:prstGeom prst="ellipse">
              <a:avLst/>
            </a:prstGeom>
            <a:solidFill>
              <a:schemeClr val="tx1"/>
            </a:solidFill>
            <a:ln w="12700">
              <a:solidFill>
                <a:schemeClr val="bg2"/>
              </a:solidFill>
              <a:round/>
              <a:headEnd/>
              <a:tailEnd/>
            </a:ln>
          </p:spPr>
          <p:txBody>
            <a:bodyPr wrap="none" anchor="ctr"/>
            <a:lstStyle/>
            <a:p>
              <a:endParaRPr lang="en-US">
                <a:solidFill>
                  <a:srgbClr val="FFFF00"/>
                </a:solidFill>
              </a:endParaRPr>
            </a:p>
          </p:txBody>
        </p:sp>
        <p:sp>
          <p:nvSpPr>
            <p:cNvPr id="54" name="Oval 10"/>
            <p:cNvSpPr>
              <a:spLocks noChangeArrowheads="1"/>
            </p:cNvSpPr>
            <p:nvPr/>
          </p:nvSpPr>
          <p:spPr bwMode="auto">
            <a:xfrm>
              <a:off x="1595" y="3259"/>
              <a:ext cx="102" cy="95"/>
            </a:xfrm>
            <a:prstGeom prst="ellipse">
              <a:avLst/>
            </a:prstGeom>
            <a:solidFill>
              <a:schemeClr val="bg2"/>
            </a:solidFill>
            <a:ln w="12700">
              <a:solidFill>
                <a:schemeClr val="tx1"/>
              </a:solidFill>
              <a:round/>
              <a:headEnd/>
              <a:tailEnd/>
            </a:ln>
          </p:spPr>
          <p:txBody>
            <a:bodyPr wrap="none" anchor="ctr"/>
            <a:lstStyle/>
            <a:p>
              <a:endParaRPr lang="en-US">
                <a:solidFill>
                  <a:srgbClr val="FFFF00"/>
                </a:solidFill>
              </a:endParaRPr>
            </a:p>
          </p:txBody>
        </p:sp>
      </p:grpSp>
      <p:sp>
        <p:nvSpPr>
          <p:cNvPr id="12" name="Text Box 12"/>
          <p:cNvSpPr txBox="1">
            <a:spLocks noChangeArrowheads="1"/>
          </p:cNvSpPr>
          <p:nvPr/>
        </p:nvSpPr>
        <p:spPr bwMode="auto">
          <a:xfrm>
            <a:off x="783772" y="2830848"/>
            <a:ext cx="2711183" cy="338554"/>
          </a:xfrm>
          <a:prstGeom prst="rect">
            <a:avLst/>
          </a:prstGeom>
          <a:noFill/>
          <a:ln w="12700">
            <a:noFill/>
            <a:miter lim="800000"/>
            <a:headEnd/>
            <a:tailEnd/>
          </a:ln>
        </p:spPr>
        <p:txBody>
          <a:bodyPr wrap="square">
            <a:spAutoFit/>
          </a:bodyPr>
          <a:lstStyle/>
          <a:p>
            <a:pPr algn="ctr">
              <a:spcBef>
                <a:spcPct val="50000"/>
              </a:spcBef>
            </a:pPr>
            <a:r>
              <a:rPr lang="en-US" sz="1600" dirty="0">
                <a:solidFill>
                  <a:srgbClr val="FFFF00"/>
                </a:solidFill>
              </a:rPr>
              <a:t>Agent in real or virtual world</a:t>
            </a:r>
          </a:p>
        </p:txBody>
      </p:sp>
      <p:grpSp>
        <p:nvGrpSpPr>
          <p:cNvPr id="13" name="Group 25"/>
          <p:cNvGrpSpPr>
            <a:grpSpLocks/>
          </p:cNvGrpSpPr>
          <p:nvPr/>
        </p:nvGrpSpPr>
        <p:grpSpPr bwMode="auto">
          <a:xfrm>
            <a:off x="2333672" y="1441574"/>
            <a:ext cx="961370" cy="1162200"/>
            <a:chOff x="1622" y="2755"/>
            <a:chExt cx="755" cy="1039"/>
          </a:xfrm>
        </p:grpSpPr>
        <p:sp>
          <p:nvSpPr>
            <p:cNvPr id="43" name="Line 17"/>
            <p:cNvSpPr>
              <a:spLocks noChangeShapeType="1"/>
            </p:cNvSpPr>
            <p:nvPr/>
          </p:nvSpPr>
          <p:spPr bwMode="auto">
            <a:xfrm flipV="1">
              <a:off x="1622" y="2972"/>
              <a:ext cx="689" cy="331"/>
            </a:xfrm>
            <a:prstGeom prst="line">
              <a:avLst/>
            </a:prstGeom>
            <a:noFill/>
            <a:ln w="28575">
              <a:solidFill>
                <a:schemeClr val="folHlink"/>
              </a:solidFill>
              <a:round/>
              <a:headEnd/>
              <a:tailEnd type="triangle" w="lg" len="med"/>
            </a:ln>
          </p:spPr>
          <p:txBody>
            <a:bodyPr/>
            <a:lstStyle/>
            <a:p>
              <a:endParaRPr lang="en-US"/>
            </a:p>
          </p:txBody>
        </p:sp>
        <p:sp>
          <p:nvSpPr>
            <p:cNvPr id="44" name="Line 18"/>
            <p:cNvSpPr>
              <a:spLocks noChangeShapeType="1"/>
            </p:cNvSpPr>
            <p:nvPr/>
          </p:nvSpPr>
          <p:spPr bwMode="auto">
            <a:xfrm flipV="1">
              <a:off x="1658" y="3260"/>
              <a:ext cx="709" cy="131"/>
            </a:xfrm>
            <a:prstGeom prst="line">
              <a:avLst/>
            </a:prstGeom>
            <a:noFill/>
            <a:ln w="28575">
              <a:solidFill>
                <a:srgbClr val="FF9933"/>
              </a:solidFill>
              <a:round/>
              <a:headEnd/>
              <a:tailEnd type="triangle" w="lg" len="med"/>
            </a:ln>
          </p:spPr>
          <p:txBody>
            <a:bodyPr/>
            <a:lstStyle/>
            <a:p>
              <a:endParaRPr lang="en-US"/>
            </a:p>
          </p:txBody>
        </p:sp>
        <p:sp>
          <p:nvSpPr>
            <p:cNvPr id="45" name="Line 19"/>
            <p:cNvSpPr>
              <a:spLocks noChangeShapeType="1"/>
            </p:cNvSpPr>
            <p:nvPr/>
          </p:nvSpPr>
          <p:spPr bwMode="auto">
            <a:xfrm>
              <a:off x="1662" y="3594"/>
              <a:ext cx="669" cy="200"/>
            </a:xfrm>
            <a:prstGeom prst="line">
              <a:avLst/>
            </a:prstGeom>
            <a:noFill/>
            <a:ln w="28575">
              <a:solidFill>
                <a:srgbClr val="9900CC"/>
              </a:solidFill>
              <a:round/>
              <a:headEnd/>
              <a:tailEnd type="triangle" w="lg" len="med"/>
            </a:ln>
          </p:spPr>
          <p:txBody>
            <a:bodyPr/>
            <a:lstStyle/>
            <a:p>
              <a:endParaRPr lang="en-US"/>
            </a:p>
          </p:txBody>
        </p:sp>
        <p:sp>
          <p:nvSpPr>
            <p:cNvPr id="46" name="Text Box 20"/>
            <p:cNvSpPr txBox="1">
              <a:spLocks noChangeArrowheads="1"/>
            </p:cNvSpPr>
            <p:nvPr/>
          </p:nvSpPr>
          <p:spPr bwMode="auto">
            <a:xfrm>
              <a:off x="1735" y="2755"/>
              <a:ext cx="391" cy="413"/>
            </a:xfrm>
            <a:prstGeom prst="rect">
              <a:avLst/>
            </a:prstGeom>
            <a:noFill/>
            <a:ln w="12700">
              <a:noFill/>
              <a:miter lim="800000"/>
              <a:headEnd/>
              <a:tailEnd/>
            </a:ln>
          </p:spPr>
          <p:txBody>
            <a:bodyPr>
              <a:spAutoFit/>
            </a:bodyPr>
            <a:lstStyle/>
            <a:p>
              <a:pPr algn="ctr">
                <a:spcBef>
                  <a:spcPct val="50000"/>
                </a:spcBef>
              </a:pPr>
              <a:r>
                <a:rPr lang="en-US" b="1" dirty="0">
                  <a:solidFill>
                    <a:srgbClr val="FFFF00"/>
                  </a:solidFill>
                </a:rPr>
                <a:t>?</a:t>
              </a:r>
            </a:p>
          </p:txBody>
        </p:sp>
        <p:sp>
          <p:nvSpPr>
            <p:cNvPr id="47" name="Line 24"/>
            <p:cNvSpPr>
              <a:spLocks noChangeShapeType="1"/>
            </p:cNvSpPr>
            <p:nvPr/>
          </p:nvSpPr>
          <p:spPr bwMode="auto">
            <a:xfrm>
              <a:off x="1683" y="3504"/>
              <a:ext cx="694" cy="59"/>
            </a:xfrm>
            <a:prstGeom prst="line">
              <a:avLst/>
            </a:prstGeom>
            <a:noFill/>
            <a:ln w="28575">
              <a:solidFill>
                <a:srgbClr val="CC0000"/>
              </a:solidFill>
              <a:round/>
              <a:headEnd/>
              <a:tailEnd type="triangle" w="lg" len="med"/>
            </a:ln>
          </p:spPr>
          <p:txBody>
            <a:bodyPr/>
            <a:lstStyle/>
            <a:p>
              <a:endParaRPr lang="en-US"/>
            </a:p>
          </p:txBody>
        </p:sp>
      </p:grpSp>
      <p:sp>
        <p:nvSpPr>
          <p:cNvPr id="14" name="Line 26"/>
          <p:cNvSpPr>
            <a:spLocks noChangeShapeType="1"/>
          </p:cNvSpPr>
          <p:nvPr/>
        </p:nvSpPr>
        <p:spPr bwMode="auto">
          <a:xfrm>
            <a:off x="2417712" y="2220105"/>
            <a:ext cx="1087431" cy="0"/>
          </a:xfrm>
          <a:prstGeom prst="line">
            <a:avLst/>
          </a:prstGeom>
          <a:noFill/>
          <a:ln w="76200" cmpd="tri">
            <a:solidFill>
              <a:srgbClr val="CC0000"/>
            </a:solidFill>
            <a:round/>
            <a:headEnd/>
            <a:tailEnd type="triangle" w="med" len="med"/>
          </a:ln>
        </p:spPr>
        <p:txBody>
          <a:bodyPr/>
          <a:lstStyle/>
          <a:p>
            <a:endParaRPr lang="en-US"/>
          </a:p>
        </p:txBody>
      </p:sp>
      <p:grpSp>
        <p:nvGrpSpPr>
          <p:cNvPr id="15" name="Group 27"/>
          <p:cNvGrpSpPr>
            <a:grpSpLocks/>
          </p:cNvGrpSpPr>
          <p:nvPr/>
        </p:nvGrpSpPr>
        <p:grpSpPr bwMode="auto">
          <a:xfrm>
            <a:off x="3659216" y="1801760"/>
            <a:ext cx="2014422" cy="1026854"/>
            <a:chOff x="828" y="2986"/>
            <a:chExt cx="1582" cy="918"/>
          </a:xfrm>
        </p:grpSpPr>
        <p:sp>
          <p:nvSpPr>
            <p:cNvPr id="36" name="Oval 28"/>
            <p:cNvSpPr>
              <a:spLocks noChangeArrowheads="1"/>
            </p:cNvSpPr>
            <p:nvPr/>
          </p:nvSpPr>
          <p:spPr bwMode="auto">
            <a:xfrm>
              <a:off x="828" y="2986"/>
              <a:ext cx="973" cy="755"/>
            </a:xfrm>
            <a:prstGeom prst="ellipse">
              <a:avLst/>
            </a:prstGeom>
            <a:solidFill>
              <a:srgbClr val="00B050"/>
            </a:solidFill>
            <a:ln w="12700">
              <a:solidFill>
                <a:schemeClr val="tx1"/>
              </a:solidFill>
              <a:round/>
              <a:headEnd/>
              <a:tailEnd/>
            </a:ln>
          </p:spPr>
          <p:txBody>
            <a:bodyPr wrap="none" anchor="ctr"/>
            <a:lstStyle/>
            <a:p>
              <a:endParaRPr lang="en-US">
                <a:solidFill>
                  <a:srgbClr val="FFFF00"/>
                </a:solidFill>
              </a:endParaRPr>
            </a:p>
          </p:txBody>
        </p:sp>
        <p:sp>
          <p:nvSpPr>
            <p:cNvPr id="37" name="Line 29"/>
            <p:cNvSpPr>
              <a:spLocks noChangeShapeType="1"/>
            </p:cNvSpPr>
            <p:nvPr/>
          </p:nvSpPr>
          <p:spPr bwMode="auto">
            <a:xfrm>
              <a:off x="1642" y="3641"/>
              <a:ext cx="331" cy="225"/>
            </a:xfrm>
            <a:prstGeom prst="line">
              <a:avLst/>
            </a:prstGeom>
            <a:noFill/>
            <a:ln w="28575">
              <a:solidFill>
                <a:srgbClr val="FFFF00"/>
              </a:solidFill>
              <a:round/>
              <a:headEnd/>
              <a:tailEnd/>
            </a:ln>
          </p:spPr>
          <p:txBody>
            <a:bodyPr/>
            <a:lstStyle/>
            <a:p>
              <a:endParaRPr lang="en-US"/>
            </a:p>
          </p:txBody>
        </p:sp>
        <p:sp>
          <p:nvSpPr>
            <p:cNvPr id="38" name="Line 30"/>
            <p:cNvSpPr>
              <a:spLocks noChangeShapeType="1"/>
            </p:cNvSpPr>
            <p:nvPr/>
          </p:nvSpPr>
          <p:spPr bwMode="auto">
            <a:xfrm flipV="1">
              <a:off x="1969" y="3837"/>
              <a:ext cx="357" cy="20"/>
            </a:xfrm>
            <a:prstGeom prst="line">
              <a:avLst/>
            </a:prstGeom>
            <a:noFill/>
            <a:ln w="28575">
              <a:solidFill>
                <a:srgbClr val="FFFF00"/>
              </a:solidFill>
              <a:round/>
              <a:headEnd/>
              <a:tailEnd/>
            </a:ln>
          </p:spPr>
          <p:txBody>
            <a:bodyPr/>
            <a:lstStyle/>
            <a:p>
              <a:endParaRPr lang="en-US"/>
            </a:p>
          </p:txBody>
        </p:sp>
        <p:sp>
          <p:nvSpPr>
            <p:cNvPr id="39" name="Line 31"/>
            <p:cNvSpPr>
              <a:spLocks noChangeShapeType="1"/>
            </p:cNvSpPr>
            <p:nvPr/>
          </p:nvSpPr>
          <p:spPr bwMode="auto">
            <a:xfrm flipV="1">
              <a:off x="2330" y="3741"/>
              <a:ext cx="80" cy="106"/>
            </a:xfrm>
            <a:prstGeom prst="line">
              <a:avLst/>
            </a:prstGeom>
            <a:noFill/>
            <a:ln w="19050">
              <a:solidFill>
                <a:srgbClr val="FFFF00"/>
              </a:solidFill>
              <a:round/>
              <a:headEnd/>
              <a:tailEnd/>
            </a:ln>
          </p:spPr>
          <p:txBody>
            <a:bodyPr/>
            <a:lstStyle/>
            <a:p>
              <a:endParaRPr lang="en-US"/>
            </a:p>
          </p:txBody>
        </p:sp>
        <p:sp>
          <p:nvSpPr>
            <p:cNvPr id="40" name="Line 32"/>
            <p:cNvSpPr>
              <a:spLocks noChangeShapeType="1"/>
            </p:cNvSpPr>
            <p:nvPr/>
          </p:nvSpPr>
          <p:spPr bwMode="auto">
            <a:xfrm flipH="1" flipV="1">
              <a:off x="2338" y="3837"/>
              <a:ext cx="66" cy="67"/>
            </a:xfrm>
            <a:prstGeom prst="line">
              <a:avLst/>
            </a:prstGeom>
            <a:noFill/>
            <a:ln w="19050">
              <a:solidFill>
                <a:srgbClr val="FFFF00"/>
              </a:solidFill>
              <a:round/>
              <a:headEnd/>
              <a:tailEnd/>
            </a:ln>
          </p:spPr>
          <p:txBody>
            <a:bodyPr/>
            <a:lstStyle/>
            <a:p>
              <a:endParaRPr lang="en-US"/>
            </a:p>
          </p:txBody>
        </p:sp>
        <p:sp>
          <p:nvSpPr>
            <p:cNvPr id="41" name="Oval 33"/>
            <p:cNvSpPr>
              <a:spLocks noChangeArrowheads="1"/>
            </p:cNvSpPr>
            <p:nvPr/>
          </p:nvSpPr>
          <p:spPr bwMode="auto">
            <a:xfrm>
              <a:off x="1529" y="3218"/>
              <a:ext cx="186" cy="145"/>
            </a:xfrm>
            <a:prstGeom prst="ellipse">
              <a:avLst/>
            </a:prstGeom>
            <a:solidFill>
              <a:schemeClr val="tx1"/>
            </a:solidFill>
            <a:ln w="12700">
              <a:solidFill>
                <a:schemeClr val="bg2"/>
              </a:solidFill>
              <a:round/>
              <a:headEnd/>
              <a:tailEnd/>
            </a:ln>
          </p:spPr>
          <p:txBody>
            <a:bodyPr wrap="none" anchor="ctr"/>
            <a:lstStyle/>
            <a:p>
              <a:endParaRPr lang="en-US">
                <a:solidFill>
                  <a:srgbClr val="FFFF00"/>
                </a:solidFill>
              </a:endParaRPr>
            </a:p>
          </p:txBody>
        </p:sp>
        <p:sp>
          <p:nvSpPr>
            <p:cNvPr id="42" name="Oval 34"/>
            <p:cNvSpPr>
              <a:spLocks noChangeArrowheads="1"/>
            </p:cNvSpPr>
            <p:nvPr/>
          </p:nvSpPr>
          <p:spPr bwMode="auto">
            <a:xfrm>
              <a:off x="1595" y="3259"/>
              <a:ext cx="102" cy="95"/>
            </a:xfrm>
            <a:prstGeom prst="ellipse">
              <a:avLst/>
            </a:prstGeom>
            <a:solidFill>
              <a:schemeClr val="bg2"/>
            </a:solidFill>
            <a:ln w="12700">
              <a:solidFill>
                <a:schemeClr val="tx1"/>
              </a:solidFill>
              <a:round/>
              <a:headEnd/>
              <a:tailEnd/>
            </a:ln>
          </p:spPr>
          <p:txBody>
            <a:bodyPr wrap="none" anchor="ctr"/>
            <a:lstStyle/>
            <a:p>
              <a:endParaRPr lang="en-US">
                <a:solidFill>
                  <a:srgbClr val="FFFF00"/>
                </a:solidFill>
              </a:endParaRPr>
            </a:p>
          </p:txBody>
        </p:sp>
      </p:grpSp>
      <p:sp>
        <p:nvSpPr>
          <p:cNvPr id="16" name="Text Box 35"/>
          <p:cNvSpPr txBox="1">
            <a:spLocks noChangeArrowheads="1"/>
          </p:cNvSpPr>
          <p:nvPr/>
        </p:nvSpPr>
        <p:spPr bwMode="auto">
          <a:xfrm>
            <a:off x="3507466" y="2849509"/>
            <a:ext cx="2393875" cy="338554"/>
          </a:xfrm>
          <a:prstGeom prst="rect">
            <a:avLst/>
          </a:prstGeom>
          <a:noFill/>
          <a:ln w="12700">
            <a:noFill/>
            <a:miter lim="800000"/>
            <a:headEnd/>
            <a:tailEnd/>
          </a:ln>
        </p:spPr>
        <p:txBody>
          <a:bodyPr>
            <a:spAutoFit/>
          </a:bodyPr>
          <a:lstStyle/>
          <a:p>
            <a:pPr algn="ctr">
              <a:spcBef>
                <a:spcPct val="50000"/>
              </a:spcBef>
            </a:pPr>
            <a:r>
              <a:rPr lang="en-US" sz="1600" dirty="0">
                <a:solidFill>
                  <a:srgbClr val="FFFF00"/>
                </a:solidFill>
              </a:rPr>
              <a:t>Agent in new </a:t>
            </a:r>
            <a:r>
              <a:rPr lang="en-US" sz="1600" dirty="0" smtClean="0">
                <a:solidFill>
                  <a:srgbClr val="FFFF00"/>
                </a:solidFill>
              </a:rPr>
              <a:t>state</a:t>
            </a:r>
            <a:endParaRPr lang="en-US" sz="1600" dirty="0">
              <a:solidFill>
                <a:srgbClr val="FFFF00"/>
              </a:solidFill>
            </a:endParaRPr>
          </a:p>
        </p:txBody>
      </p:sp>
      <p:grpSp>
        <p:nvGrpSpPr>
          <p:cNvPr id="17" name="Group 42"/>
          <p:cNvGrpSpPr>
            <a:grpSpLocks/>
          </p:cNvGrpSpPr>
          <p:nvPr/>
        </p:nvGrpSpPr>
        <p:grpSpPr bwMode="auto">
          <a:xfrm>
            <a:off x="4993674" y="1441574"/>
            <a:ext cx="961371" cy="1162200"/>
            <a:chOff x="3711" y="2747"/>
            <a:chExt cx="755" cy="1039"/>
          </a:xfrm>
        </p:grpSpPr>
        <p:sp>
          <p:nvSpPr>
            <p:cNvPr id="31" name="Line 37"/>
            <p:cNvSpPr>
              <a:spLocks noChangeShapeType="1"/>
            </p:cNvSpPr>
            <p:nvPr/>
          </p:nvSpPr>
          <p:spPr bwMode="auto">
            <a:xfrm flipV="1">
              <a:off x="3711" y="2964"/>
              <a:ext cx="689" cy="331"/>
            </a:xfrm>
            <a:prstGeom prst="line">
              <a:avLst/>
            </a:prstGeom>
            <a:noFill/>
            <a:ln w="28575">
              <a:solidFill>
                <a:schemeClr val="folHlink"/>
              </a:solidFill>
              <a:round/>
              <a:headEnd/>
              <a:tailEnd type="triangle" w="lg" len="med"/>
            </a:ln>
          </p:spPr>
          <p:txBody>
            <a:bodyPr/>
            <a:lstStyle/>
            <a:p>
              <a:endParaRPr lang="en-US"/>
            </a:p>
          </p:txBody>
        </p:sp>
        <p:sp>
          <p:nvSpPr>
            <p:cNvPr id="32" name="Line 38"/>
            <p:cNvSpPr>
              <a:spLocks noChangeShapeType="1"/>
            </p:cNvSpPr>
            <p:nvPr/>
          </p:nvSpPr>
          <p:spPr bwMode="auto">
            <a:xfrm flipV="1">
              <a:off x="3747" y="3252"/>
              <a:ext cx="709" cy="131"/>
            </a:xfrm>
            <a:prstGeom prst="line">
              <a:avLst/>
            </a:prstGeom>
            <a:noFill/>
            <a:ln w="28575">
              <a:solidFill>
                <a:srgbClr val="FFFFFF"/>
              </a:solidFill>
              <a:round/>
              <a:headEnd/>
              <a:tailEnd type="triangle" w="lg" len="med"/>
            </a:ln>
          </p:spPr>
          <p:txBody>
            <a:bodyPr/>
            <a:lstStyle/>
            <a:p>
              <a:endParaRPr lang="en-US"/>
            </a:p>
          </p:txBody>
        </p:sp>
        <p:sp>
          <p:nvSpPr>
            <p:cNvPr id="33" name="Line 39"/>
            <p:cNvSpPr>
              <a:spLocks noChangeShapeType="1"/>
            </p:cNvSpPr>
            <p:nvPr/>
          </p:nvSpPr>
          <p:spPr bwMode="auto">
            <a:xfrm>
              <a:off x="3751" y="3586"/>
              <a:ext cx="669" cy="200"/>
            </a:xfrm>
            <a:prstGeom prst="line">
              <a:avLst/>
            </a:prstGeom>
            <a:noFill/>
            <a:ln w="28575">
              <a:solidFill>
                <a:srgbClr val="66FF33"/>
              </a:solidFill>
              <a:round/>
              <a:headEnd/>
              <a:tailEnd type="triangle" w="lg" len="med"/>
            </a:ln>
          </p:spPr>
          <p:txBody>
            <a:bodyPr/>
            <a:lstStyle/>
            <a:p>
              <a:endParaRPr lang="en-US"/>
            </a:p>
          </p:txBody>
        </p:sp>
        <p:sp>
          <p:nvSpPr>
            <p:cNvPr id="34" name="Text Box 40"/>
            <p:cNvSpPr txBox="1">
              <a:spLocks noChangeArrowheads="1"/>
            </p:cNvSpPr>
            <p:nvPr/>
          </p:nvSpPr>
          <p:spPr bwMode="auto">
            <a:xfrm>
              <a:off x="3824" y="2747"/>
              <a:ext cx="391" cy="413"/>
            </a:xfrm>
            <a:prstGeom prst="rect">
              <a:avLst/>
            </a:prstGeom>
            <a:noFill/>
            <a:ln w="12700">
              <a:noFill/>
              <a:miter lim="800000"/>
              <a:headEnd/>
              <a:tailEnd/>
            </a:ln>
          </p:spPr>
          <p:txBody>
            <a:bodyPr>
              <a:spAutoFit/>
            </a:bodyPr>
            <a:lstStyle/>
            <a:p>
              <a:pPr algn="ctr">
                <a:spcBef>
                  <a:spcPct val="50000"/>
                </a:spcBef>
              </a:pPr>
              <a:r>
                <a:rPr lang="en-US" b="1" dirty="0">
                  <a:solidFill>
                    <a:srgbClr val="FFFF00"/>
                  </a:solidFill>
                </a:rPr>
                <a:t>?</a:t>
              </a:r>
            </a:p>
          </p:txBody>
        </p:sp>
        <p:sp>
          <p:nvSpPr>
            <p:cNvPr id="35" name="Line 41"/>
            <p:cNvSpPr>
              <a:spLocks noChangeShapeType="1"/>
            </p:cNvSpPr>
            <p:nvPr/>
          </p:nvSpPr>
          <p:spPr bwMode="auto">
            <a:xfrm>
              <a:off x="3772" y="3496"/>
              <a:ext cx="694" cy="59"/>
            </a:xfrm>
            <a:prstGeom prst="line">
              <a:avLst/>
            </a:prstGeom>
            <a:noFill/>
            <a:ln w="28575">
              <a:solidFill>
                <a:srgbClr val="CC0000"/>
              </a:solidFill>
              <a:round/>
              <a:headEnd/>
              <a:tailEnd type="triangle" w="lg" len="med"/>
            </a:ln>
          </p:spPr>
          <p:txBody>
            <a:bodyPr/>
            <a:lstStyle/>
            <a:p>
              <a:endParaRPr lang="en-US"/>
            </a:p>
          </p:txBody>
        </p:sp>
      </p:grpSp>
      <p:sp>
        <p:nvSpPr>
          <p:cNvPr id="18" name="Line 43"/>
          <p:cNvSpPr>
            <a:spLocks noChangeShapeType="1"/>
          </p:cNvSpPr>
          <p:nvPr/>
        </p:nvSpPr>
        <p:spPr bwMode="auto">
          <a:xfrm>
            <a:off x="5076442" y="2210038"/>
            <a:ext cx="884970" cy="0"/>
          </a:xfrm>
          <a:prstGeom prst="line">
            <a:avLst/>
          </a:prstGeom>
          <a:noFill/>
          <a:ln w="76200" cmpd="tri">
            <a:solidFill>
              <a:srgbClr val="FFFFFF"/>
            </a:solidFill>
            <a:round/>
            <a:headEnd/>
            <a:tailEnd type="triangle" w="med" len="med"/>
          </a:ln>
        </p:spPr>
        <p:txBody>
          <a:bodyPr/>
          <a:lstStyle/>
          <a:p>
            <a:endParaRPr lang="en-US"/>
          </a:p>
        </p:txBody>
      </p:sp>
      <p:grpSp>
        <p:nvGrpSpPr>
          <p:cNvPr id="19" name="Group 44"/>
          <p:cNvGrpSpPr>
            <a:grpSpLocks/>
          </p:cNvGrpSpPr>
          <p:nvPr/>
        </p:nvGrpSpPr>
        <p:grpSpPr bwMode="auto">
          <a:xfrm>
            <a:off x="6078558" y="1799523"/>
            <a:ext cx="2014422" cy="1026854"/>
            <a:chOff x="828" y="2986"/>
            <a:chExt cx="1582" cy="918"/>
          </a:xfrm>
        </p:grpSpPr>
        <p:sp>
          <p:nvSpPr>
            <p:cNvPr id="24" name="Oval 45"/>
            <p:cNvSpPr>
              <a:spLocks noChangeArrowheads="1"/>
            </p:cNvSpPr>
            <p:nvPr/>
          </p:nvSpPr>
          <p:spPr bwMode="auto">
            <a:xfrm>
              <a:off x="828" y="2986"/>
              <a:ext cx="973" cy="755"/>
            </a:xfrm>
            <a:prstGeom prst="ellipse">
              <a:avLst/>
            </a:prstGeom>
            <a:solidFill>
              <a:srgbClr val="00B050"/>
            </a:solidFill>
            <a:ln w="12700">
              <a:solidFill>
                <a:schemeClr val="tx1"/>
              </a:solidFill>
              <a:round/>
              <a:headEnd/>
              <a:tailEnd/>
            </a:ln>
          </p:spPr>
          <p:txBody>
            <a:bodyPr wrap="none" anchor="ctr"/>
            <a:lstStyle/>
            <a:p>
              <a:endParaRPr lang="en-US">
                <a:solidFill>
                  <a:srgbClr val="FFFF00"/>
                </a:solidFill>
              </a:endParaRPr>
            </a:p>
          </p:txBody>
        </p:sp>
        <p:sp>
          <p:nvSpPr>
            <p:cNvPr id="25" name="Line 46"/>
            <p:cNvSpPr>
              <a:spLocks noChangeShapeType="1"/>
            </p:cNvSpPr>
            <p:nvPr/>
          </p:nvSpPr>
          <p:spPr bwMode="auto">
            <a:xfrm>
              <a:off x="1642" y="3641"/>
              <a:ext cx="331" cy="225"/>
            </a:xfrm>
            <a:prstGeom prst="line">
              <a:avLst/>
            </a:prstGeom>
            <a:noFill/>
            <a:ln w="28575">
              <a:solidFill>
                <a:srgbClr val="FFFF00"/>
              </a:solidFill>
              <a:round/>
              <a:headEnd/>
              <a:tailEnd/>
            </a:ln>
          </p:spPr>
          <p:txBody>
            <a:bodyPr/>
            <a:lstStyle/>
            <a:p>
              <a:endParaRPr lang="en-US"/>
            </a:p>
          </p:txBody>
        </p:sp>
        <p:sp>
          <p:nvSpPr>
            <p:cNvPr id="26" name="Line 47"/>
            <p:cNvSpPr>
              <a:spLocks noChangeShapeType="1"/>
            </p:cNvSpPr>
            <p:nvPr/>
          </p:nvSpPr>
          <p:spPr bwMode="auto">
            <a:xfrm flipV="1">
              <a:off x="1969" y="3837"/>
              <a:ext cx="357" cy="20"/>
            </a:xfrm>
            <a:prstGeom prst="line">
              <a:avLst/>
            </a:prstGeom>
            <a:noFill/>
            <a:ln w="28575">
              <a:solidFill>
                <a:srgbClr val="FFFF00"/>
              </a:solidFill>
              <a:round/>
              <a:headEnd/>
              <a:tailEnd/>
            </a:ln>
          </p:spPr>
          <p:txBody>
            <a:bodyPr/>
            <a:lstStyle/>
            <a:p>
              <a:endParaRPr lang="en-US"/>
            </a:p>
          </p:txBody>
        </p:sp>
        <p:sp>
          <p:nvSpPr>
            <p:cNvPr id="27" name="Line 48"/>
            <p:cNvSpPr>
              <a:spLocks noChangeShapeType="1"/>
            </p:cNvSpPr>
            <p:nvPr/>
          </p:nvSpPr>
          <p:spPr bwMode="auto">
            <a:xfrm flipV="1">
              <a:off x="2330" y="3741"/>
              <a:ext cx="80" cy="106"/>
            </a:xfrm>
            <a:prstGeom prst="line">
              <a:avLst/>
            </a:prstGeom>
            <a:noFill/>
            <a:ln w="19050">
              <a:solidFill>
                <a:srgbClr val="FFFF00"/>
              </a:solidFill>
              <a:round/>
              <a:headEnd/>
              <a:tailEnd/>
            </a:ln>
          </p:spPr>
          <p:txBody>
            <a:bodyPr/>
            <a:lstStyle/>
            <a:p>
              <a:endParaRPr lang="en-US"/>
            </a:p>
          </p:txBody>
        </p:sp>
        <p:sp>
          <p:nvSpPr>
            <p:cNvPr id="28" name="Line 49"/>
            <p:cNvSpPr>
              <a:spLocks noChangeShapeType="1"/>
            </p:cNvSpPr>
            <p:nvPr/>
          </p:nvSpPr>
          <p:spPr bwMode="auto">
            <a:xfrm flipH="1" flipV="1">
              <a:off x="2338" y="3837"/>
              <a:ext cx="66" cy="67"/>
            </a:xfrm>
            <a:prstGeom prst="line">
              <a:avLst/>
            </a:prstGeom>
            <a:noFill/>
            <a:ln w="19050">
              <a:solidFill>
                <a:srgbClr val="FFFF00"/>
              </a:solidFill>
              <a:round/>
              <a:headEnd/>
              <a:tailEnd/>
            </a:ln>
          </p:spPr>
          <p:txBody>
            <a:bodyPr/>
            <a:lstStyle/>
            <a:p>
              <a:endParaRPr lang="en-US"/>
            </a:p>
          </p:txBody>
        </p:sp>
        <p:sp>
          <p:nvSpPr>
            <p:cNvPr id="29" name="Oval 50"/>
            <p:cNvSpPr>
              <a:spLocks noChangeArrowheads="1"/>
            </p:cNvSpPr>
            <p:nvPr/>
          </p:nvSpPr>
          <p:spPr bwMode="auto">
            <a:xfrm>
              <a:off x="1529" y="3218"/>
              <a:ext cx="186" cy="145"/>
            </a:xfrm>
            <a:prstGeom prst="ellipse">
              <a:avLst/>
            </a:prstGeom>
            <a:solidFill>
              <a:schemeClr val="tx1"/>
            </a:solidFill>
            <a:ln w="12700">
              <a:solidFill>
                <a:schemeClr val="bg2"/>
              </a:solidFill>
              <a:round/>
              <a:headEnd/>
              <a:tailEnd/>
            </a:ln>
          </p:spPr>
          <p:txBody>
            <a:bodyPr wrap="none" anchor="ctr"/>
            <a:lstStyle/>
            <a:p>
              <a:endParaRPr lang="en-US">
                <a:solidFill>
                  <a:srgbClr val="FFFF00"/>
                </a:solidFill>
              </a:endParaRPr>
            </a:p>
          </p:txBody>
        </p:sp>
        <p:sp>
          <p:nvSpPr>
            <p:cNvPr id="30" name="Oval 51"/>
            <p:cNvSpPr>
              <a:spLocks noChangeArrowheads="1"/>
            </p:cNvSpPr>
            <p:nvPr/>
          </p:nvSpPr>
          <p:spPr bwMode="auto">
            <a:xfrm>
              <a:off x="1595" y="3259"/>
              <a:ext cx="102" cy="95"/>
            </a:xfrm>
            <a:prstGeom prst="ellipse">
              <a:avLst/>
            </a:prstGeom>
            <a:solidFill>
              <a:schemeClr val="bg2"/>
            </a:solidFill>
            <a:ln w="12700">
              <a:solidFill>
                <a:schemeClr val="tx1"/>
              </a:solidFill>
              <a:round/>
              <a:headEnd/>
              <a:tailEnd/>
            </a:ln>
          </p:spPr>
          <p:txBody>
            <a:bodyPr wrap="none" anchor="ctr"/>
            <a:lstStyle/>
            <a:p>
              <a:endParaRPr lang="en-US">
                <a:solidFill>
                  <a:srgbClr val="FFFF00"/>
                </a:solidFill>
              </a:endParaRPr>
            </a:p>
          </p:txBody>
        </p:sp>
      </p:grpSp>
      <p:sp>
        <p:nvSpPr>
          <p:cNvPr id="20" name="Text Box 52"/>
          <p:cNvSpPr txBox="1">
            <a:spLocks noChangeArrowheads="1"/>
          </p:cNvSpPr>
          <p:nvPr/>
        </p:nvSpPr>
        <p:spPr bwMode="auto">
          <a:xfrm>
            <a:off x="5770411" y="2827492"/>
            <a:ext cx="2393875" cy="338554"/>
          </a:xfrm>
          <a:prstGeom prst="rect">
            <a:avLst/>
          </a:prstGeom>
          <a:noFill/>
          <a:ln w="12700">
            <a:noFill/>
            <a:miter lim="800000"/>
            <a:headEnd/>
            <a:tailEnd/>
          </a:ln>
        </p:spPr>
        <p:txBody>
          <a:bodyPr>
            <a:spAutoFit/>
          </a:bodyPr>
          <a:lstStyle/>
          <a:p>
            <a:pPr algn="ctr">
              <a:spcBef>
                <a:spcPct val="50000"/>
              </a:spcBef>
            </a:pPr>
            <a:r>
              <a:rPr lang="en-US" sz="1600" dirty="0">
                <a:solidFill>
                  <a:srgbClr val="FFFF00"/>
                </a:solidFill>
              </a:rPr>
              <a:t>Agent in new state</a:t>
            </a:r>
          </a:p>
        </p:txBody>
      </p:sp>
      <p:grpSp>
        <p:nvGrpSpPr>
          <p:cNvPr id="21" name="Group 55"/>
          <p:cNvGrpSpPr>
            <a:grpSpLocks/>
          </p:cNvGrpSpPr>
          <p:nvPr/>
        </p:nvGrpSpPr>
        <p:grpSpPr bwMode="auto">
          <a:xfrm>
            <a:off x="2565419" y="867749"/>
            <a:ext cx="1530552" cy="1221487"/>
            <a:chOff x="1363" y="2234"/>
            <a:chExt cx="1202" cy="1092"/>
          </a:xfrm>
        </p:grpSpPr>
        <p:sp>
          <p:nvSpPr>
            <p:cNvPr id="22" name="Text Box 53"/>
            <p:cNvSpPr txBox="1">
              <a:spLocks noChangeArrowheads="1"/>
            </p:cNvSpPr>
            <p:nvPr/>
          </p:nvSpPr>
          <p:spPr bwMode="auto">
            <a:xfrm>
              <a:off x="1363" y="2234"/>
              <a:ext cx="1202" cy="358"/>
            </a:xfrm>
            <a:prstGeom prst="rect">
              <a:avLst/>
            </a:prstGeom>
            <a:noFill/>
            <a:ln w="12700">
              <a:noFill/>
              <a:miter lim="800000"/>
              <a:headEnd/>
              <a:tailEnd/>
            </a:ln>
          </p:spPr>
          <p:txBody>
            <a:bodyPr>
              <a:spAutoFit/>
            </a:bodyPr>
            <a:lstStyle/>
            <a:p>
              <a:pPr algn="ctr">
                <a:spcBef>
                  <a:spcPct val="50000"/>
                </a:spcBef>
              </a:pPr>
              <a:r>
                <a:rPr lang="en-US" sz="2000" dirty="0">
                  <a:solidFill>
                    <a:srgbClr val="FFFF00"/>
                  </a:solidFill>
                </a:rPr>
                <a:t>Operator</a:t>
              </a:r>
            </a:p>
          </p:txBody>
        </p:sp>
        <p:sp>
          <p:nvSpPr>
            <p:cNvPr id="23" name="Line 54"/>
            <p:cNvSpPr>
              <a:spLocks noChangeShapeType="1"/>
            </p:cNvSpPr>
            <p:nvPr/>
          </p:nvSpPr>
          <p:spPr bwMode="auto">
            <a:xfrm>
              <a:off x="1993" y="2549"/>
              <a:ext cx="5" cy="777"/>
            </a:xfrm>
            <a:prstGeom prst="line">
              <a:avLst/>
            </a:prstGeom>
            <a:noFill/>
            <a:ln w="12700">
              <a:solidFill>
                <a:srgbClr val="FFFF00"/>
              </a:solidFill>
              <a:round/>
              <a:headEnd/>
              <a:tailEnd type="triangle" w="med" len="med"/>
            </a:ln>
          </p:spPr>
          <p:txBody>
            <a:bodyPr/>
            <a:lstStyle/>
            <a:p>
              <a:endParaRPr lang="en-US"/>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8035">
                                            <p:txEl>
                                              <p:pRg st="0" end="0"/>
                                            </p:txEl>
                                          </p:spTgt>
                                        </p:tgtEl>
                                        <p:attrNameLst>
                                          <p:attrName>style.visibility</p:attrName>
                                        </p:attrNameLst>
                                      </p:cBhvr>
                                      <p:to>
                                        <p:strVal val="visible"/>
                                      </p:to>
                                    </p:set>
                                    <p:animEffect transition="in" filter="fade">
                                      <p:cBhvr>
                                        <p:cTn id="52" dur="1000"/>
                                        <p:tgtEl>
                                          <p:spTgt spid="42803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8035">
                                            <p:txEl>
                                              <p:pRg st="1" end="1"/>
                                            </p:txEl>
                                          </p:spTgt>
                                        </p:tgtEl>
                                        <p:attrNameLst>
                                          <p:attrName>style.visibility</p:attrName>
                                        </p:attrNameLst>
                                      </p:cBhvr>
                                      <p:to>
                                        <p:strVal val="visible"/>
                                      </p:to>
                                    </p:set>
                                    <p:animEffect transition="in" filter="fade">
                                      <p:cBhvr>
                                        <p:cTn id="57" dur="1000"/>
                                        <p:tgtEl>
                                          <p:spTgt spid="42803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8035">
                                            <p:txEl>
                                              <p:pRg st="2" end="2"/>
                                            </p:txEl>
                                          </p:spTgt>
                                        </p:tgtEl>
                                        <p:attrNameLst>
                                          <p:attrName>style.visibility</p:attrName>
                                        </p:attrNameLst>
                                      </p:cBhvr>
                                      <p:to>
                                        <p:strVal val="visible"/>
                                      </p:to>
                                    </p:set>
                                    <p:animEffect transition="in" filter="fade">
                                      <p:cBhvr>
                                        <p:cTn id="62" dur="1000"/>
                                        <p:tgtEl>
                                          <p:spTgt spid="42803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8035">
                                            <p:txEl>
                                              <p:pRg st="3" end="3"/>
                                            </p:txEl>
                                          </p:spTgt>
                                        </p:tgtEl>
                                        <p:attrNameLst>
                                          <p:attrName>style.visibility</p:attrName>
                                        </p:attrNameLst>
                                      </p:cBhvr>
                                      <p:to>
                                        <p:strVal val="visible"/>
                                      </p:to>
                                    </p:set>
                                    <p:animEffect transition="in" filter="fade">
                                      <p:cBhvr>
                                        <p:cTn id="67" dur="1000"/>
                                        <p:tgtEl>
                                          <p:spTgt spid="42803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28035">
                                            <p:txEl>
                                              <p:pRg st="4" end="4"/>
                                            </p:txEl>
                                          </p:spTgt>
                                        </p:tgtEl>
                                        <p:attrNameLst>
                                          <p:attrName>style.visibility</p:attrName>
                                        </p:attrNameLst>
                                      </p:cBhvr>
                                      <p:to>
                                        <p:strVal val="visible"/>
                                      </p:to>
                                    </p:set>
                                    <p:animEffect transition="in" filter="fade">
                                      <p:cBhvr>
                                        <p:cTn id="72" dur="1000"/>
                                        <p:tgtEl>
                                          <p:spTgt spid="42803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28035">
                                            <p:txEl>
                                              <p:pRg st="5" end="5"/>
                                            </p:txEl>
                                          </p:spTgt>
                                        </p:tgtEl>
                                        <p:attrNameLst>
                                          <p:attrName>style.visibility</p:attrName>
                                        </p:attrNameLst>
                                      </p:cBhvr>
                                      <p:to>
                                        <p:strVal val="visible"/>
                                      </p:to>
                                    </p:set>
                                    <p:animEffect transition="in" filter="fade">
                                      <p:cBhvr>
                                        <p:cTn id="77" dur="1000"/>
                                        <p:tgtEl>
                                          <p:spTgt spid="428035">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8035">
                                            <p:txEl>
                                              <p:pRg st="6" end="6"/>
                                            </p:txEl>
                                          </p:spTgt>
                                        </p:tgtEl>
                                        <p:attrNameLst>
                                          <p:attrName>style.visibility</p:attrName>
                                        </p:attrNameLst>
                                      </p:cBhvr>
                                      <p:to>
                                        <p:strVal val="visible"/>
                                      </p:to>
                                    </p:set>
                                    <p:animEffect transition="in" filter="fade">
                                      <p:cBhvr>
                                        <p:cTn id="82" dur="1000"/>
                                        <p:tgtEl>
                                          <p:spTgt spid="428035">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28035">
                                            <p:txEl>
                                              <p:pRg st="7" end="7"/>
                                            </p:txEl>
                                          </p:spTgt>
                                        </p:tgtEl>
                                        <p:attrNameLst>
                                          <p:attrName>style.visibility</p:attrName>
                                        </p:attrNameLst>
                                      </p:cBhvr>
                                      <p:to>
                                        <p:strVal val="visible"/>
                                      </p:to>
                                    </p:set>
                                    <p:animEffect transition="in" filter="fade">
                                      <p:cBhvr>
                                        <p:cTn id="87" dur="1000"/>
                                        <p:tgtEl>
                                          <p:spTgt spid="428035">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uiExpand="1" build="p"/>
      <p:bldP spid="12" grpId="0"/>
      <p:bldP spid="14" grpId="0" animBg="1"/>
      <p:bldP spid="16" grpId="0"/>
      <p:bldP spid="18"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Basic Soar Architecture</a:t>
            </a:r>
          </a:p>
        </p:txBody>
      </p:sp>
      <p:sp>
        <p:nvSpPr>
          <p:cNvPr id="23555" name="Rectangle 84"/>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a:p>
        </p:txBody>
      </p:sp>
      <p:grpSp>
        <p:nvGrpSpPr>
          <p:cNvPr id="2" name="Group 83"/>
          <p:cNvGrpSpPr>
            <a:grpSpLocks/>
          </p:cNvGrpSpPr>
          <p:nvPr/>
        </p:nvGrpSpPr>
        <p:grpSpPr bwMode="auto">
          <a:xfrm>
            <a:off x="1951038" y="904875"/>
            <a:ext cx="5303837" cy="3521075"/>
            <a:chOff x="1656713" y="905410"/>
            <a:chExt cx="5303522" cy="3519896"/>
          </a:xfrm>
        </p:grpSpPr>
        <p:sp>
          <p:nvSpPr>
            <p:cNvPr id="185" name="Rectangle 82"/>
            <p:cNvSpPr>
              <a:spLocks noChangeAspect="1" noChangeArrowheads="1"/>
            </p:cNvSpPr>
            <p:nvPr/>
          </p:nvSpPr>
          <p:spPr bwMode="auto">
            <a:xfrm>
              <a:off x="1661475" y="4079347"/>
              <a:ext cx="5289236" cy="245981"/>
            </a:xfrm>
            <a:prstGeom prst="rect">
              <a:avLst/>
            </a:prstGeom>
            <a:solidFill>
              <a:srgbClr val="FFFFFF"/>
            </a:solidFill>
            <a:ln w="38100" cmpd="dbl">
              <a:solidFill>
                <a:srgbClr val="000000"/>
              </a:solidFill>
              <a:miter lim="800000"/>
              <a:headEnd/>
              <a:tailEnd/>
            </a:ln>
          </p:spPr>
          <p:txBody>
            <a:bodyPr lIns="83210" tIns="8321" rIns="83210" bIns="8321"/>
            <a:lstStyle/>
            <a:p>
              <a:pPr algn="ctr">
                <a:defRPr/>
              </a:pPr>
              <a:r>
                <a:rPr lang="en-US" sz="1050">
                  <a:solidFill>
                    <a:srgbClr val="000000"/>
                  </a:solidFill>
                  <a:latin typeface="Calibri" pitchFamily="34" charset="0"/>
                  <a:ea typeface="굴림" charset="-127"/>
                </a:rPr>
                <a:t>Body</a:t>
              </a:r>
              <a:endParaRPr lang="en-US" sz="2000">
                <a:latin typeface="Calibri" pitchFamily="34" charset="0"/>
              </a:endParaRPr>
            </a:p>
          </p:txBody>
        </p:sp>
        <p:sp>
          <p:nvSpPr>
            <p:cNvPr id="23587" name="Rectangle 81"/>
            <p:cNvSpPr>
              <a:spLocks noChangeAspect="1" noChangeArrowheads="1"/>
            </p:cNvSpPr>
            <p:nvPr/>
          </p:nvSpPr>
          <p:spPr bwMode="auto">
            <a:xfrm>
              <a:off x="1656713" y="905410"/>
              <a:ext cx="5303522" cy="3059229"/>
            </a:xfrm>
            <a:prstGeom prst="rect">
              <a:avLst/>
            </a:prstGeom>
            <a:noFill/>
            <a:ln w="9525">
              <a:solidFill>
                <a:schemeClr val="bg1"/>
              </a:solidFill>
              <a:miter lim="800000"/>
              <a:headEnd/>
              <a:tailEnd/>
            </a:ln>
          </p:spPr>
          <p:txBody>
            <a:bodyPr/>
            <a:lstStyle/>
            <a:p>
              <a:endParaRPr lang="en-US" sz="2000">
                <a:latin typeface="Calibri" pitchFamily="34" charset="0"/>
              </a:endParaRPr>
            </a:p>
          </p:txBody>
        </p:sp>
        <p:sp>
          <p:nvSpPr>
            <p:cNvPr id="23588" name="AutoShape 80"/>
            <p:cNvSpPr>
              <a:spLocks noChangeAspect="1" noChangeArrowheads="1"/>
            </p:cNvSpPr>
            <p:nvPr/>
          </p:nvSpPr>
          <p:spPr bwMode="auto">
            <a:xfrm>
              <a:off x="1766392" y="1031509"/>
              <a:ext cx="5111878" cy="1033100"/>
            </a:xfrm>
            <a:prstGeom prst="roundRect">
              <a:avLst>
                <a:gd name="adj" fmla="val 16667"/>
              </a:avLst>
            </a:prstGeom>
            <a:noFill/>
            <a:ln w="12700">
              <a:solidFill>
                <a:srgbClr val="808080"/>
              </a:solidFill>
              <a:round/>
              <a:headEnd/>
              <a:tailEnd/>
            </a:ln>
          </p:spPr>
          <p:txBody>
            <a:bodyPr lIns="83210" tIns="8321" rIns="83210" bIns="41605"/>
            <a:lstStyle/>
            <a:p>
              <a:pPr algn="ctr"/>
              <a:r>
                <a:rPr lang="en-US" sz="1600">
                  <a:solidFill>
                    <a:schemeClr val="bg1"/>
                  </a:solidFill>
                  <a:latin typeface="Calibri" pitchFamily="34" charset="0"/>
                  <a:ea typeface="굴림" charset="-127"/>
                </a:rPr>
                <a:t>Long-Term Memory</a:t>
              </a:r>
              <a:endParaRPr lang="en-US" sz="1600">
                <a:solidFill>
                  <a:schemeClr val="bg1"/>
                </a:solidFill>
                <a:latin typeface="Calibri" pitchFamily="34" charset="0"/>
              </a:endParaRPr>
            </a:p>
          </p:txBody>
        </p:sp>
        <p:sp>
          <p:nvSpPr>
            <p:cNvPr id="23589" name="Line 79"/>
            <p:cNvSpPr>
              <a:spLocks noChangeAspect="1" noChangeShapeType="1"/>
            </p:cNvSpPr>
            <p:nvPr/>
          </p:nvSpPr>
          <p:spPr bwMode="auto">
            <a:xfrm>
              <a:off x="3325906" y="1585454"/>
              <a:ext cx="550339" cy="757685"/>
            </a:xfrm>
            <a:prstGeom prst="line">
              <a:avLst/>
            </a:prstGeom>
            <a:noFill/>
            <a:ln w="9525">
              <a:solidFill>
                <a:schemeClr val="bg1"/>
              </a:solidFill>
              <a:round/>
              <a:headEnd/>
              <a:tailEnd type="triangle" w="med" len="med"/>
            </a:ln>
          </p:spPr>
          <p:txBody>
            <a:bodyPr/>
            <a:lstStyle/>
            <a:p>
              <a:endParaRPr lang="en-US"/>
            </a:p>
          </p:txBody>
        </p:sp>
        <p:sp>
          <p:nvSpPr>
            <p:cNvPr id="189" name="AutoShape 78"/>
            <p:cNvSpPr>
              <a:spLocks noChangeAspect="1" noChangeArrowheads="1"/>
            </p:cNvSpPr>
            <p:nvPr/>
          </p:nvSpPr>
          <p:spPr bwMode="auto">
            <a:xfrm>
              <a:off x="1824978" y="1216456"/>
              <a:ext cx="1488987" cy="644309"/>
            </a:xfrm>
            <a:prstGeom prst="roundRect">
              <a:avLst>
                <a:gd name="adj" fmla="val 16667"/>
              </a:avLst>
            </a:prstGeom>
            <a:solidFill>
              <a:srgbClr val="FFFFFF"/>
            </a:solidFill>
            <a:ln w="9525">
              <a:solidFill>
                <a:srgbClr val="000000"/>
              </a:solidFill>
              <a:round/>
              <a:headEnd/>
              <a:tailEnd/>
            </a:ln>
          </p:spPr>
          <p:txBody>
            <a:bodyPr lIns="83210" tIns="8321" rIns="83210" bIns="41605"/>
            <a:lstStyle/>
            <a:p>
              <a:pPr algn="ctr">
                <a:defRPr/>
              </a:pPr>
              <a:r>
                <a:rPr lang="en-US" sz="1050" dirty="0">
                  <a:solidFill>
                    <a:srgbClr val="000000"/>
                  </a:solidFill>
                  <a:latin typeface="Calibri" pitchFamily="34" charset="0"/>
                  <a:ea typeface="굴림" charset="-127"/>
                </a:rPr>
                <a:t>Procedural</a:t>
              </a:r>
              <a:endParaRPr lang="en-US" sz="2000" dirty="0">
                <a:latin typeface="Calibri" pitchFamily="34" charset="0"/>
              </a:endParaRPr>
            </a:p>
          </p:txBody>
        </p:sp>
        <p:sp>
          <p:nvSpPr>
            <p:cNvPr id="23591" name="AutoShape 77"/>
            <p:cNvSpPr>
              <a:spLocks noChangeAspect="1" noChangeArrowheads="1"/>
            </p:cNvSpPr>
            <p:nvPr/>
          </p:nvSpPr>
          <p:spPr bwMode="auto">
            <a:xfrm>
              <a:off x="3196350" y="2350826"/>
              <a:ext cx="2203609" cy="863381"/>
            </a:xfrm>
            <a:prstGeom prst="roundRect">
              <a:avLst>
                <a:gd name="adj" fmla="val 16667"/>
              </a:avLst>
            </a:prstGeom>
            <a:solidFill>
              <a:srgbClr val="FFFFFF"/>
            </a:solidFill>
            <a:ln w="9525">
              <a:solidFill>
                <a:srgbClr val="000000"/>
              </a:solidFill>
              <a:round/>
              <a:headEnd/>
              <a:tailEnd/>
            </a:ln>
          </p:spPr>
          <p:txBody>
            <a:bodyPr lIns="83210" tIns="137160" rIns="83210" bIns="41605"/>
            <a:lstStyle/>
            <a:p>
              <a:pPr algn="ctr"/>
              <a:r>
                <a:rPr lang="en-US" sz="1200">
                  <a:solidFill>
                    <a:srgbClr val="000000"/>
                  </a:solidFill>
                  <a:latin typeface="Calibri" pitchFamily="34" charset="0"/>
                  <a:ea typeface="굴림" charset="-127"/>
                </a:rPr>
                <a:t>Symbolic Short-Term Memory</a:t>
              </a:r>
              <a:endParaRPr lang="en-US" sz="1200">
                <a:latin typeface="Calibri" pitchFamily="34" charset="0"/>
              </a:endParaRPr>
            </a:p>
          </p:txBody>
        </p:sp>
        <p:sp>
          <p:nvSpPr>
            <p:cNvPr id="23592" name="Line 76"/>
            <p:cNvSpPr>
              <a:spLocks noChangeAspect="1" noChangeShapeType="1"/>
            </p:cNvSpPr>
            <p:nvPr/>
          </p:nvSpPr>
          <p:spPr bwMode="auto">
            <a:xfrm flipH="1" flipV="1">
              <a:off x="3110847" y="3867065"/>
              <a:ext cx="0" cy="536361"/>
            </a:xfrm>
            <a:prstGeom prst="line">
              <a:avLst/>
            </a:prstGeom>
            <a:noFill/>
            <a:ln w="9525">
              <a:solidFill>
                <a:schemeClr val="bg1"/>
              </a:solidFill>
              <a:round/>
              <a:headEnd/>
              <a:tailEnd type="triangle" w="med" len="med"/>
            </a:ln>
          </p:spPr>
          <p:txBody>
            <a:bodyPr/>
            <a:lstStyle/>
            <a:p>
              <a:endParaRPr lang="en-US"/>
            </a:p>
          </p:txBody>
        </p:sp>
        <p:sp>
          <p:nvSpPr>
            <p:cNvPr id="23593" name="Line 75"/>
            <p:cNvSpPr>
              <a:spLocks noChangeAspect="1" noChangeShapeType="1"/>
            </p:cNvSpPr>
            <p:nvPr/>
          </p:nvSpPr>
          <p:spPr bwMode="auto">
            <a:xfrm>
              <a:off x="5414701" y="3870022"/>
              <a:ext cx="2359" cy="555284"/>
            </a:xfrm>
            <a:prstGeom prst="line">
              <a:avLst/>
            </a:prstGeom>
            <a:noFill/>
            <a:ln w="9525">
              <a:solidFill>
                <a:schemeClr val="bg1"/>
              </a:solidFill>
              <a:round/>
              <a:headEnd/>
              <a:tailEnd type="triangle" w="med" len="med"/>
            </a:ln>
          </p:spPr>
          <p:txBody>
            <a:bodyPr/>
            <a:lstStyle/>
            <a:p>
              <a:endParaRPr lang="en-US"/>
            </a:p>
          </p:txBody>
        </p:sp>
        <p:sp>
          <p:nvSpPr>
            <p:cNvPr id="193" name="Rectangle 74"/>
            <p:cNvSpPr>
              <a:spLocks noChangeAspect="1" noChangeArrowheads="1"/>
            </p:cNvSpPr>
            <p:nvPr/>
          </p:nvSpPr>
          <p:spPr bwMode="auto">
            <a:xfrm>
              <a:off x="2161508" y="2638380"/>
              <a:ext cx="779416" cy="350721"/>
            </a:xfrm>
            <a:prstGeom prst="rect">
              <a:avLst/>
            </a:prstGeom>
            <a:solidFill>
              <a:srgbClr val="FFFFFF"/>
            </a:solidFill>
            <a:ln w="9525">
              <a:solidFill>
                <a:srgbClr val="000000"/>
              </a:solidFill>
              <a:miter lim="800000"/>
              <a:headEnd/>
              <a:tailEnd/>
            </a:ln>
          </p:spPr>
          <p:txBody>
            <a:bodyPr lIns="8321" tIns="41605" rIns="8321" bIns="41605"/>
            <a:lstStyle/>
            <a:p>
              <a:pPr algn="ctr">
                <a:defRPr/>
              </a:pPr>
              <a:r>
                <a:rPr lang="en-US" sz="1050" dirty="0">
                  <a:solidFill>
                    <a:srgbClr val="000000"/>
                  </a:solidFill>
                  <a:latin typeface="Calibri" pitchFamily="34" charset="0"/>
                  <a:ea typeface="굴림" charset="-127"/>
                </a:rPr>
                <a:t>Decision Procedure</a:t>
              </a:r>
              <a:endParaRPr lang="en-US" sz="2000" dirty="0">
                <a:latin typeface="Calibri" pitchFamily="34" charset="0"/>
              </a:endParaRPr>
            </a:p>
          </p:txBody>
        </p:sp>
        <p:sp>
          <p:nvSpPr>
            <p:cNvPr id="23595" name="Line 73"/>
            <p:cNvSpPr>
              <a:spLocks noChangeAspect="1" noChangeShapeType="1"/>
            </p:cNvSpPr>
            <p:nvPr/>
          </p:nvSpPr>
          <p:spPr bwMode="auto">
            <a:xfrm flipH="1" flipV="1">
              <a:off x="3199060" y="1828799"/>
              <a:ext cx="451257" cy="547733"/>
            </a:xfrm>
            <a:prstGeom prst="line">
              <a:avLst/>
            </a:prstGeom>
            <a:noFill/>
            <a:ln w="9525">
              <a:solidFill>
                <a:schemeClr val="bg1"/>
              </a:solidFill>
              <a:round/>
              <a:headEnd/>
              <a:tailEnd type="triangle" w="med" len="med"/>
            </a:ln>
          </p:spPr>
          <p:txBody>
            <a:bodyPr/>
            <a:lstStyle/>
            <a:p>
              <a:endParaRPr lang="en-US"/>
            </a:p>
          </p:txBody>
        </p:sp>
        <p:sp>
          <p:nvSpPr>
            <p:cNvPr id="23596" name="Line 72"/>
            <p:cNvSpPr>
              <a:spLocks noChangeAspect="1" noChangeShapeType="1"/>
            </p:cNvSpPr>
            <p:nvPr/>
          </p:nvSpPr>
          <p:spPr bwMode="auto">
            <a:xfrm>
              <a:off x="2939842" y="2801440"/>
              <a:ext cx="252380" cy="0"/>
            </a:xfrm>
            <a:prstGeom prst="line">
              <a:avLst/>
            </a:prstGeom>
            <a:noFill/>
            <a:ln w="9525">
              <a:solidFill>
                <a:schemeClr val="bg1"/>
              </a:solidFill>
              <a:round/>
              <a:headEnd type="triangle" w="med" len="med"/>
              <a:tailEnd type="triangle" w="med" len="med"/>
            </a:ln>
          </p:spPr>
          <p:txBody>
            <a:bodyPr/>
            <a:lstStyle/>
            <a:p>
              <a:endParaRPr lang="en-US"/>
            </a:p>
          </p:txBody>
        </p:sp>
        <p:sp>
          <p:nvSpPr>
            <p:cNvPr id="23597" name="AutoShape 71"/>
            <p:cNvSpPr>
              <a:spLocks noChangeAspect="1" noChangeArrowheads="1"/>
            </p:cNvSpPr>
            <p:nvPr/>
          </p:nvSpPr>
          <p:spPr bwMode="auto">
            <a:xfrm>
              <a:off x="2219122" y="1475027"/>
              <a:ext cx="584366" cy="85747"/>
            </a:xfrm>
            <a:prstGeom prst="rightArrow">
              <a:avLst>
                <a:gd name="adj1" fmla="val 50000"/>
                <a:gd name="adj2" fmla="val 170848"/>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598" name="AutoShape 70"/>
            <p:cNvSpPr>
              <a:spLocks noChangeAspect="1" noChangeArrowheads="1"/>
            </p:cNvSpPr>
            <p:nvPr/>
          </p:nvSpPr>
          <p:spPr bwMode="auto">
            <a:xfrm>
              <a:off x="2219122" y="1582654"/>
              <a:ext cx="584366" cy="88112"/>
            </a:xfrm>
            <a:prstGeom prst="rightArrow">
              <a:avLst>
                <a:gd name="adj1" fmla="val 50000"/>
                <a:gd name="adj2" fmla="val 166263"/>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599" name="AutoShape 69"/>
            <p:cNvSpPr>
              <a:spLocks noChangeAspect="1" noChangeArrowheads="1"/>
            </p:cNvSpPr>
            <p:nvPr/>
          </p:nvSpPr>
          <p:spPr bwMode="auto">
            <a:xfrm>
              <a:off x="2219122" y="1684367"/>
              <a:ext cx="584366" cy="85747"/>
            </a:xfrm>
            <a:prstGeom prst="rightArrow">
              <a:avLst>
                <a:gd name="adj1" fmla="val 50000"/>
                <a:gd name="adj2" fmla="val 170848"/>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600" name="Rectangle 68"/>
            <p:cNvSpPr>
              <a:spLocks noChangeAspect="1" noChangeArrowheads="1"/>
            </p:cNvSpPr>
            <p:nvPr/>
          </p:nvSpPr>
          <p:spPr bwMode="auto">
            <a:xfrm>
              <a:off x="1981483" y="1477392"/>
              <a:ext cx="232331" cy="87521"/>
            </a:xfrm>
            <a:prstGeom prst="rect">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601" name="Rectangle 67"/>
            <p:cNvSpPr>
              <a:spLocks noChangeAspect="1" noChangeArrowheads="1"/>
            </p:cNvSpPr>
            <p:nvPr/>
          </p:nvSpPr>
          <p:spPr bwMode="auto">
            <a:xfrm>
              <a:off x="1981483" y="1586202"/>
              <a:ext cx="232331" cy="86929"/>
            </a:xfrm>
            <a:prstGeom prst="rect">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602" name="Rectangle 66"/>
            <p:cNvSpPr>
              <a:spLocks noChangeAspect="1" noChangeArrowheads="1"/>
            </p:cNvSpPr>
            <p:nvPr/>
          </p:nvSpPr>
          <p:spPr bwMode="auto">
            <a:xfrm>
              <a:off x="1981483" y="1696194"/>
              <a:ext cx="232331" cy="83973"/>
            </a:xfrm>
            <a:prstGeom prst="rect">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603" name="Rectangle 65"/>
            <p:cNvSpPr>
              <a:spLocks noChangeAspect="1" noChangeArrowheads="1"/>
            </p:cNvSpPr>
            <p:nvPr/>
          </p:nvSpPr>
          <p:spPr bwMode="auto">
            <a:xfrm>
              <a:off x="2867762" y="1482123"/>
              <a:ext cx="235280" cy="86338"/>
            </a:xfrm>
            <a:prstGeom prst="rect">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604" name="Rectangle 64"/>
            <p:cNvSpPr>
              <a:spLocks noChangeAspect="1" noChangeArrowheads="1"/>
            </p:cNvSpPr>
            <p:nvPr/>
          </p:nvSpPr>
          <p:spPr bwMode="auto">
            <a:xfrm>
              <a:off x="2867762" y="1591524"/>
              <a:ext cx="235280" cy="85747"/>
            </a:xfrm>
            <a:prstGeom prst="rect">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605" name="Rectangle 63"/>
            <p:cNvSpPr>
              <a:spLocks noChangeAspect="1" noChangeArrowheads="1"/>
            </p:cNvSpPr>
            <p:nvPr/>
          </p:nvSpPr>
          <p:spPr bwMode="auto">
            <a:xfrm>
              <a:off x="2867762" y="1699742"/>
              <a:ext cx="235280" cy="87521"/>
            </a:xfrm>
            <a:prstGeom prst="rect">
              <a:avLst/>
            </a:prstGeom>
            <a:solidFill>
              <a:srgbClr val="FFFFFF"/>
            </a:solidFill>
            <a:ln w="9525">
              <a:solidFill>
                <a:srgbClr val="000000"/>
              </a:solidFill>
              <a:miter lim="800000"/>
              <a:headEnd/>
              <a:tailEnd/>
            </a:ln>
          </p:spPr>
          <p:txBody>
            <a:bodyPr/>
            <a:lstStyle/>
            <a:p>
              <a:endParaRPr lang="en-US" sz="2000">
                <a:latin typeface="Calibri" pitchFamily="34" charset="0"/>
              </a:endParaRPr>
            </a:p>
          </p:txBody>
        </p:sp>
        <p:sp>
          <p:nvSpPr>
            <p:cNvPr id="23606" name="Oval 62"/>
            <p:cNvSpPr>
              <a:spLocks noChangeAspect="1" noChangeArrowheads="1"/>
            </p:cNvSpPr>
            <p:nvPr/>
          </p:nvSpPr>
          <p:spPr bwMode="auto">
            <a:xfrm>
              <a:off x="4027200" y="2936861"/>
              <a:ext cx="89041" cy="86929"/>
            </a:xfrm>
            <a:prstGeom prst="ellipse">
              <a:avLst/>
            </a:prstGeom>
            <a:solidFill>
              <a:srgbClr val="000000"/>
            </a:solidFill>
            <a:ln w="9525">
              <a:solidFill>
                <a:srgbClr val="000000"/>
              </a:solidFill>
              <a:round/>
              <a:headEnd/>
              <a:tailEnd/>
            </a:ln>
          </p:spPr>
          <p:txBody>
            <a:bodyPr/>
            <a:lstStyle/>
            <a:p>
              <a:endParaRPr lang="en-US" sz="2000">
                <a:latin typeface="Calibri" pitchFamily="34" charset="0"/>
              </a:endParaRPr>
            </a:p>
          </p:txBody>
        </p:sp>
        <p:sp>
          <p:nvSpPr>
            <p:cNvPr id="23607" name="Oval 61"/>
            <p:cNvSpPr>
              <a:spLocks noChangeAspect="1" noChangeArrowheads="1"/>
            </p:cNvSpPr>
            <p:nvPr/>
          </p:nvSpPr>
          <p:spPr bwMode="auto">
            <a:xfrm>
              <a:off x="4264248" y="2702683"/>
              <a:ext cx="91399" cy="85155"/>
            </a:xfrm>
            <a:prstGeom prst="ellipse">
              <a:avLst/>
            </a:prstGeom>
            <a:solidFill>
              <a:srgbClr val="000000"/>
            </a:solidFill>
            <a:ln w="9525">
              <a:solidFill>
                <a:srgbClr val="000000"/>
              </a:solidFill>
              <a:round/>
              <a:headEnd/>
              <a:tailEnd/>
            </a:ln>
          </p:spPr>
          <p:txBody>
            <a:bodyPr/>
            <a:lstStyle/>
            <a:p>
              <a:endParaRPr lang="en-US" sz="2000">
                <a:latin typeface="Calibri" pitchFamily="34" charset="0"/>
              </a:endParaRPr>
            </a:p>
          </p:txBody>
        </p:sp>
        <p:sp>
          <p:nvSpPr>
            <p:cNvPr id="23608" name="Oval 60"/>
            <p:cNvSpPr>
              <a:spLocks noChangeAspect="1" noChangeArrowheads="1"/>
            </p:cNvSpPr>
            <p:nvPr/>
          </p:nvSpPr>
          <p:spPr bwMode="auto">
            <a:xfrm>
              <a:off x="4142776" y="2825686"/>
              <a:ext cx="90220" cy="85747"/>
            </a:xfrm>
            <a:prstGeom prst="ellipse">
              <a:avLst/>
            </a:prstGeom>
            <a:solidFill>
              <a:srgbClr val="000000"/>
            </a:solidFill>
            <a:ln w="9525">
              <a:solidFill>
                <a:srgbClr val="000000"/>
              </a:solidFill>
              <a:round/>
              <a:headEnd/>
              <a:tailEnd/>
            </a:ln>
          </p:spPr>
          <p:txBody>
            <a:bodyPr/>
            <a:lstStyle/>
            <a:p>
              <a:endParaRPr lang="en-US" sz="2000">
                <a:latin typeface="Calibri" pitchFamily="34" charset="0"/>
              </a:endParaRPr>
            </a:p>
          </p:txBody>
        </p:sp>
        <p:sp>
          <p:nvSpPr>
            <p:cNvPr id="23609" name="Oval 59"/>
            <p:cNvSpPr>
              <a:spLocks noChangeAspect="1" noChangeArrowheads="1"/>
            </p:cNvSpPr>
            <p:nvPr/>
          </p:nvSpPr>
          <p:spPr bwMode="auto">
            <a:xfrm>
              <a:off x="4383363" y="2825686"/>
              <a:ext cx="93758" cy="85747"/>
            </a:xfrm>
            <a:prstGeom prst="ellipse">
              <a:avLst/>
            </a:prstGeom>
            <a:solidFill>
              <a:srgbClr val="000000"/>
            </a:solidFill>
            <a:ln w="9525">
              <a:solidFill>
                <a:srgbClr val="000000"/>
              </a:solidFill>
              <a:round/>
              <a:headEnd/>
              <a:tailEnd/>
            </a:ln>
          </p:spPr>
          <p:txBody>
            <a:bodyPr/>
            <a:lstStyle/>
            <a:p>
              <a:endParaRPr lang="en-US" sz="2000">
                <a:latin typeface="Calibri" pitchFamily="34" charset="0"/>
              </a:endParaRPr>
            </a:p>
          </p:txBody>
        </p:sp>
        <p:sp>
          <p:nvSpPr>
            <p:cNvPr id="23610" name="Oval 58"/>
            <p:cNvSpPr>
              <a:spLocks noChangeAspect="1" noChangeArrowheads="1"/>
            </p:cNvSpPr>
            <p:nvPr/>
          </p:nvSpPr>
          <p:spPr bwMode="auto">
            <a:xfrm>
              <a:off x="4233585" y="2936861"/>
              <a:ext cx="90220" cy="86929"/>
            </a:xfrm>
            <a:prstGeom prst="ellipse">
              <a:avLst/>
            </a:prstGeom>
            <a:solidFill>
              <a:srgbClr val="000000"/>
            </a:solidFill>
            <a:ln w="9525">
              <a:solidFill>
                <a:srgbClr val="000000"/>
              </a:solidFill>
              <a:round/>
              <a:headEnd/>
              <a:tailEnd/>
            </a:ln>
          </p:spPr>
          <p:txBody>
            <a:bodyPr/>
            <a:lstStyle/>
            <a:p>
              <a:endParaRPr lang="en-US" sz="2000">
                <a:latin typeface="Calibri" pitchFamily="34" charset="0"/>
              </a:endParaRPr>
            </a:p>
          </p:txBody>
        </p:sp>
        <p:sp>
          <p:nvSpPr>
            <p:cNvPr id="23611" name="Line 57"/>
            <p:cNvSpPr>
              <a:spLocks noChangeAspect="1" noChangeShapeType="1"/>
            </p:cNvSpPr>
            <p:nvPr/>
          </p:nvSpPr>
          <p:spPr bwMode="auto">
            <a:xfrm flipH="1">
              <a:off x="4217664" y="2776012"/>
              <a:ext cx="57788" cy="60910"/>
            </a:xfrm>
            <a:prstGeom prst="line">
              <a:avLst/>
            </a:prstGeom>
            <a:noFill/>
            <a:ln w="9525">
              <a:solidFill>
                <a:srgbClr val="000000"/>
              </a:solidFill>
              <a:round/>
              <a:headEnd/>
              <a:tailEnd/>
            </a:ln>
          </p:spPr>
          <p:txBody>
            <a:bodyPr/>
            <a:lstStyle/>
            <a:p>
              <a:endParaRPr lang="en-US"/>
            </a:p>
          </p:txBody>
        </p:sp>
        <p:sp>
          <p:nvSpPr>
            <p:cNvPr id="23612" name="Line 56"/>
            <p:cNvSpPr>
              <a:spLocks noChangeAspect="1" noChangeShapeType="1"/>
            </p:cNvSpPr>
            <p:nvPr/>
          </p:nvSpPr>
          <p:spPr bwMode="auto">
            <a:xfrm flipH="1">
              <a:off x="4097371" y="2891326"/>
              <a:ext cx="55429" cy="53222"/>
            </a:xfrm>
            <a:prstGeom prst="line">
              <a:avLst/>
            </a:prstGeom>
            <a:noFill/>
            <a:ln w="9525">
              <a:solidFill>
                <a:srgbClr val="000000"/>
              </a:solidFill>
              <a:round/>
              <a:headEnd/>
              <a:tailEnd/>
            </a:ln>
          </p:spPr>
          <p:txBody>
            <a:bodyPr/>
            <a:lstStyle/>
            <a:p>
              <a:endParaRPr lang="en-US"/>
            </a:p>
          </p:txBody>
        </p:sp>
        <p:sp>
          <p:nvSpPr>
            <p:cNvPr id="23613" name="Line 55"/>
            <p:cNvSpPr>
              <a:spLocks noChangeAspect="1" noChangeShapeType="1"/>
            </p:cNvSpPr>
            <p:nvPr/>
          </p:nvSpPr>
          <p:spPr bwMode="auto">
            <a:xfrm>
              <a:off x="4209999" y="2903745"/>
              <a:ext cx="43636" cy="55588"/>
            </a:xfrm>
            <a:prstGeom prst="line">
              <a:avLst/>
            </a:prstGeom>
            <a:noFill/>
            <a:ln w="9525">
              <a:solidFill>
                <a:srgbClr val="000000"/>
              </a:solidFill>
              <a:round/>
              <a:headEnd/>
              <a:tailEnd/>
            </a:ln>
          </p:spPr>
          <p:txBody>
            <a:bodyPr/>
            <a:lstStyle/>
            <a:p>
              <a:endParaRPr lang="en-US"/>
            </a:p>
          </p:txBody>
        </p:sp>
        <p:sp>
          <p:nvSpPr>
            <p:cNvPr id="23614" name="Line 54"/>
            <p:cNvSpPr>
              <a:spLocks noChangeAspect="1" noChangeShapeType="1"/>
            </p:cNvSpPr>
            <p:nvPr/>
          </p:nvSpPr>
          <p:spPr bwMode="auto">
            <a:xfrm>
              <a:off x="4343854" y="2769507"/>
              <a:ext cx="58378" cy="59727"/>
            </a:xfrm>
            <a:prstGeom prst="line">
              <a:avLst/>
            </a:prstGeom>
            <a:noFill/>
            <a:ln w="9525">
              <a:solidFill>
                <a:srgbClr val="000000"/>
              </a:solidFill>
              <a:round/>
              <a:headEnd/>
              <a:tailEnd/>
            </a:ln>
          </p:spPr>
          <p:txBody>
            <a:bodyPr/>
            <a:lstStyle/>
            <a:p>
              <a:endParaRPr lang="en-US"/>
            </a:p>
          </p:txBody>
        </p:sp>
        <p:sp>
          <p:nvSpPr>
            <p:cNvPr id="23615" name="Oval 53"/>
            <p:cNvSpPr>
              <a:spLocks noChangeAspect="1" noChangeArrowheads="1"/>
            </p:cNvSpPr>
            <p:nvPr/>
          </p:nvSpPr>
          <p:spPr bwMode="auto">
            <a:xfrm>
              <a:off x="4481248" y="2936861"/>
              <a:ext cx="89630" cy="86929"/>
            </a:xfrm>
            <a:prstGeom prst="ellipse">
              <a:avLst/>
            </a:prstGeom>
            <a:solidFill>
              <a:srgbClr val="000000"/>
            </a:solidFill>
            <a:ln w="9525">
              <a:solidFill>
                <a:srgbClr val="000000"/>
              </a:solidFill>
              <a:round/>
              <a:headEnd/>
              <a:tailEnd/>
            </a:ln>
          </p:spPr>
          <p:txBody>
            <a:bodyPr/>
            <a:lstStyle/>
            <a:p>
              <a:endParaRPr lang="en-US" sz="2000">
                <a:latin typeface="Calibri" pitchFamily="34" charset="0"/>
              </a:endParaRPr>
            </a:p>
          </p:txBody>
        </p:sp>
        <p:sp>
          <p:nvSpPr>
            <p:cNvPr id="23616" name="Line 52"/>
            <p:cNvSpPr>
              <a:spLocks noChangeAspect="1" noChangeShapeType="1"/>
            </p:cNvSpPr>
            <p:nvPr/>
          </p:nvSpPr>
          <p:spPr bwMode="auto">
            <a:xfrm>
              <a:off x="4455892" y="2897831"/>
              <a:ext cx="48943" cy="59136"/>
            </a:xfrm>
            <a:prstGeom prst="line">
              <a:avLst/>
            </a:prstGeom>
            <a:noFill/>
            <a:ln w="9525">
              <a:solidFill>
                <a:srgbClr val="000000"/>
              </a:solidFill>
              <a:round/>
              <a:headEnd/>
              <a:tailEnd/>
            </a:ln>
          </p:spPr>
          <p:txBody>
            <a:bodyPr/>
            <a:lstStyle/>
            <a:p>
              <a:endParaRPr lang="en-US"/>
            </a:p>
          </p:txBody>
        </p:sp>
        <p:sp>
          <p:nvSpPr>
            <p:cNvPr id="23617" name="Oval 51"/>
            <p:cNvSpPr>
              <a:spLocks noChangeAspect="1" noChangeArrowheads="1"/>
            </p:cNvSpPr>
            <p:nvPr/>
          </p:nvSpPr>
          <p:spPr bwMode="auto">
            <a:xfrm>
              <a:off x="4590338" y="3062820"/>
              <a:ext cx="92579" cy="84564"/>
            </a:xfrm>
            <a:prstGeom prst="ellipse">
              <a:avLst/>
            </a:prstGeom>
            <a:solidFill>
              <a:srgbClr val="000000"/>
            </a:solidFill>
            <a:ln w="9525">
              <a:solidFill>
                <a:srgbClr val="000000"/>
              </a:solidFill>
              <a:round/>
              <a:headEnd/>
              <a:tailEnd/>
            </a:ln>
          </p:spPr>
          <p:txBody>
            <a:bodyPr/>
            <a:lstStyle/>
            <a:p>
              <a:endParaRPr lang="en-US" sz="2000">
                <a:latin typeface="Calibri" pitchFamily="34" charset="0"/>
              </a:endParaRPr>
            </a:p>
          </p:txBody>
        </p:sp>
        <p:sp>
          <p:nvSpPr>
            <p:cNvPr id="23618" name="Line 50"/>
            <p:cNvSpPr>
              <a:spLocks noChangeAspect="1" noChangeShapeType="1"/>
            </p:cNvSpPr>
            <p:nvPr/>
          </p:nvSpPr>
          <p:spPr bwMode="auto">
            <a:xfrm>
              <a:off x="4526063" y="2978256"/>
              <a:ext cx="106141" cy="127142"/>
            </a:xfrm>
            <a:prstGeom prst="line">
              <a:avLst/>
            </a:prstGeom>
            <a:noFill/>
            <a:ln w="9525">
              <a:solidFill>
                <a:srgbClr val="000000"/>
              </a:solidFill>
              <a:round/>
              <a:headEnd/>
              <a:tailEnd/>
            </a:ln>
          </p:spPr>
          <p:txBody>
            <a:bodyPr/>
            <a:lstStyle/>
            <a:p>
              <a:endParaRPr lang="en-US"/>
            </a:p>
          </p:txBody>
        </p:sp>
        <p:sp>
          <p:nvSpPr>
            <p:cNvPr id="218" name="Rectangle 49"/>
            <p:cNvSpPr>
              <a:spLocks noChangeAspect="1" noChangeArrowheads="1"/>
            </p:cNvSpPr>
            <p:nvPr/>
          </p:nvSpPr>
          <p:spPr bwMode="auto">
            <a:xfrm>
              <a:off x="3044106" y="2065484"/>
              <a:ext cx="558767" cy="176153"/>
            </a:xfrm>
            <a:prstGeom prst="rect">
              <a:avLst/>
            </a:prstGeom>
            <a:solidFill>
              <a:srgbClr val="FFFFFF"/>
            </a:solidFill>
            <a:ln w="9525">
              <a:solidFill>
                <a:srgbClr val="000000"/>
              </a:solidFill>
              <a:miter lim="800000"/>
              <a:headEnd/>
              <a:tailEnd/>
            </a:ln>
          </p:spPr>
          <p:txBody>
            <a:bodyPr lIns="8321" tIns="8321" rIns="8321" bIns="8321"/>
            <a:lstStyle/>
            <a:p>
              <a:pPr algn="ctr">
                <a:defRPr/>
              </a:pPr>
              <a:r>
                <a:rPr lang="en-US" sz="1050" dirty="0">
                  <a:solidFill>
                    <a:srgbClr val="000000"/>
                  </a:solidFill>
                  <a:latin typeface="Calibri" pitchFamily="34" charset="0"/>
                  <a:ea typeface="굴림" charset="-127"/>
                </a:rPr>
                <a:t>Chunking</a:t>
              </a:r>
              <a:endParaRPr lang="en-US" sz="2000" dirty="0">
                <a:latin typeface="Calibri" pitchFamily="34" charset="0"/>
              </a:endParaRPr>
            </a:p>
          </p:txBody>
        </p:sp>
        <p:sp>
          <p:nvSpPr>
            <p:cNvPr id="23620" name="AutoShape 48"/>
            <p:cNvSpPr>
              <a:spLocks noChangeAspect="1" noChangeArrowheads="1"/>
            </p:cNvSpPr>
            <p:nvPr/>
          </p:nvSpPr>
          <p:spPr bwMode="auto">
            <a:xfrm>
              <a:off x="3429861" y="3103623"/>
              <a:ext cx="365008" cy="107036"/>
            </a:xfrm>
            <a:prstGeom prst="roundRect">
              <a:avLst>
                <a:gd name="adj" fmla="val 16667"/>
              </a:avLst>
            </a:prstGeom>
            <a:solidFill>
              <a:srgbClr val="FFFFFF"/>
            </a:solidFill>
            <a:ln w="12700">
              <a:solidFill>
                <a:srgbClr val="000000"/>
              </a:solidFill>
              <a:round/>
              <a:headEnd/>
              <a:tailEnd/>
            </a:ln>
          </p:spPr>
          <p:txBody>
            <a:bodyPr/>
            <a:lstStyle/>
            <a:p>
              <a:endParaRPr lang="en-US" sz="2000">
                <a:latin typeface="Calibri" pitchFamily="34" charset="0"/>
              </a:endParaRPr>
            </a:p>
          </p:txBody>
        </p:sp>
        <p:sp>
          <p:nvSpPr>
            <p:cNvPr id="23621" name="AutoShape 47"/>
            <p:cNvSpPr>
              <a:spLocks noChangeAspect="1" noChangeArrowheads="1"/>
            </p:cNvSpPr>
            <p:nvPr/>
          </p:nvSpPr>
          <p:spPr bwMode="auto">
            <a:xfrm>
              <a:off x="4853922" y="3107763"/>
              <a:ext cx="366777" cy="108218"/>
            </a:xfrm>
            <a:prstGeom prst="roundRect">
              <a:avLst>
                <a:gd name="adj" fmla="val 16667"/>
              </a:avLst>
            </a:prstGeom>
            <a:solidFill>
              <a:srgbClr val="FFFFFF"/>
            </a:solidFill>
            <a:ln w="12700">
              <a:solidFill>
                <a:srgbClr val="000000"/>
              </a:solidFill>
              <a:round/>
              <a:headEnd/>
              <a:tailEnd/>
            </a:ln>
          </p:spPr>
          <p:txBody>
            <a:bodyPr/>
            <a:lstStyle/>
            <a:p>
              <a:endParaRPr lang="en-US" sz="2000">
                <a:latin typeface="Calibri" pitchFamily="34" charset="0"/>
              </a:endParaRPr>
            </a:p>
          </p:txBody>
        </p:sp>
        <p:sp>
          <p:nvSpPr>
            <p:cNvPr id="258" name="Rectangle 9"/>
            <p:cNvSpPr>
              <a:spLocks noChangeAspect="1" noChangeArrowheads="1"/>
            </p:cNvSpPr>
            <p:nvPr/>
          </p:nvSpPr>
          <p:spPr bwMode="auto">
            <a:xfrm>
              <a:off x="2713925" y="3506452"/>
              <a:ext cx="787353" cy="363415"/>
            </a:xfrm>
            <a:prstGeom prst="rect">
              <a:avLst/>
            </a:prstGeom>
            <a:solidFill>
              <a:srgbClr val="FFFFFF"/>
            </a:solidFill>
            <a:ln w="12700">
              <a:solidFill>
                <a:srgbClr val="000000"/>
              </a:solidFill>
              <a:miter lim="800000"/>
              <a:headEnd/>
              <a:tailEnd/>
            </a:ln>
          </p:spPr>
          <p:txBody>
            <a:bodyPr lIns="83210" tIns="41605" rIns="83210" bIns="41605"/>
            <a:lstStyle/>
            <a:p>
              <a:pPr algn="ctr">
                <a:defRPr/>
              </a:pPr>
              <a:r>
                <a:rPr lang="en-US" sz="1050">
                  <a:solidFill>
                    <a:srgbClr val="000000"/>
                  </a:solidFill>
                  <a:latin typeface="Calibri" pitchFamily="34" charset="0"/>
                  <a:ea typeface="굴림" charset="-127"/>
                </a:rPr>
                <a:t>Perception</a:t>
              </a:r>
              <a:endParaRPr lang="en-US" sz="2000">
                <a:latin typeface="Calibri" pitchFamily="34" charset="0"/>
              </a:endParaRPr>
            </a:p>
          </p:txBody>
        </p:sp>
        <p:sp>
          <p:nvSpPr>
            <p:cNvPr id="259" name="Rectangle 8"/>
            <p:cNvSpPr>
              <a:spLocks noChangeAspect="1" noChangeArrowheads="1"/>
            </p:cNvSpPr>
            <p:nvPr/>
          </p:nvSpPr>
          <p:spPr bwMode="auto">
            <a:xfrm>
              <a:off x="5004551" y="3506452"/>
              <a:ext cx="858787" cy="363415"/>
            </a:xfrm>
            <a:prstGeom prst="rect">
              <a:avLst/>
            </a:prstGeom>
            <a:solidFill>
              <a:srgbClr val="FFFFFF"/>
            </a:solidFill>
            <a:ln w="12700">
              <a:solidFill>
                <a:srgbClr val="000000"/>
              </a:solidFill>
              <a:miter lim="800000"/>
              <a:headEnd/>
              <a:tailEnd/>
            </a:ln>
          </p:spPr>
          <p:txBody>
            <a:bodyPr lIns="83210" tIns="41605" rIns="83210" bIns="41605"/>
            <a:lstStyle/>
            <a:p>
              <a:pPr algn="ctr">
                <a:defRPr/>
              </a:pPr>
              <a:r>
                <a:rPr lang="en-US" sz="1050">
                  <a:solidFill>
                    <a:srgbClr val="000000"/>
                  </a:solidFill>
                  <a:latin typeface="Calibri" pitchFamily="34" charset="0"/>
                  <a:ea typeface="굴림" charset="-127"/>
                </a:rPr>
                <a:t>Action</a:t>
              </a:r>
              <a:endParaRPr lang="en-US" sz="2000">
                <a:latin typeface="Calibri" pitchFamily="34" charset="0"/>
              </a:endParaRPr>
            </a:p>
          </p:txBody>
        </p:sp>
        <p:sp>
          <p:nvSpPr>
            <p:cNvPr id="23624" name="Line 7"/>
            <p:cNvSpPr>
              <a:spLocks noChangeShapeType="1"/>
            </p:cNvSpPr>
            <p:nvPr/>
          </p:nvSpPr>
          <p:spPr bwMode="auto">
            <a:xfrm flipV="1">
              <a:off x="3106720" y="3205337"/>
              <a:ext cx="490019" cy="298635"/>
            </a:xfrm>
            <a:prstGeom prst="line">
              <a:avLst/>
            </a:prstGeom>
            <a:noFill/>
            <a:ln w="9525">
              <a:solidFill>
                <a:schemeClr val="bg1"/>
              </a:solidFill>
              <a:round/>
              <a:headEnd/>
              <a:tailEnd type="triangle" w="med" len="med"/>
            </a:ln>
          </p:spPr>
          <p:txBody>
            <a:bodyPr/>
            <a:lstStyle/>
            <a:p>
              <a:endParaRPr lang="en-US"/>
            </a:p>
          </p:txBody>
        </p:sp>
        <p:sp>
          <p:nvSpPr>
            <p:cNvPr id="23625" name="Line 6"/>
            <p:cNvSpPr>
              <a:spLocks noChangeShapeType="1"/>
            </p:cNvSpPr>
            <p:nvPr/>
          </p:nvSpPr>
          <p:spPr bwMode="auto">
            <a:xfrm>
              <a:off x="5033183" y="3224260"/>
              <a:ext cx="374443" cy="277938"/>
            </a:xfrm>
            <a:prstGeom prst="line">
              <a:avLst/>
            </a:prstGeom>
            <a:noFill/>
            <a:ln w="9525">
              <a:solidFill>
                <a:schemeClr val="bg1"/>
              </a:solidFill>
              <a:round/>
              <a:headEnd/>
              <a:tailEnd type="triangle" w="med" len="med"/>
            </a:ln>
          </p:spPr>
          <p:txBody>
            <a:bodyPr/>
            <a:lstStyle/>
            <a:p>
              <a:endParaRPr lang="en-US"/>
            </a:p>
          </p:txBody>
        </p:sp>
      </p:grpSp>
      <p:grpSp>
        <p:nvGrpSpPr>
          <p:cNvPr id="3" name="Group 79"/>
          <p:cNvGrpSpPr>
            <a:grpSpLocks/>
          </p:cNvGrpSpPr>
          <p:nvPr/>
        </p:nvGrpSpPr>
        <p:grpSpPr bwMode="auto">
          <a:xfrm>
            <a:off x="1312863" y="4752975"/>
            <a:ext cx="6700837" cy="1749425"/>
            <a:chOff x="1649217" y="5351255"/>
            <a:chExt cx="4509048" cy="1158240"/>
          </a:xfrm>
        </p:grpSpPr>
        <p:grpSp>
          <p:nvGrpSpPr>
            <p:cNvPr id="23559" name="Group 2"/>
            <p:cNvGrpSpPr>
              <a:grpSpLocks/>
            </p:cNvGrpSpPr>
            <p:nvPr/>
          </p:nvGrpSpPr>
          <p:grpSpPr bwMode="auto">
            <a:xfrm>
              <a:off x="1649217" y="5351255"/>
              <a:ext cx="4509048" cy="1158240"/>
              <a:chOff x="1918" y="3004"/>
              <a:chExt cx="7100" cy="1824"/>
            </a:xfrm>
          </p:grpSpPr>
          <p:sp>
            <p:nvSpPr>
              <p:cNvPr id="23561" name="Rectangle 3"/>
              <p:cNvSpPr>
                <a:spLocks noChangeArrowheads="1"/>
              </p:cNvSpPr>
              <p:nvPr/>
            </p:nvSpPr>
            <p:spPr bwMode="auto">
              <a:xfrm>
                <a:off x="5832" y="3004"/>
                <a:ext cx="2363" cy="1824"/>
              </a:xfrm>
              <a:prstGeom prst="rect">
                <a:avLst/>
              </a:prstGeom>
              <a:noFill/>
              <a:ln w="12700">
                <a:solidFill>
                  <a:schemeClr val="bg1"/>
                </a:solidFill>
                <a:prstDash val="sysDot"/>
                <a:miter lim="800000"/>
                <a:headEnd/>
                <a:tailEnd/>
              </a:ln>
            </p:spPr>
            <p:txBody>
              <a:bodyPr/>
              <a:lstStyle/>
              <a:p>
                <a:endParaRPr lang="en-US" sz="1400"/>
              </a:p>
            </p:txBody>
          </p:sp>
          <p:sp>
            <p:nvSpPr>
              <p:cNvPr id="23562" name="Text Box 4"/>
              <p:cNvSpPr txBox="1">
                <a:spLocks noChangeArrowheads="1"/>
              </p:cNvSpPr>
              <p:nvPr/>
            </p:nvSpPr>
            <p:spPr bwMode="auto">
              <a:xfrm>
                <a:off x="5980" y="3680"/>
                <a:ext cx="868" cy="546"/>
              </a:xfrm>
              <a:prstGeom prst="rect">
                <a:avLst/>
              </a:prstGeom>
              <a:solidFill>
                <a:srgbClr val="FFFFFF"/>
              </a:solidFill>
              <a:ln w="9525">
                <a:solidFill>
                  <a:srgbClr val="000000"/>
                </a:solidFill>
                <a:miter lim="800000"/>
                <a:headEnd/>
                <a:tailEnd/>
              </a:ln>
            </p:spPr>
            <p:txBody>
              <a:bodyPr lIns="9144" rIns="9144">
                <a:spAutoFit/>
              </a:bodyPr>
              <a:lstStyle/>
              <a:p>
                <a:pPr algn="ctr"/>
                <a:r>
                  <a:rPr lang="en-US" sz="1400">
                    <a:latin typeface="Calibri" pitchFamily="34" charset="0"/>
                  </a:rPr>
                  <a:t>Elaborate</a:t>
                </a:r>
              </a:p>
              <a:p>
                <a:pPr algn="ctr"/>
                <a:r>
                  <a:rPr lang="en-US" sz="1400">
                    <a:latin typeface="Calibri" pitchFamily="34" charset="0"/>
                  </a:rPr>
                  <a:t>Operator</a:t>
                </a:r>
                <a:endParaRPr lang="en-US" sz="1400"/>
              </a:p>
            </p:txBody>
          </p:sp>
          <p:grpSp>
            <p:nvGrpSpPr>
              <p:cNvPr id="23563" name="Group 5"/>
              <p:cNvGrpSpPr>
                <a:grpSpLocks/>
              </p:cNvGrpSpPr>
              <p:nvPr/>
            </p:nvGrpSpPr>
            <p:grpSpPr bwMode="auto">
              <a:xfrm>
                <a:off x="1918" y="3777"/>
                <a:ext cx="7100" cy="355"/>
                <a:chOff x="1918" y="3777"/>
                <a:chExt cx="7100" cy="355"/>
              </a:xfrm>
            </p:grpSpPr>
            <p:sp>
              <p:nvSpPr>
                <p:cNvPr id="23584" name="AutoShape 6"/>
                <p:cNvSpPr>
                  <a:spLocks noChangeArrowheads="1"/>
                </p:cNvSpPr>
                <p:nvPr/>
              </p:nvSpPr>
              <p:spPr bwMode="auto">
                <a:xfrm>
                  <a:off x="8321" y="3777"/>
                  <a:ext cx="697" cy="355"/>
                </a:xfrm>
                <a:prstGeom prst="roundRect">
                  <a:avLst>
                    <a:gd name="adj" fmla="val 16667"/>
                  </a:avLst>
                </a:prstGeom>
                <a:solidFill>
                  <a:srgbClr val="FFFFFF"/>
                </a:solidFill>
                <a:ln w="9525">
                  <a:solidFill>
                    <a:srgbClr val="000000"/>
                  </a:solidFill>
                  <a:round/>
                  <a:headEnd/>
                  <a:tailEnd/>
                </a:ln>
              </p:spPr>
              <p:txBody>
                <a:bodyPr lIns="9144" rIns="9144">
                  <a:spAutoFit/>
                </a:bodyPr>
                <a:lstStyle/>
                <a:p>
                  <a:pPr algn="ctr">
                    <a:spcAft>
                      <a:spcPts val="1000"/>
                    </a:spcAft>
                  </a:pPr>
                  <a:r>
                    <a:rPr lang="en-US" sz="1400">
                      <a:latin typeface="Calibri" pitchFamily="34" charset="0"/>
                    </a:rPr>
                    <a:t>Output</a:t>
                  </a:r>
                  <a:endParaRPr lang="en-US" sz="1400"/>
                </a:p>
              </p:txBody>
            </p:sp>
            <p:cxnSp>
              <p:nvCxnSpPr>
                <p:cNvPr id="23585" name="AutoShape 7"/>
                <p:cNvCxnSpPr>
                  <a:cxnSpLocks noChangeShapeType="1"/>
                  <a:stCxn id="23584" idx="3"/>
                  <a:endCxn id="23564" idx="1"/>
                </p:cNvCxnSpPr>
                <p:nvPr/>
              </p:nvCxnSpPr>
              <p:spPr bwMode="auto">
                <a:xfrm flipH="1" flipV="1">
                  <a:off x="1918" y="3952"/>
                  <a:ext cx="7100" cy="3"/>
                </a:xfrm>
                <a:prstGeom prst="bentConnector5">
                  <a:avLst>
                    <a:gd name="adj1" fmla="val -3412"/>
                    <a:gd name="adj2" fmla="val -38152144"/>
                    <a:gd name="adj3" fmla="val 103412"/>
                  </a:avLst>
                </a:prstGeom>
                <a:noFill/>
                <a:ln w="9525">
                  <a:solidFill>
                    <a:schemeClr val="bg1"/>
                  </a:solidFill>
                  <a:miter lim="800000"/>
                  <a:headEnd/>
                  <a:tailEnd type="triangle" w="med" len="med"/>
                </a:ln>
              </p:spPr>
            </p:cxnSp>
          </p:grpSp>
          <p:sp>
            <p:nvSpPr>
              <p:cNvPr id="23564" name="AutoShape 8"/>
              <p:cNvSpPr>
                <a:spLocks noChangeArrowheads="1"/>
              </p:cNvSpPr>
              <p:nvPr/>
            </p:nvSpPr>
            <p:spPr bwMode="auto">
              <a:xfrm>
                <a:off x="1918" y="3747"/>
                <a:ext cx="581" cy="410"/>
              </a:xfrm>
              <a:prstGeom prst="roundRect">
                <a:avLst>
                  <a:gd name="adj" fmla="val 0"/>
                </a:avLst>
              </a:prstGeom>
              <a:solidFill>
                <a:srgbClr val="FFFFFF"/>
              </a:solidFill>
              <a:ln w="9525">
                <a:solidFill>
                  <a:srgbClr val="000000"/>
                </a:solidFill>
                <a:round/>
                <a:headEnd/>
                <a:tailEnd/>
              </a:ln>
            </p:spPr>
            <p:txBody>
              <a:bodyPr lIns="9144" tIns="9144" rIns="9144" bIns="9144" anchor="ctr"/>
              <a:lstStyle/>
              <a:p>
                <a:pPr algn="ctr">
                  <a:spcAft>
                    <a:spcPts val="1000"/>
                  </a:spcAft>
                </a:pPr>
                <a:r>
                  <a:rPr lang="en-US" sz="1400">
                    <a:latin typeface="Calibri" pitchFamily="34" charset="0"/>
                  </a:rPr>
                  <a:t>Input</a:t>
                </a:r>
                <a:endParaRPr lang="en-US" sz="1400"/>
              </a:p>
            </p:txBody>
          </p:sp>
          <p:grpSp>
            <p:nvGrpSpPr>
              <p:cNvPr id="23565" name="Group 9"/>
              <p:cNvGrpSpPr>
                <a:grpSpLocks/>
              </p:cNvGrpSpPr>
              <p:nvPr/>
            </p:nvGrpSpPr>
            <p:grpSpPr bwMode="auto">
              <a:xfrm>
                <a:off x="2867" y="3387"/>
                <a:ext cx="1630" cy="1162"/>
                <a:chOff x="2932" y="3447"/>
                <a:chExt cx="1630" cy="1162"/>
              </a:xfrm>
            </p:grpSpPr>
            <p:grpSp>
              <p:nvGrpSpPr>
                <p:cNvPr id="23579" name="Group 11"/>
                <p:cNvGrpSpPr>
                  <a:grpSpLocks/>
                </p:cNvGrpSpPr>
                <p:nvPr/>
              </p:nvGrpSpPr>
              <p:grpSpPr bwMode="auto">
                <a:xfrm>
                  <a:off x="2932" y="3447"/>
                  <a:ext cx="1621" cy="1131"/>
                  <a:chOff x="2932" y="3447"/>
                  <a:chExt cx="1621" cy="1131"/>
                </a:xfrm>
              </p:grpSpPr>
              <p:sp>
                <p:nvSpPr>
                  <p:cNvPr id="23581" name="Rectangle 14"/>
                  <p:cNvSpPr>
                    <a:spLocks noChangeArrowheads="1"/>
                  </p:cNvSpPr>
                  <p:nvPr/>
                </p:nvSpPr>
                <p:spPr bwMode="auto">
                  <a:xfrm>
                    <a:off x="2942" y="3447"/>
                    <a:ext cx="1611" cy="1131"/>
                  </a:xfrm>
                  <a:prstGeom prst="rect">
                    <a:avLst/>
                  </a:prstGeom>
                  <a:solidFill>
                    <a:schemeClr val="bg1"/>
                  </a:solidFill>
                  <a:ln w="9525">
                    <a:solidFill>
                      <a:schemeClr val="bg1"/>
                    </a:solidFill>
                    <a:miter lim="800000"/>
                    <a:headEnd/>
                    <a:tailEnd/>
                  </a:ln>
                </p:spPr>
                <p:txBody>
                  <a:bodyPr/>
                  <a:lstStyle/>
                  <a:p>
                    <a:endParaRPr lang="en-US" sz="1400"/>
                  </a:p>
                </p:txBody>
              </p:sp>
              <p:sp>
                <p:nvSpPr>
                  <p:cNvPr id="23582" name="Text Box 12"/>
                  <p:cNvSpPr txBox="1">
                    <a:spLocks noChangeArrowheads="1"/>
                  </p:cNvSpPr>
                  <p:nvPr/>
                </p:nvSpPr>
                <p:spPr bwMode="auto">
                  <a:xfrm>
                    <a:off x="2932" y="3540"/>
                    <a:ext cx="1611" cy="321"/>
                  </a:xfrm>
                  <a:prstGeom prst="rect">
                    <a:avLst/>
                  </a:prstGeom>
                  <a:noFill/>
                  <a:ln w="9525">
                    <a:noFill/>
                    <a:miter lim="800000"/>
                    <a:headEnd/>
                    <a:tailEnd/>
                  </a:ln>
                </p:spPr>
                <p:txBody>
                  <a:bodyPr lIns="9144" rIns="9144">
                    <a:spAutoFit/>
                  </a:bodyPr>
                  <a:lstStyle/>
                  <a:p>
                    <a:pPr algn="ctr">
                      <a:spcAft>
                        <a:spcPts val="1000"/>
                      </a:spcAft>
                    </a:pPr>
                    <a:r>
                      <a:rPr lang="en-US" sz="1400">
                        <a:latin typeface="Calibri" pitchFamily="34" charset="0"/>
                      </a:rPr>
                      <a:t>Elaborate State</a:t>
                    </a:r>
                    <a:endParaRPr lang="en-US" sz="1400"/>
                  </a:p>
                </p:txBody>
              </p:sp>
              <p:sp>
                <p:nvSpPr>
                  <p:cNvPr id="23583" name="Text Box 13"/>
                  <p:cNvSpPr txBox="1">
                    <a:spLocks noChangeArrowheads="1"/>
                  </p:cNvSpPr>
                  <p:nvPr/>
                </p:nvSpPr>
                <p:spPr bwMode="auto">
                  <a:xfrm>
                    <a:off x="2942" y="3872"/>
                    <a:ext cx="1611" cy="321"/>
                  </a:xfrm>
                  <a:prstGeom prst="rect">
                    <a:avLst/>
                  </a:prstGeom>
                  <a:noFill/>
                  <a:ln w="9525">
                    <a:solidFill>
                      <a:schemeClr val="tx1"/>
                    </a:solidFill>
                    <a:prstDash val="sysDot"/>
                    <a:miter lim="800000"/>
                    <a:headEnd/>
                    <a:tailEnd/>
                  </a:ln>
                </p:spPr>
                <p:txBody>
                  <a:bodyPr lIns="9144" rIns="9144" anchor="ctr">
                    <a:spAutoFit/>
                  </a:bodyPr>
                  <a:lstStyle/>
                  <a:p>
                    <a:pPr algn="ctr">
                      <a:spcAft>
                        <a:spcPts val="1000"/>
                      </a:spcAft>
                    </a:pPr>
                    <a:r>
                      <a:rPr lang="en-US" sz="1400">
                        <a:latin typeface="Calibri" pitchFamily="34" charset="0"/>
                      </a:rPr>
                      <a:t>Propose Operators</a:t>
                    </a:r>
                    <a:endParaRPr lang="en-US" sz="1400"/>
                  </a:p>
                </p:txBody>
              </p:sp>
            </p:grpSp>
            <p:sp>
              <p:nvSpPr>
                <p:cNvPr id="23580" name="Text Box 10"/>
                <p:cNvSpPr txBox="1">
                  <a:spLocks noChangeArrowheads="1"/>
                </p:cNvSpPr>
                <p:nvPr/>
              </p:nvSpPr>
              <p:spPr bwMode="auto">
                <a:xfrm>
                  <a:off x="2951" y="4288"/>
                  <a:ext cx="1611" cy="321"/>
                </a:xfrm>
                <a:prstGeom prst="rect">
                  <a:avLst/>
                </a:prstGeom>
                <a:noFill/>
                <a:ln w="9525">
                  <a:noFill/>
                  <a:miter lim="800000"/>
                  <a:headEnd/>
                  <a:tailEnd/>
                </a:ln>
              </p:spPr>
              <p:txBody>
                <a:bodyPr lIns="9144" rIns="9144">
                  <a:spAutoFit/>
                </a:bodyPr>
                <a:lstStyle/>
                <a:p>
                  <a:pPr algn="ctr">
                    <a:spcAft>
                      <a:spcPts val="1000"/>
                    </a:spcAft>
                  </a:pPr>
                  <a:r>
                    <a:rPr lang="en-US" sz="1400">
                      <a:latin typeface="Calibri" pitchFamily="34" charset="0"/>
                    </a:rPr>
                    <a:t>Evaluate Operators</a:t>
                  </a:r>
                  <a:endParaRPr lang="en-US" sz="1400"/>
                </a:p>
              </p:txBody>
            </p:sp>
          </p:grpSp>
          <p:cxnSp>
            <p:nvCxnSpPr>
              <p:cNvPr id="23566" name="AutoShape 15"/>
              <p:cNvCxnSpPr>
                <a:cxnSpLocks noChangeShapeType="1"/>
                <a:stCxn id="23564" idx="3"/>
                <a:endCxn id="23581" idx="1"/>
              </p:cNvCxnSpPr>
              <p:nvPr/>
            </p:nvCxnSpPr>
            <p:spPr bwMode="auto">
              <a:xfrm>
                <a:off x="2499" y="3952"/>
                <a:ext cx="378" cy="1"/>
              </a:xfrm>
              <a:prstGeom prst="straightConnector1">
                <a:avLst/>
              </a:prstGeom>
              <a:noFill/>
              <a:ln w="9525">
                <a:solidFill>
                  <a:schemeClr val="bg1"/>
                </a:solidFill>
                <a:round/>
                <a:headEnd/>
                <a:tailEnd type="triangle" w="med" len="med"/>
              </a:ln>
            </p:spPr>
          </p:cxnSp>
          <p:cxnSp>
            <p:nvCxnSpPr>
              <p:cNvPr id="23567" name="AutoShape 16"/>
              <p:cNvCxnSpPr>
                <a:cxnSpLocks noChangeShapeType="1"/>
                <a:stCxn id="23581" idx="3"/>
                <a:endCxn id="23560" idx="1"/>
              </p:cNvCxnSpPr>
              <p:nvPr/>
            </p:nvCxnSpPr>
            <p:spPr bwMode="auto">
              <a:xfrm flipV="1">
                <a:off x="4488" y="3952"/>
                <a:ext cx="386" cy="1"/>
              </a:xfrm>
              <a:prstGeom prst="straightConnector1">
                <a:avLst/>
              </a:prstGeom>
              <a:noFill/>
              <a:ln w="9525">
                <a:solidFill>
                  <a:schemeClr val="bg1"/>
                </a:solidFill>
                <a:round/>
                <a:headEnd/>
                <a:tailEnd type="triangle" w="med" len="med"/>
              </a:ln>
            </p:spPr>
          </p:cxnSp>
          <p:cxnSp>
            <p:nvCxnSpPr>
              <p:cNvPr id="23568" name="AutoShape 17"/>
              <p:cNvCxnSpPr>
                <a:cxnSpLocks noChangeShapeType="1"/>
                <a:stCxn id="23560" idx="3"/>
                <a:endCxn id="23562" idx="1"/>
              </p:cNvCxnSpPr>
              <p:nvPr/>
            </p:nvCxnSpPr>
            <p:spPr bwMode="auto">
              <a:xfrm>
                <a:off x="5632" y="3952"/>
                <a:ext cx="348" cy="1"/>
              </a:xfrm>
              <a:prstGeom prst="bentConnector3">
                <a:avLst>
                  <a:gd name="adj1" fmla="val 50000"/>
                </a:avLst>
              </a:prstGeom>
              <a:noFill/>
              <a:ln w="9525">
                <a:solidFill>
                  <a:schemeClr val="bg1"/>
                </a:solidFill>
                <a:miter lim="800000"/>
                <a:headEnd/>
                <a:tailEnd type="triangle" w="med" len="med"/>
              </a:ln>
            </p:spPr>
          </p:cxnSp>
          <p:cxnSp>
            <p:nvCxnSpPr>
              <p:cNvPr id="23569" name="AutoShape 18"/>
              <p:cNvCxnSpPr>
                <a:cxnSpLocks noChangeShapeType="1"/>
                <a:stCxn id="23562" idx="3"/>
                <a:endCxn id="23576" idx="1"/>
              </p:cNvCxnSpPr>
              <p:nvPr/>
            </p:nvCxnSpPr>
            <p:spPr bwMode="auto">
              <a:xfrm flipV="1">
                <a:off x="6848" y="3952"/>
                <a:ext cx="388" cy="0"/>
              </a:xfrm>
              <a:prstGeom prst="straightConnector1">
                <a:avLst/>
              </a:prstGeom>
              <a:noFill/>
              <a:ln w="9525">
                <a:solidFill>
                  <a:schemeClr val="bg1"/>
                </a:solidFill>
                <a:round/>
                <a:headEnd/>
                <a:tailEnd type="triangle" w="med" len="med"/>
              </a:ln>
            </p:spPr>
          </p:cxnSp>
          <p:cxnSp>
            <p:nvCxnSpPr>
              <p:cNvPr id="23570" name="AutoShape 20"/>
              <p:cNvCxnSpPr>
                <a:cxnSpLocks noChangeShapeType="1"/>
                <a:endCxn id="23584" idx="1"/>
              </p:cNvCxnSpPr>
              <p:nvPr/>
            </p:nvCxnSpPr>
            <p:spPr bwMode="auto">
              <a:xfrm>
                <a:off x="7947" y="3953"/>
                <a:ext cx="374" cy="2"/>
              </a:xfrm>
              <a:prstGeom prst="bentConnector3">
                <a:avLst>
                  <a:gd name="adj1" fmla="val 50000"/>
                </a:avLst>
              </a:prstGeom>
              <a:noFill/>
              <a:ln w="9525">
                <a:solidFill>
                  <a:schemeClr val="bg1"/>
                </a:solidFill>
                <a:miter lim="800000"/>
                <a:headEnd/>
                <a:tailEnd type="triangle" w="med" len="med"/>
              </a:ln>
            </p:spPr>
          </p:cxnSp>
          <p:cxnSp>
            <p:nvCxnSpPr>
              <p:cNvPr id="23571" name="AutoShape 23"/>
              <p:cNvCxnSpPr>
                <a:cxnSpLocks noChangeShapeType="1"/>
                <a:stCxn id="23581" idx="3"/>
                <a:endCxn id="23581" idx="2"/>
              </p:cNvCxnSpPr>
              <p:nvPr/>
            </p:nvCxnSpPr>
            <p:spPr bwMode="auto">
              <a:xfrm flipH="1">
                <a:off x="3682" y="3953"/>
                <a:ext cx="805" cy="565"/>
              </a:xfrm>
              <a:prstGeom prst="bentConnector4">
                <a:avLst>
                  <a:gd name="adj1" fmla="val -30074"/>
                  <a:gd name="adj2" fmla="val 142153"/>
                </a:avLst>
              </a:prstGeom>
              <a:noFill/>
              <a:ln w="9525">
                <a:solidFill>
                  <a:schemeClr val="bg1"/>
                </a:solidFill>
                <a:miter lim="800000"/>
                <a:headEnd/>
                <a:tailEnd type="triangle" w="med" len="med"/>
              </a:ln>
            </p:spPr>
          </p:cxnSp>
          <p:sp>
            <p:nvSpPr>
              <p:cNvPr id="23572" name="Rectangle 24"/>
              <p:cNvSpPr>
                <a:spLocks noChangeArrowheads="1"/>
              </p:cNvSpPr>
              <p:nvPr/>
            </p:nvSpPr>
            <p:spPr bwMode="auto">
              <a:xfrm>
                <a:off x="2682" y="3004"/>
                <a:ext cx="3018" cy="1824"/>
              </a:xfrm>
              <a:prstGeom prst="rect">
                <a:avLst/>
              </a:prstGeom>
              <a:noFill/>
              <a:ln w="12700">
                <a:solidFill>
                  <a:schemeClr val="bg1"/>
                </a:solidFill>
                <a:prstDash val="sysDot"/>
                <a:miter lim="800000"/>
                <a:headEnd/>
                <a:tailEnd/>
              </a:ln>
            </p:spPr>
            <p:txBody>
              <a:bodyPr/>
              <a:lstStyle/>
              <a:p>
                <a:endParaRPr lang="en-US" sz="1400"/>
              </a:p>
            </p:txBody>
          </p:sp>
          <p:sp>
            <p:nvSpPr>
              <p:cNvPr id="23573" name="Text Box 25"/>
              <p:cNvSpPr txBox="1">
                <a:spLocks noChangeArrowheads="1"/>
              </p:cNvSpPr>
              <p:nvPr/>
            </p:nvSpPr>
            <p:spPr bwMode="auto">
              <a:xfrm>
                <a:off x="2808" y="3004"/>
                <a:ext cx="2785" cy="460"/>
              </a:xfrm>
              <a:prstGeom prst="rect">
                <a:avLst/>
              </a:prstGeom>
              <a:noFill/>
              <a:ln w="9525">
                <a:noFill/>
                <a:miter lim="800000"/>
                <a:headEnd/>
                <a:tailEnd/>
              </a:ln>
            </p:spPr>
            <p:txBody>
              <a:bodyPr/>
              <a:lstStyle/>
              <a:p>
                <a:pPr algn="ctr">
                  <a:spcAft>
                    <a:spcPts val="1000"/>
                  </a:spcAft>
                </a:pPr>
                <a:r>
                  <a:rPr lang="en-US" sz="1600" b="1">
                    <a:solidFill>
                      <a:schemeClr val="bg1"/>
                    </a:solidFill>
                    <a:latin typeface="Calibri" pitchFamily="34" charset="0"/>
                  </a:rPr>
                  <a:t>Select Operator</a:t>
                </a:r>
                <a:endParaRPr lang="en-US" sz="1600" b="1">
                  <a:solidFill>
                    <a:schemeClr val="bg1"/>
                  </a:solidFill>
                </a:endParaRPr>
              </a:p>
            </p:txBody>
          </p:sp>
          <p:sp>
            <p:nvSpPr>
              <p:cNvPr id="23574" name="Text Box 26"/>
              <p:cNvSpPr txBox="1">
                <a:spLocks noChangeArrowheads="1"/>
              </p:cNvSpPr>
              <p:nvPr/>
            </p:nvSpPr>
            <p:spPr bwMode="auto">
              <a:xfrm>
                <a:off x="5509" y="3004"/>
                <a:ext cx="2785" cy="460"/>
              </a:xfrm>
              <a:prstGeom prst="rect">
                <a:avLst/>
              </a:prstGeom>
              <a:noFill/>
              <a:ln w="9525">
                <a:noFill/>
                <a:miter lim="800000"/>
                <a:headEnd/>
                <a:tailEnd/>
              </a:ln>
            </p:spPr>
            <p:txBody>
              <a:bodyPr/>
              <a:lstStyle/>
              <a:p>
                <a:pPr algn="ctr">
                  <a:spcAft>
                    <a:spcPts val="1000"/>
                  </a:spcAft>
                </a:pPr>
                <a:r>
                  <a:rPr lang="en-US" sz="1600" b="1">
                    <a:solidFill>
                      <a:schemeClr val="bg1"/>
                    </a:solidFill>
                    <a:latin typeface="Calibri" pitchFamily="34" charset="0"/>
                  </a:rPr>
                  <a:t>Apply Operator</a:t>
                </a:r>
                <a:endParaRPr lang="en-US" sz="1600" b="1">
                  <a:solidFill>
                    <a:schemeClr val="bg1"/>
                  </a:solidFill>
                </a:endParaRPr>
              </a:p>
            </p:txBody>
          </p:sp>
          <p:grpSp>
            <p:nvGrpSpPr>
              <p:cNvPr id="23575" name="Group 31"/>
              <p:cNvGrpSpPr>
                <a:grpSpLocks/>
              </p:cNvGrpSpPr>
              <p:nvPr/>
            </p:nvGrpSpPr>
            <p:grpSpPr bwMode="auto">
              <a:xfrm>
                <a:off x="6414" y="3758"/>
                <a:ext cx="1438" cy="468"/>
                <a:chOff x="6414" y="3758"/>
                <a:chExt cx="1438" cy="468"/>
              </a:xfrm>
            </p:grpSpPr>
            <p:sp>
              <p:nvSpPr>
                <p:cNvPr id="23576" name="Text Box 32"/>
                <p:cNvSpPr txBox="1">
                  <a:spLocks noChangeArrowheads="1"/>
                </p:cNvSpPr>
                <p:nvPr/>
              </p:nvSpPr>
              <p:spPr bwMode="auto">
                <a:xfrm>
                  <a:off x="7236" y="3758"/>
                  <a:ext cx="616" cy="389"/>
                </a:xfrm>
                <a:prstGeom prst="rect">
                  <a:avLst/>
                </a:prstGeom>
                <a:solidFill>
                  <a:srgbClr val="FFFFFF"/>
                </a:solidFill>
                <a:ln w="9525">
                  <a:solidFill>
                    <a:srgbClr val="000000"/>
                  </a:solidFill>
                  <a:miter lim="800000"/>
                  <a:headEnd/>
                  <a:tailEnd/>
                </a:ln>
              </p:spPr>
              <p:txBody>
                <a:bodyPr lIns="9144" tIns="9144" rIns="9144" bIns="9144" anchor="ctr"/>
                <a:lstStyle/>
                <a:p>
                  <a:pPr algn="ctr">
                    <a:spcAft>
                      <a:spcPts val="1000"/>
                    </a:spcAft>
                  </a:pPr>
                  <a:r>
                    <a:rPr lang="en-US" sz="1400">
                      <a:latin typeface="Calibri" pitchFamily="34" charset="0"/>
                    </a:rPr>
                    <a:t>Apply</a:t>
                  </a:r>
                  <a:endParaRPr lang="en-US" sz="1400"/>
                </a:p>
              </p:txBody>
            </p:sp>
            <p:cxnSp>
              <p:nvCxnSpPr>
                <p:cNvPr id="23577" name="AutoShape 33"/>
                <p:cNvCxnSpPr>
                  <a:cxnSpLocks noChangeShapeType="1"/>
                  <a:stCxn id="23562" idx="3"/>
                  <a:endCxn id="23562" idx="2"/>
                </p:cNvCxnSpPr>
                <p:nvPr/>
              </p:nvCxnSpPr>
              <p:spPr bwMode="auto">
                <a:xfrm flipH="1">
                  <a:off x="6414" y="3953"/>
                  <a:ext cx="434" cy="273"/>
                </a:xfrm>
                <a:prstGeom prst="bentConnector4">
                  <a:avLst>
                    <a:gd name="adj1" fmla="val -55810"/>
                    <a:gd name="adj2" fmla="val 187384"/>
                  </a:avLst>
                </a:prstGeom>
                <a:noFill/>
                <a:ln w="9525">
                  <a:solidFill>
                    <a:schemeClr val="bg1"/>
                  </a:solidFill>
                  <a:miter lim="800000"/>
                  <a:headEnd/>
                  <a:tailEnd type="triangle" w="med" len="med"/>
                </a:ln>
              </p:spPr>
            </p:cxnSp>
            <p:cxnSp>
              <p:nvCxnSpPr>
                <p:cNvPr id="23578" name="AutoShape 34"/>
                <p:cNvCxnSpPr>
                  <a:cxnSpLocks noChangeShapeType="1"/>
                  <a:stCxn id="23576" idx="3"/>
                  <a:endCxn id="23562" idx="2"/>
                </p:cNvCxnSpPr>
                <p:nvPr/>
              </p:nvCxnSpPr>
              <p:spPr bwMode="auto">
                <a:xfrm flipH="1">
                  <a:off x="6414" y="3953"/>
                  <a:ext cx="1438" cy="273"/>
                </a:xfrm>
                <a:prstGeom prst="bentConnector4">
                  <a:avLst>
                    <a:gd name="adj1" fmla="val -16843"/>
                    <a:gd name="adj2" fmla="val 187296"/>
                  </a:avLst>
                </a:prstGeom>
                <a:noFill/>
                <a:ln w="9525">
                  <a:solidFill>
                    <a:schemeClr val="bg1"/>
                  </a:solidFill>
                  <a:miter lim="800000"/>
                  <a:headEnd/>
                  <a:tailEnd type="triangle" w="med" len="med"/>
                </a:ln>
              </p:spPr>
            </p:cxnSp>
          </p:grpSp>
        </p:grpSp>
        <p:sp>
          <p:nvSpPr>
            <p:cNvPr id="23560" name="AutoShape 6"/>
            <p:cNvSpPr>
              <a:spLocks noChangeArrowheads="1"/>
            </p:cNvSpPr>
            <p:nvPr/>
          </p:nvSpPr>
          <p:spPr bwMode="auto">
            <a:xfrm>
              <a:off x="3526444" y="5840467"/>
              <a:ext cx="481563" cy="225447"/>
            </a:xfrm>
            <a:prstGeom prst="roundRect">
              <a:avLst>
                <a:gd name="adj" fmla="val 16667"/>
              </a:avLst>
            </a:prstGeom>
            <a:solidFill>
              <a:srgbClr val="FFFFFF"/>
            </a:solidFill>
            <a:ln w="9525">
              <a:solidFill>
                <a:srgbClr val="000000"/>
              </a:solidFill>
              <a:round/>
              <a:headEnd/>
              <a:tailEnd/>
            </a:ln>
          </p:spPr>
          <p:txBody>
            <a:bodyPr lIns="9144" rIns="9144">
              <a:spAutoFit/>
            </a:bodyPr>
            <a:lstStyle/>
            <a:p>
              <a:pPr algn="ctr">
                <a:spcAft>
                  <a:spcPts val="1000"/>
                </a:spcAft>
              </a:pPr>
              <a:r>
                <a:rPr lang="en-US" sz="1400">
                  <a:latin typeface="Calibri" pitchFamily="34" charset="0"/>
                </a:rPr>
                <a:t>Decide</a:t>
              </a:r>
              <a:endParaRPr lang="en-US" sz="1400"/>
            </a:p>
          </p:txBody>
        </p:sp>
      </p:grpSp>
      <p:sp>
        <p:nvSpPr>
          <p:cNvPr id="74" name="Slide Number Placeholder 73"/>
          <p:cNvSpPr>
            <a:spLocks noGrp="1"/>
          </p:cNvSpPr>
          <p:nvPr>
            <p:ph type="sldNum" sz="quarter" idx="10"/>
          </p:nvPr>
        </p:nvSpPr>
        <p:spPr/>
        <p:txBody>
          <a:bodyPr/>
          <a:lstStyle/>
          <a:p>
            <a:pPr>
              <a:defRPr/>
            </a:pPr>
            <a:fld id="{BB8DAA28-CB71-4CCD-964C-52F571A2499D}" type="slidenum">
              <a:rPr lang="en-US" smtClean="0"/>
              <a:pPr>
                <a:defRPr/>
              </a:pPr>
              <a:t>13</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204" name="Picture 52" descr="Eaters-2-all"/>
          <p:cNvPicPr>
            <a:picLocks noChangeAspect="1" noChangeArrowheads="1"/>
          </p:cNvPicPr>
          <p:nvPr/>
        </p:nvPicPr>
        <p:blipFill>
          <a:blip r:embed="rId2"/>
          <a:srcRect/>
          <a:stretch>
            <a:fillRect/>
          </a:stretch>
        </p:blipFill>
        <p:spPr bwMode="auto">
          <a:xfrm>
            <a:off x="1927281" y="1077255"/>
            <a:ext cx="5253038" cy="5299075"/>
          </a:xfrm>
          <a:prstGeom prst="rect">
            <a:avLst/>
          </a:prstGeom>
          <a:noFill/>
          <a:ln w="9525">
            <a:noFill/>
            <a:miter lim="800000"/>
            <a:headEnd/>
            <a:tailEnd/>
          </a:ln>
        </p:spPr>
      </p:pic>
      <p:sp>
        <p:nvSpPr>
          <p:cNvPr id="433154" name="Rectangle 2"/>
          <p:cNvSpPr>
            <a:spLocks noChangeArrowheads="1"/>
          </p:cNvSpPr>
          <p:nvPr/>
        </p:nvSpPr>
        <p:spPr bwMode="auto">
          <a:xfrm>
            <a:off x="238125" y="2635250"/>
            <a:ext cx="8897938" cy="787400"/>
          </a:xfrm>
          <a:prstGeom prst="rect">
            <a:avLst/>
          </a:prstGeom>
          <a:solidFill>
            <a:schemeClr val="bg1"/>
          </a:solidFill>
          <a:ln w="12700" algn="ctr">
            <a:solidFill>
              <a:schemeClr val="tx1"/>
            </a:solidFill>
            <a:miter lim="800000"/>
            <a:headEnd/>
            <a:tailEnd/>
          </a:ln>
        </p:spPr>
        <p:txBody>
          <a:bodyPr wrap="none" tIns="9144" bIns="9144" anchor="ctr"/>
          <a:lstStyle/>
          <a:p>
            <a:endParaRPr lang="en-US">
              <a:latin typeface="+mn-lt"/>
            </a:endParaRPr>
          </a:p>
        </p:txBody>
      </p:sp>
      <p:sp>
        <p:nvSpPr>
          <p:cNvPr id="433173" name="Text Box 21"/>
          <p:cNvSpPr txBox="1">
            <a:spLocks noChangeArrowheads="1"/>
          </p:cNvSpPr>
          <p:nvPr/>
        </p:nvSpPr>
        <p:spPr bwMode="auto">
          <a:xfrm>
            <a:off x="3192463" y="2732088"/>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dirty="0" smtClean="0">
                <a:solidFill>
                  <a:srgbClr val="FFFF00"/>
                </a:solidFill>
                <a:latin typeface="+mn-lt"/>
              </a:rPr>
              <a:t>Evaluate</a:t>
            </a:r>
            <a:endParaRPr lang="en-US" sz="1600" b="1" dirty="0">
              <a:solidFill>
                <a:srgbClr val="FFFF00"/>
              </a:solidFill>
              <a:latin typeface="+mn-lt"/>
            </a:endParaRPr>
          </a:p>
          <a:p>
            <a:pPr algn="ctr"/>
            <a:r>
              <a:rPr lang="en-US" sz="1600" b="1" dirty="0">
                <a:solidFill>
                  <a:srgbClr val="FFFF00"/>
                </a:solidFill>
                <a:latin typeface="+mn-lt"/>
              </a:rPr>
              <a:t>Operators</a:t>
            </a:r>
          </a:p>
        </p:txBody>
      </p:sp>
      <p:sp>
        <p:nvSpPr>
          <p:cNvPr id="433193" name="Text Box 41"/>
          <p:cNvSpPr txBox="1">
            <a:spLocks noChangeArrowheads="1"/>
          </p:cNvSpPr>
          <p:nvPr/>
        </p:nvSpPr>
        <p:spPr bwMode="auto">
          <a:xfrm>
            <a:off x="3182938" y="2736850"/>
            <a:ext cx="1143000" cy="511175"/>
          </a:xfrm>
          <a:prstGeom prst="rect">
            <a:avLst/>
          </a:prstGeom>
          <a:solidFill>
            <a:srgbClr val="0000FF"/>
          </a:solidFill>
          <a:ln w="12700" algn="ctr">
            <a:solidFill>
              <a:schemeClr val="tx1"/>
            </a:solidFill>
            <a:miter lim="800000"/>
            <a:headEnd/>
            <a:tailEnd/>
          </a:ln>
        </p:spPr>
        <p:txBody>
          <a:bodyPr tIns="9144" bIns="9144">
            <a:spAutoFit/>
          </a:bodyPr>
          <a:lstStyle/>
          <a:p>
            <a:pPr algn="ctr"/>
            <a:r>
              <a:rPr lang="en-US" sz="1600" b="1" dirty="0" smtClean="0">
                <a:solidFill>
                  <a:srgbClr val="FFFF00"/>
                </a:solidFill>
                <a:latin typeface="+mn-lt"/>
              </a:rPr>
              <a:t>Evaluate</a:t>
            </a:r>
            <a:endParaRPr lang="en-US" sz="1600" b="1" dirty="0">
              <a:solidFill>
                <a:srgbClr val="FFFF00"/>
              </a:solidFill>
              <a:latin typeface="+mn-lt"/>
            </a:endParaRPr>
          </a:p>
          <a:p>
            <a:pPr algn="ctr"/>
            <a:r>
              <a:rPr lang="en-US" sz="1600" b="1" dirty="0">
                <a:solidFill>
                  <a:srgbClr val="FFFF00"/>
                </a:solidFill>
                <a:latin typeface="+mn-lt"/>
              </a:rPr>
              <a:t>Operators</a:t>
            </a:r>
          </a:p>
        </p:txBody>
      </p:sp>
      <p:grpSp>
        <p:nvGrpSpPr>
          <p:cNvPr id="2" name="Group 3"/>
          <p:cNvGrpSpPr>
            <a:grpSpLocks/>
          </p:cNvGrpSpPr>
          <p:nvPr/>
        </p:nvGrpSpPr>
        <p:grpSpPr bwMode="auto">
          <a:xfrm>
            <a:off x="220663" y="3519488"/>
            <a:ext cx="8923337" cy="1250950"/>
            <a:chOff x="74" y="1414"/>
            <a:chExt cx="5621" cy="768"/>
          </a:xfrm>
        </p:grpSpPr>
        <p:sp>
          <p:nvSpPr>
            <p:cNvPr id="58419" name="Rectangle 4"/>
            <p:cNvSpPr>
              <a:spLocks noChangeArrowheads="1"/>
            </p:cNvSpPr>
            <p:nvPr/>
          </p:nvSpPr>
          <p:spPr bwMode="auto">
            <a:xfrm>
              <a:off x="74" y="1414"/>
              <a:ext cx="5621" cy="768"/>
            </a:xfrm>
            <a:prstGeom prst="rect">
              <a:avLst/>
            </a:prstGeom>
            <a:solidFill>
              <a:srgbClr val="0066CC"/>
            </a:solidFill>
            <a:ln w="12700" algn="ctr">
              <a:solidFill>
                <a:schemeClr val="tx1"/>
              </a:solidFill>
              <a:miter lim="800000"/>
              <a:headEnd/>
              <a:tailEnd/>
            </a:ln>
          </p:spPr>
          <p:txBody>
            <a:bodyPr wrap="none" tIns="9144" bIns="9144" anchor="ctr"/>
            <a:lstStyle/>
            <a:p>
              <a:pPr algn="ctr"/>
              <a:endParaRPr lang="en-US" sz="1600" b="1">
                <a:latin typeface="+mn-lt"/>
              </a:endParaRPr>
            </a:p>
          </p:txBody>
        </p:sp>
        <p:sp>
          <p:nvSpPr>
            <p:cNvPr id="58420" name="Text Box 5"/>
            <p:cNvSpPr txBox="1">
              <a:spLocks noChangeArrowheads="1"/>
            </p:cNvSpPr>
            <p:nvPr/>
          </p:nvSpPr>
          <p:spPr bwMode="auto">
            <a:xfrm>
              <a:off x="4767" y="1584"/>
              <a:ext cx="788" cy="314"/>
            </a:xfrm>
            <a:prstGeom prst="rect">
              <a:avLst/>
            </a:prstGeom>
            <a:noFill/>
            <a:ln w="12700" algn="ctr">
              <a:noFill/>
              <a:miter lim="800000"/>
              <a:headEnd/>
              <a:tailEnd/>
            </a:ln>
          </p:spPr>
          <p:txBody>
            <a:bodyPr tIns="9144" bIns="9144">
              <a:spAutoFit/>
            </a:bodyPr>
            <a:lstStyle/>
            <a:p>
              <a:pPr algn="ctr"/>
              <a:r>
                <a:rPr lang="en-US" sz="1600" b="1" dirty="0">
                  <a:solidFill>
                    <a:srgbClr val="FFFF00"/>
                  </a:solidFill>
                  <a:latin typeface="+mn-lt"/>
                </a:rPr>
                <a:t>Production</a:t>
              </a:r>
            </a:p>
            <a:p>
              <a:pPr algn="ctr"/>
              <a:r>
                <a:rPr lang="en-US" sz="1600" b="1" dirty="0">
                  <a:solidFill>
                    <a:srgbClr val="FFFF00"/>
                  </a:solidFill>
                  <a:latin typeface="+mn-lt"/>
                </a:rPr>
                <a:t>Memory</a:t>
              </a:r>
            </a:p>
          </p:txBody>
        </p:sp>
      </p:grpSp>
      <p:grpSp>
        <p:nvGrpSpPr>
          <p:cNvPr id="3" name="Group 6"/>
          <p:cNvGrpSpPr>
            <a:grpSpLocks/>
          </p:cNvGrpSpPr>
          <p:nvPr/>
        </p:nvGrpSpPr>
        <p:grpSpPr bwMode="auto">
          <a:xfrm>
            <a:off x="220663" y="4827588"/>
            <a:ext cx="4075112" cy="1885950"/>
            <a:chOff x="193" y="3052"/>
            <a:chExt cx="2567" cy="1268"/>
          </a:xfrm>
        </p:grpSpPr>
        <p:sp>
          <p:nvSpPr>
            <p:cNvPr id="58417" name="Rectangle 7"/>
            <p:cNvSpPr>
              <a:spLocks noChangeArrowheads="1"/>
            </p:cNvSpPr>
            <p:nvPr/>
          </p:nvSpPr>
          <p:spPr bwMode="auto">
            <a:xfrm>
              <a:off x="193" y="3052"/>
              <a:ext cx="2567" cy="1268"/>
            </a:xfrm>
            <a:prstGeom prst="rect">
              <a:avLst/>
            </a:prstGeom>
            <a:solidFill>
              <a:srgbClr val="0066CC"/>
            </a:solidFill>
            <a:ln w="12700" algn="ctr">
              <a:solidFill>
                <a:srgbClr val="FFFF00"/>
              </a:solidFill>
              <a:miter lim="800000"/>
              <a:headEnd/>
              <a:tailEnd/>
            </a:ln>
          </p:spPr>
          <p:txBody>
            <a:bodyPr wrap="none" tIns="9144" bIns="9144" anchor="ctr"/>
            <a:lstStyle/>
            <a:p>
              <a:endParaRPr lang="en-US">
                <a:solidFill>
                  <a:srgbClr val="FFFF00"/>
                </a:solidFill>
                <a:latin typeface="+mn-lt"/>
              </a:endParaRPr>
            </a:p>
          </p:txBody>
        </p:sp>
        <p:sp>
          <p:nvSpPr>
            <p:cNvPr id="58418" name="Text Box 8"/>
            <p:cNvSpPr txBox="1">
              <a:spLocks noChangeArrowheads="1"/>
            </p:cNvSpPr>
            <p:nvPr/>
          </p:nvSpPr>
          <p:spPr bwMode="auto">
            <a:xfrm>
              <a:off x="2071" y="3921"/>
              <a:ext cx="637" cy="344"/>
            </a:xfrm>
            <a:prstGeom prst="rect">
              <a:avLst/>
            </a:prstGeom>
            <a:noFill/>
            <a:ln w="12700" algn="ctr">
              <a:noFill/>
              <a:miter lim="800000"/>
              <a:headEnd/>
              <a:tailEnd/>
            </a:ln>
          </p:spPr>
          <p:txBody>
            <a:bodyPr tIns="9144" bIns="9144">
              <a:spAutoFit/>
            </a:bodyPr>
            <a:lstStyle/>
            <a:p>
              <a:pPr algn="ctr"/>
              <a:r>
                <a:rPr lang="en-US" sz="1600" b="1" dirty="0">
                  <a:solidFill>
                    <a:srgbClr val="FFFF00"/>
                  </a:solidFill>
                  <a:latin typeface="+mn-lt"/>
                </a:rPr>
                <a:t>Working</a:t>
              </a:r>
            </a:p>
            <a:p>
              <a:pPr algn="ctr"/>
              <a:r>
                <a:rPr lang="en-US" sz="1600" b="1" dirty="0">
                  <a:solidFill>
                    <a:srgbClr val="FFFF00"/>
                  </a:solidFill>
                  <a:latin typeface="+mn-lt"/>
                </a:rPr>
                <a:t>Memory</a:t>
              </a:r>
            </a:p>
          </p:txBody>
        </p:sp>
      </p:grpSp>
      <p:sp>
        <p:nvSpPr>
          <p:cNvPr id="58373" name="Rectangle 9"/>
          <p:cNvSpPr>
            <a:spLocks noGrp="1" noChangeArrowheads="1"/>
          </p:cNvSpPr>
          <p:nvPr>
            <p:ph type="title" sz="quarter"/>
          </p:nvPr>
        </p:nvSpPr>
        <p:spPr>
          <a:xfrm>
            <a:off x="381000" y="0"/>
            <a:ext cx="8458200" cy="685800"/>
          </a:xfrm>
          <a:noFill/>
        </p:spPr>
        <p:txBody>
          <a:bodyPr anchor="t"/>
          <a:lstStyle/>
          <a:p>
            <a:r>
              <a:rPr lang="en-US" sz="3600" dirty="0" smtClean="0"/>
              <a:t>Soar 101: Eaters</a:t>
            </a:r>
          </a:p>
        </p:txBody>
      </p:sp>
      <p:pic>
        <p:nvPicPr>
          <p:cNvPr id="433162" name="Picture 10" descr="Eaters"/>
          <p:cNvPicPr>
            <a:picLocks noGrp="1" noChangeAspect="1" noChangeArrowheads="1"/>
          </p:cNvPicPr>
          <p:nvPr>
            <p:ph sz="quarter" idx="1"/>
          </p:nvPr>
        </p:nvPicPr>
        <p:blipFill>
          <a:blip r:embed="rId3" cstate="screen"/>
          <a:srcRect/>
          <a:stretch>
            <a:fillRect/>
          </a:stretch>
        </p:blipFill>
        <p:spPr>
          <a:xfrm>
            <a:off x="3662363" y="669925"/>
            <a:ext cx="1833562" cy="1841500"/>
          </a:xfrm>
          <a:noFill/>
        </p:spPr>
      </p:pic>
      <p:pic>
        <p:nvPicPr>
          <p:cNvPr id="433163" name="Picture 11" descr="eater1"/>
          <p:cNvPicPr>
            <a:picLocks noGrp="1" noChangeAspect="1" noChangeArrowheads="1"/>
          </p:cNvPicPr>
          <p:nvPr>
            <p:ph sz="quarter" idx="2"/>
          </p:nvPr>
        </p:nvPicPr>
        <p:blipFill>
          <a:blip r:embed="rId4"/>
          <a:srcRect/>
          <a:stretch>
            <a:fillRect/>
          </a:stretch>
        </p:blipFill>
        <p:spPr>
          <a:xfrm>
            <a:off x="638175" y="4978400"/>
            <a:ext cx="890588" cy="969963"/>
          </a:xfrm>
          <a:noFill/>
          <a:ln>
            <a:solidFill>
              <a:srgbClr val="FFFF00"/>
            </a:solidFill>
          </a:ln>
        </p:spPr>
      </p:pic>
      <p:pic>
        <p:nvPicPr>
          <p:cNvPr id="433164" name="Picture 12" descr="Eaters-2"/>
          <p:cNvPicPr>
            <a:picLocks noGrp="1" noChangeAspect="1" noChangeArrowheads="1"/>
          </p:cNvPicPr>
          <p:nvPr>
            <p:ph sz="quarter" idx="3"/>
          </p:nvPr>
        </p:nvPicPr>
        <p:blipFill>
          <a:blip r:embed="rId5"/>
          <a:srcRect/>
          <a:stretch>
            <a:fillRect/>
          </a:stretch>
        </p:blipFill>
        <p:spPr>
          <a:xfrm>
            <a:off x="654050" y="4957763"/>
            <a:ext cx="896938" cy="969962"/>
          </a:xfrm>
          <a:noFill/>
          <a:ln>
            <a:solidFill>
              <a:srgbClr val="FFFF00"/>
            </a:solidFill>
          </a:ln>
        </p:spPr>
      </p:pic>
      <p:pic>
        <p:nvPicPr>
          <p:cNvPr id="433197" name="Picture 45" descr="Eaters-2-all"/>
          <p:cNvPicPr>
            <a:picLocks noGrp="1" noChangeAspect="1" noChangeArrowheads="1"/>
          </p:cNvPicPr>
          <p:nvPr>
            <p:ph sz="quarter" idx="4"/>
          </p:nvPr>
        </p:nvPicPr>
        <p:blipFill>
          <a:blip r:embed="rId6" cstate="screen"/>
          <a:srcRect/>
          <a:stretch>
            <a:fillRect/>
          </a:stretch>
        </p:blipFill>
        <p:spPr>
          <a:xfrm>
            <a:off x="3660775" y="682625"/>
            <a:ext cx="1825625" cy="1841500"/>
          </a:xfrm>
          <a:noFill/>
        </p:spPr>
      </p:pic>
      <p:grpSp>
        <p:nvGrpSpPr>
          <p:cNvPr id="4" name="Group 13"/>
          <p:cNvGrpSpPr>
            <a:grpSpLocks/>
          </p:cNvGrpSpPr>
          <p:nvPr/>
        </p:nvGrpSpPr>
        <p:grpSpPr bwMode="auto">
          <a:xfrm>
            <a:off x="1549400" y="4830763"/>
            <a:ext cx="857250" cy="903287"/>
            <a:chOff x="976" y="3043"/>
            <a:chExt cx="470" cy="574"/>
          </a:xfrm>
        </p:grpSpPr>
        <p:sp>
          <p:nvSpPr>
            <p:cNvPr id="58411" name="Line 14"/>
            <p:cNvSpPr>
              <a:spLocks noChangeShapeType="1"/>
            </p:cNvSpPr>
            <p:nvPr/>
          </p:nvSpPr>
          <p:spPr bwMode="auto">
            <a:xfrm flipV="1">
              <a:off x="976" y="3193"/>
              <a:ext cx="470" cy="0"/>
            </a:xfrm>
            <a:prstGeom prst="line">
              <a:avLst/>
            </a:prstGeom>
            <a:noFill/>
            <a:ln w="12700">
              <a:noFill/>
              <a:prstDash val="sysDot"/>
              <a:round/>
              <a:headEnd/>
              <a:tailEnd type="triangle" w="med" len="med"/>
            </a:ln>
          </p:spPr>
          <p:txBody>
            <a:bodyPr wrap="none" tIns="9144" bIns="9144" anchor="ctr"/>
            <a:lstStyle/>
            <a:p>
              <a:endParaRPr lang="en-US">
                <a:solidFill>
                  <a:srgbClr val="FFFF00"/>
                </a:solidFill>
                <a:latin typeface="+mn-lt"/>
              </a:endParaRPr>
            </a:p>
          </p:txBody>
        </p:sp>
        <p:sp>
          <p:nvSpPr>
            <p:cNvPr id="58412" name="Line 15"/>
            <p:cNvSpPr>
              <a:spLocks noChangeShapeType="1"/>
            </p:cNvSpPr>
            <p:nvPr/>
          </p:nvSpPr>
          <p:spPr bwMode="auto">
            <a:xfrm flipV="1">
              <a:off x="976" y="3603"/>
              <a:ext cx="458" cy="1"/>
            </a:xfrm>
            <a:prstGeom prst="line">
              <a:avLst/>
            </a:prstGeom>
            <a:noFill/>
            <a:ln w="12700">
              <a:noFill/>
              <a:prstDash val="sysDot"/>
              <a:round/>
              <a:headEnd/>
              <a:tailEnd type="triangle" w="med" len="med"/>
            </a:ln>
          </p:spPr>
          <p:txBody>
            <a:bodyPr wrap="none" tIns="9144" bIns="9144" anchor="ctr"/>
            <a:lstStyle/>
            <a:p>
              <a:endParaRPr lang="en-US">
                <a:solidFill>
                  <a:srgbClr val="FFFF00"/>
                </a:solidFill>
                <a:latin typeface="+mn-lt"/>
              </a:endParaRPr>
            </a:p>
          </p:txBody>
        </p:sp>
        <p:sp>
          <p:nvSpPr>
            <p:cNvPr id="58413" name="Line 16"/>
            <p:cNvSpPr>
              <a:spLocks noChangeShapeType="1"/>
            </p:cNvSpPr>
            <p:nvPr/>
          </p:nvSpPr>
          <p:spPr bwMode="auto">
            <a:xfrm>
              <a:off x="976" y="3398"/>
              <a:ext cx="458" cy="0"/>
            </a:xfrm>
            <a:prstGeom prst="line">
              <a:avLst/>
            </a:prstGeom>
            <a:noFill/>
            <a:ln w="12700">
              <a:noFill/>
              <a:prstDash val="sysDot"/>
              <a:round/>
              <a:headEnd/>
              <a:tailEnd type="triangle" w="med" len="med"/>
            </a:ln>
          </p:spPr>
          <p:txBody>
            <a:bodyPr wrap="none" tIns="9144" bIns="9144" anchor="ctr"/>
            <a:lstStyle/>
            <a:p>
              <a:endParaRPr lang="en-US">
                <a:solidFill>
                  <a:srgbClr val="FFFF00"/>
                </a:solidFill>
                <a:latin typeface="+mn-lt"/>
              </a:endParaRPr>
            </a:p>
          </p:txBody>
        </p:sp>
        <p:sp>
          <p:nvSpPr>
            <p:cNvPr id="58414" name="Text Box 17"/>
            <p:cNvSpPr txBox="1">
              <a:spLocks noChangeArrowheads="1"/>
            </p:cNvSpPr>
            <p:nvPr/>
          </p:nvSpPr>
          <p:spPr bwMode="auto">
            <a:xfrm>
              <a:off x="981" y="3043"/>
              <a:ext cx="432" cy="168"/>
            </a:xfrm>
            <a:prstGeom prst="rect">
              <a:avLst/>
            </a:prstGeom>
            <a:noFill/>
            <a:ln w="12700" algn="ctr">
              <a:noFill/>
              <a:miter lim="800000"/>
              <a:headEnd/>
              <a:tailEnd/>
            </a:ln>
          </p:spPr>
          <p:txBody>
            <a:bodyPr tIns="9144" bIns="9144">
              <a:spAutoFit/>
            </a:bodyPr>
            <a:lstStyle/>
            <a:p>
              <a:pPr algn="ctr">
                <a:spcBef>
                  <a:spcPct val="50000"/>
                </a:spcBef>
              </a:pPr>
              <a:r>
                <a:rPr lang="en-US" sz="1600">
                  <a:solidFill>
                    <a:srgbClr val="FFFF00"/>
                  </a:solidFill>
                  <a:latin typeface="+mn-lt"/>
                </a:rPr>
                <a:t>East</a:t>
              </a:r>
            </a:p>
          </p:txBody>
        </p:sp>
        <p:sp>
          <p:nvSpPr>
            <p:cNvPr id="58415" name="Text Box 18"/>
            <p:cNvSpPr txBox="1">
              <a:spLocks noChangeArrowheads="1"/>
            </p:cNvSpPr>
            <p:nvPr/>
          </p:nvSpPr>
          <p:spPr bwMode="auto">
            <a:xfrm>
              <a:off x="981" y="3449"/>
              <a:ext cx="432" cy="168"/>
            </a:xfrm>
            <a:prstGeom prst="rect">
              <a:avLst/>
            </a:prstGeom>
            <a:noFill/>
            <a:ln w="12700" algn="ctr">
              <a:noFill/>
              <a:miter lim="800000"/>
              <a:headEnd/>
              <a:tailEnd/>
            </a:ln>
          </p:spPr>
          <p:txBody>
            <a:bodyPr tIns="9144" bIns="9144">
              <a:spAutoFit/>
            </a:bodyPr>
            <a:lstStyle/>
            <a:p>
              <a:pPr algn="ctr">
                <a:spcBef>
                  <a:spcPct val="50000"/>
                </a:spcBef>
              </a:pPr>
              <a:r>
                <a:rPr lang="en-US" sz="1600">
                  <a:solidFill>
                    <a:srgbClr val="FFFF00"/>
                  </a:solidFill>
                  <a:latin typeface="+mn-lt"/>
                </a:rPr>
                <a:t>South</a:t>
              </a:r>
            </a:p>
          </p:txBody>
        </p:sp>
        <p:sp>
          <p:nvSpPr>
            <p:cNvPr id="58416" name="Text Box 19"/>
            <p:cNvSpPr txBox="1">
              <a:spLocks noChangeArrowheads="1"/>
            </p:cNvSpPr>
            <p:nvPr/>
          </p:nvSpPr>
          <p:spPr bwMode="auto">
            <a:xfrm>
              <a:off x="981" y="3252"/>
              <a:ext cx="384" cy="168"/>
            </a:xfrm>
            <a:prstGeom prst="rect">
              <a:avLst/>
            </a:prstGeom>
            <a:noFill/>
            <a:ln w="12700" algn="ctr">
              <a:noFill/>
              <a:miter lim="800000"/>
              <a:headEnd/>
              <a:tailEnd/>
            </a:ln>
          </p:spPr>
          <p:txBody>
            <a:bodyPr tIns="9144" bIns="9144">
              <a:spAutoFit/>
            </a:bodyPr>
            <a:lstStyle/>
            <a:p>
              <a:pPr algn="ctr">
                <a:spcBef>
                  <a:spcPct val="50000"/>
                </a:spcBef>
              </a:pPr>
              <a:r>
                <a:rPr lang="en-US" sz="1600">
                  <a:solidFill>
                    <a:srgbClr val="FFFF00"/>
                  </a:solidFill>
                  <a:latin typeface="+mn-lt"/>
                </a:rPr>
                <a:t>North</a:t>
              </a:r>
            </a:p>
          </p:txBody>
        </p:sp>
      </p:grpSp>
      <p:sp>
        <p:nvSpPr>
          <p:cNvPr id="433172" name="Text Box 20"/>
          <p:cNvSpPr txBox="1">
            <a:spLocks noChangeArrowheads="1"/>
          </p:cNvSpPr>
          <p:nvPr/>
        </p:nvSpPr>
        <p:spPr bwMode="auto">
          <a:xfrm>
            <a:off x="1900238" y="2730500"/>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latin typeface="+mn-lt"/>
              </a:rPr>
              <a:t>Propose</a:t>
            </a:r>
          </a:p>
          <a:p>
            <a:pPr algn="ctr"/>
            <a:r>
              <a:rPr lang="en-US" sz="1600" b="1">
                <a:solidFill>
                  <a:srgbClr val="FFFF00"/>
                </a:solidFill>
                <a:latin typeface="+mn-lt"/>
              </a:rPr>
              <a:t>Operator</a:t>
            </a:r>
          </a:p>
        </p:txBody>
      </p:sp>
      <p:sp>
        <p:nvSpPr>
          <p:cNvPr id="433174" name="Text Box 22"/>
          <p:cNvSpPr txBox="1">
            <a:spLocks noChangeArrowheads="1"/>
          </p:cNvSpPr>
          <p:nvPr/>
        </p:nvSpPr>
        <p:spPr bwMode="auto">
          <a:xfrm>
            <a:off x="1296988" y="5945188"/>
            <a:ext cx="1212850" cy="665162"/>
          </a:xfrm>
          <a:prstGeom prst="rect">
            <a:avLst/>
          </a:prstGeom>
          <a:noFill/>
          <a:ln w="12700" algn="ctr">
            <a:solidFill>
              <a:srgbClr val="FFFF00"/>
            </a:solidFill>
            <a:miter lim="800000"/>
            <a:headEnd/>
            <a:tailEnd/>
          </a:ln>
        </p:spPr>
        <p:txBody>
          <a:bodyPr tIns="9144" bIns="9144">
            <a:spAutoFit/>
          </a:bodyPr>
          <a:lstStyle/>
          <a:p>
            <a:pPr algn="ctr"/>
            <a:r>
              <a:rPr lang="en-US" sz="1400">
                <a:solidFill>
                  <a:srgbClr val="FFFF00"/>
                </a:solidFill>
                <a:latin typeface="+mn-lt"/>
              </a:rPr>
              <a:t>North &gt; East</a:t>
            </a:r>
          </a:p>
          <a:p>
            <a:pPr algn="ctr"/>
            <a:r>
              <a:rPr lang="en-US" sz="1400">
                <a:solidFill>
                  <a:srgbClr val="FFFF00"/>
                </a:solidFill>
                <a:latin typeface="+mn-lt"/>
              </a:rPr>
              <a:t>South &gt; East</a:t>
            </a:r>
          </a:p>
          <a:p>
            <a:r>
              <a:rPr lang="en-US" sz="1400">
                <a:solidFill>
                  <a:srgbClr val="FFFF00"/>
                </a:solidFill>
                <a:latin typeface="+mn-lt"/>
              </a:rPr>
              <a:t>North = South</a:t>
            </a:r>
          </a:p>
        </p:txBody>
      </p:sp>
      <p:grpSp>
        <p:nvGrpSpPr>
          <p:cNvPr id="5" name="Group 23"/>
          <p:cNvGrpSpPr>
            <a:grpSpLocks/>
          </p:cNvGrpSpPr>
          <p:nvPr/>
        </p:nvGrpSpPr>
        <p:grpSpPr bwMode="auto">
          <a:xfrm>
            <a:off x="1560513" y="5105400"/>
            <a:ext cx="1470025" cy="292100"/>
            <a:chOff x="983" y="3216"/>
            <a:chExt cx="846" cy="184"/>
          </a:xfrm>
        </p:grpSpPr>
        <p:sp>
          <p:nvSpPr>
            <p:cNvPr id="58409" name="Line 24"/>
            <p:cNvSpPr>
              <a:spLocks noChangeShapeType="1"/>
            </p:cNvSpPr>
            <p:nvPr/>
          </p:nvSpPr>
          <p:spPr bwMode="auto">
            <a:xfrm>
              <a:off x="983" y="3400"/>
              <a:ext cx="810" cy="0"/>
            </a:xfrm>
            <a:prstGeom prst="line">
              <a:avLst/>
            </a:prstGeom>
            <a:noFill/>
            <a:ln w="38100" cmpd="dbl">
              <a:solidFill>
                <a:srgbClr val="FFFF00"/>
              </a:solidFill>
              <a:round/>
              <a:headEnd/>
              <a:tailEnd type="triangle" w="med" len="med"/>
            </a:ln>
          </p:spPr>
          <p:txBody>
            <a:bodyPr wrap="none" tIns="9144" bIns="9144" anchor="ctr"/>
            <a:lstStyle/>
            <a:p>
              <a:endParaRPr lang="en-US">
                <a:solidFill>
                  <a:srgbClr val="FFFF00"/>
                </a:solidFill>
                <a:latin typeface="+mn-lt"/>
              </a:endParaRPr>
            </a:p>
          </p:txBody>
        </p:sp>
        <p:sp>
          <p:nvSpPr>
            <p:cNvPr id="58410" name="Text Box 25"/>
            <p:cNvSpPr txBox="1">
              <a:spLocks noChangeArrowheads="1"/>
            </p:cNvSpPr>
            <p:nvPr/>
          </p:nvSpPr>
          <p:spPr bwMode="auto">
            <a:xfrm>
              <a:off x="1222" y="3216"/>
              <a:ext cx="607" cy="167"/>
            </a:xfrm>
            <a:prstGeom prst="rect">
              <a:avLst/>
            </a:prstGeom>
            <a:noFill/>
            <a:ln w="12700" algn="ctr">
              <a:noFill/>
              <a:miter lim="800000"/>
              <a:headEnd/>
              <a:tailEnd/>
            </a:ln>
          </p:spPr>
          <p:txBody>
            <a:bodyPr tIns="9144" bIns="9144">
              <a:spAutoFit/>
            </a:bodyPr>
            <a:lstStyle/>
            <a:p>
              <a:pPr>
                <a:spcBef>
                  <a:spcPct val="50000"/>
                </a:spcBef>
              </a:pPr>
              <a:endParaRPr lang="en-US" sz="1600" b="1">
                <a:solidFill>
                  <a:srgbClr val="FFFF00"/>
                </a:solidFill>
                <a:latin typeface="+mn-lt"/>
              </a:endParaRPr>
            </a:p>
          </p:txBody>
        </p:sp>
      </p:grpSp>
      <p:sp>
        <p:nvSpPr>
          <p:cNvPr id="433178" name="Text Box 26"/>
          <p:cNvSpPr txBox="1">
            <a:spLocks noChangeArrowheads="1"/>
          </p:cNvSpPr>
          <p:nvPr/>
        </p:nvSpPr>
        <p:spPr bwMode="auto">
          <a:xfrm>
            <a:off x="5775325" y="2732088"/>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latin typeface="+mn-lt"/>
              </a:rPr>
              <a:t>Apply</a:t>
            </a:r>
          </a:p>
          <a:p>
            <a:pPr algn="ctr"/>
            <a:r>
              <a:rPr lang="en-US" sz="1600" b="1">
                <a:solidFill>
                  <a:srgbClr val="FFFF00"/>
                </a:solidFill>
                <a:latin typeface="+mn-lt"/>
              </a:rPr>
              <a:t>Operator</a:t>
            </a:r>
          </a:p>
        </p:txBody>
      </p:sp>
      <p:sp>
        <p:nvSpPr>
          <p:cNvPr id="433179" name="AutoShape 27"/>
          <p:cNvSpPr>
            <a:spLocks noChangeArrowheads="1"/>
          </p:cNvSpPr>
          <p:nvPr/>
        </p:nvSpPr>
        <p:spPr bwMode="auto">
          <a:xfrm>
            <a:off x="7067550" y="2728913"/>
            <a:ext cx="1157288"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latin typeface="+mn-lt"/>
              </a:rPr>
              <a:t>Output</a:t>
            </a:r>
          </a:p>
        </p:txBody>
      </p:sp>
      <p:grpSp>
        <p:nvGrpSpPr>
          <p:cNvPr id="6" name="Group 28"/>
          <p:cNvGrpSpPr>
            <a:grpSpLocks/>
          </p:cNvGrpSpPr>
          <p:nvPr/>
        </p:nvGrpSpPr>
        <p:grpSpPr bwMode="auto">
          <a:xfrm>
            <a:off x="404813" y="2998788"/>
            <a:ext cx="8132762" cy="331787"/>
            <a:chOff x="135" y="1059"/>
            <a:chExt cx="5123" cy="209"/>
          </a:xfrm>
        </p:grpSpPr>
        <p:sp>
          <p:nvSpPr>
            <p:cNvPr id="58404" name="Line 29"/>
            <p:cNvSpPr>
              <a:spLocks noChangeShapeType="1"/>
            </p:cNvSpPr>
            <p:nvPr/>
          </p:nvSpPr>
          <p:spPr bwMode="auto">
            <a:xfrm>
              <a:off x="5061" y="1059"/>
              <a:ext cx="193" cy="3"/>
            </a:xfrm>
            <a:prstGeom prst="line">
              <a:avLst/>
            </a:prstGeom>
            <a:noFill/>
            <a:ln w="12700">
              <a:solidFill>
                <a:srgbClr val="FFFF00"/>
              </a:solidFill>
              <a:round/>
              <a:headEnd/>
              <a:tailEnd/>
            </a:ln>
          </p:spPr>
          <p:txBody>
            <a:bodyPr wrap="none" tIns="9144" bIns="9144" anchor="ctr"/>
            <a:lstStyle/>
            <a:p>
              <a:endParaRPr lang="en-US">
                <a:solidFill>
                  <a:srgbClr val="FFFF00"/>
                </a:solidFill>
                <a:latin typeface="+mn-lt"/>
              </a:endParaRPr>
            </a:p>
          </p:txBody>
        </p:sp>
        <p:sp>
          <p:nvSpPr>
            <p:cNvPr id="58405" name="Line 30"/>
            <p:cNvSpPr>
              <a:spLocks noChangeShapeType="1"/>
            </p:cNvSpPr>
            <p:nvPr/>
          </p:nvSpPr>
          <p:spPr bwMode="auto">
            <a:xfrm>
              <a:off x="5254" y="1066"/>
              <a:ext cx="0" cy="202"/>
            </a:xfrm>
            <a:prstGeom prst="line">
              <a:avLst/>
            </a:prstGeom>
            <a:noFill/>
            <a:ln w="12700">
              <a:solidFill>
                <a:srgbClr val="FFFF00"/>
              </a:solidFill>
              <a:round/>
              <a:headEnd/>
              <a:tailEnd/>
            </a:ln>
          </p:spPr>
          <p:txBody>
            <a:bodyPr wrap="none" tIns="9144" bIns="9144" anchor="ctr"/>
            <a:lstStyle/>
            <a:p>
              <a:endParaRPr lang="en-US">
                <a:solidFill>
                  <a:srgbClr val="FFFF00"/>
                </a:solidFill>
                <a:latin typeface="+mn-lt"/>
              </a:endParaRPr>
            </a:p>
          </p:txBody>
        </p:sp>
        <p:sp>
          <p:nvSpPr>
            <p:cNvPr id="58406" name="Line 31"/>
            <p:cNvSpPr>
              <a:spLocks noChangeShapeType="1"/>
            </p:cNvSpPr>
            <p:nvPr/>
          </p:nvSpPr>
          <p:spPr bwMode="auto">
            <a:xfrm flipH="1">
              <a:off x="147" y="1268"/>
              <a:ext cx="5111" cy="0"/>
            </a:xfrm>
            <a:prstGeom prst="line">
              <a:avLst/>
            </a:prstGeom>
            <a:noFill/>
            <a:ln w="12700">
              <a:solidFill>
                <a:srgbClr val="FFFF00"/>
              </a:solidFill>
              <a:round/>
              <a:headEnd/>
              <a:tailEnd/>
            </a:ln>
          </p:spPr>
          <p:txBody>
            <a:bodyPr wrap="none" tIns="9144" bIns="9144" anchor="ctr"/>
            <a:lstStyle/>
            <a:p>
              <a:endParaRPr lang="en-US">
                <a:solidFill>
                  <a:srgbClr val="FFFF00"/>
                </a:solidFill>
                <a:latin typeface="+mn-lt"/>
              </a:endParaRPr>
            </a:p>
          </p:txBody>
        </p:sp>
        <p:sp>
          <p:nvSpPr>
            <p:cNvPr id="58407" name="Line 32"/>
            <p:cNvSpPr>
              <a:spLocks noChangeShapeType="1"/>
            </p:cNvSpPr>
            <p:nvPr/>
          </p:nvSpPr>
          <p:spPr bwMode="auto">
            <a:xfrm flipH="1" flipV="1">
              <a:off x="141" y="1060"/>
              <a:ext cx="6" cy="206"/>
            </a:xfrm>
            <a:prstGeom prst="line">
              <a:avLst/>
            </a:prstGeom>
            <a:noFill/>
            <a:ln w="12700">
              <a:solidFill>
                <a:srgbClr val="FFFF00"/>
              </a:solidFill>
              <a:round/>
              <a:headEnd/>
              <a:tailEnd/>
            </a:ln>
          </p:spPr>
          <p:txBody>
            <a:bodyPr wrap="none" tIns="9144" bIns="9144" anchor="ctr"/>
            <a:lstStyle/>
            <a:p>
              <a:endParaRPr lang="en-US">
                <a:solidFill>
                  <a:srgbClr val="FFFF00"/>
                </a:solidFill>
                <a:latin typeface="+mn-lt"/>
              </a:endParaRPr>
            </a:p>
          </p:txBody>
        </p:sp>
        <p:sp>
          <p:nvSpPr>
            <p:cNvPr id="58408" name="Line 33"/>
            <p:cNvSpPr>
              <a:spLocks noChangeShapeType="1"/>
            </p:cNvSpPr>
            <p:nvPr/>
          </p:nvSpPr>
          <p:spPr bwMode="auto">
            <a:xfrm>
              <a:off x="135" y="1060"/>
              <a:ext cx="117" cy="0"/>
            </a:xfrm>
            <a:prstGeom prst="line">
              <a:avLst/>
            </a:prstGeom>
            <a:noFill/>
            <a:ln w="12700">
              <a:solidFill>
                <a:srgbClr val="FFFF00"/>
              </a:solidFill>
              <a:round/>
              <a:headEnd/>
              <a:tailEnd type="triangle" w="med" len="med"/>
            </a:ln>
          </p:spPr>
          <p:txBody>
            <a:bodyPr wrap="none" tIns="9144" bIns="9144" anchor="ctr"/>
            <a:lstStyle/>
            <a:p>
              <a:endParaRPr lang="en-US">
                <a:solidFill>
                  <a:srgbClr val="FFFF00"/>
                </a:solidFill>
                <a:latin typeface="+mn-lt"/>
              </a:endParaRPr>
            </a:p>
          </p:txBody>
        </p:sp>
      </p:grpSp>
      <p:sp>
        <p:nvSpPr>
          <p:cNvPr id="433186" name="AutoShape 34"/>
          <p:cNvSpPr>
            <a:spLocks noChangeArrowheads="1"/>
          </p:cNvSpPr>
          <p:nvPr/>
        </p:nvSpPr>
        <p:spPr bwMode="auto">
          <a:xfrm>
            <a:off x="595313" y="2728913"/>
            <a:ext cx="1157287"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latin typeface="+mn-lt"/>
              </a:rPr>
              <a:t>Input</a:t>
            </a:r>
          </a:p>
        </p:txBody>
      </p:sp>
      <p:sp>
        <p:nvSpPr>
          <p:cNvPr id="433187" name="AutoShape 35"/>
          <p:cNvSpPr>
            <a:spLocks noChangeArrowheads="1"/>
          </p:cNvSpPr>
          <p:nvPr/>
        </p:nvSpPr>
        <p:spPr bwMode="auto">
          <a:xfrm>
            <a:off x="4467225" y="2735263"/>
            <a:ext cx="1157288"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latin typeface="+mn-lt"/>
              </a:rPr>
              <a:t>Select</a:t>
            </a:r>
          </a:p>
          <a:p>
            <a:pPr algn="ctr"/>
            <a:r>
              <a:rPr lang="en-US" sz="1600" b="1">
                <a:solidFill>
                  <a:srgbClr val="FFFF00"/>
                </a:solidFill>
                <a:latin typeface="+mn-lt"/>
              </a:rPr>
              <a:t>Operator</a:t>
            </a:r>
          </a:p>
        </p:txBody>
      </p:sp>
      <p:sp>
        <p:nvSpPr>
          <p:cNvPr id="433188" name="Text Box 36"/>
          <p:cNvSpPr txBox="1">
            <a:spLocks noChangeArrowheads="1"/>
          </p:cNvSpPr>
          <p:nvPr/>
        </p:nvSpPr>
        <p:spPr bwMode="auto">
          <a:xfrm>
            <a:off x="1339850" y="3578225"/>
            <a:ext cx="1692275" cy="1095375"/>
          </a:xfrm>
          <a:prstGeom prst="rect">
            <a:avLst/>
          </a:prstGeom>
          <a:noFill/>
          <a:ln w="12700" algn="ctr">
            <a:solidFill>
              <a:srgbClr val="FFFF00"/>
            </a:solidFill>
            <a:miter lim="800000"/>
            <a:headEnd/>
            <a:tailEnd/>
          </a:ln>
        </p:spPr>
        <p:txBody>
          <a:bodyPr lIns="18288" tIns="9144" rIns="18288" bIns="9144">
            <a:spAutoFit/>
          </a:bodyPr>
          <a:lstStyle/>
          <a:p>
            <a:r>
              <a:rPr lang="en-US" sz="1400">
                <a:solidFill>
                  <a:srgbClr val="FFFF00"/>
                </a:solidFill>
                <a:latin typeface="+mn-lt"/>
              </a:rPr>
              <a:t>If cell in direction &lt;d&gt; is not a wall, </a:t>
            </a:r>
          </a:p>
          <a:p>
            <a:r>
              <a:rPr lang="en-US" sz="1400">
                <a:solidFill>
                  <a:srgbClr val="FFFF00"/>
                </a:solidFill>
                <a:latin typeface="+mn-lt"/>
              </a:rPr>
              <a:t>--&gt; </a:t>
            </a:r>
          </a:p>
          <a:p>
            <a:r>
              <a:rPr lang="en-US" sz="1400">
                <a:solidFill>
                  <a:srgbClr val="FFFF00"/>
                </a:solidFill>
                <a:latin typeface="+mn-lt"/>
              </a:rPr>
              <a:t>propose operator </a:t>
            </a:r>
          </a:p>
          <a:p>
            <a:r>
              <a:rPr lang="en-US" sz="1400">
                <a:solidFill>
                  <a:srgbClr val="FFFF00"/>
                </a:solidFill>
                <a:latin typeface="+mn-lt"/>
              </a:rPr>
              <a:t>move &lt;d&gt;</a:t>
            </a:r>
          </a:p>
        </p:txBody>
      </p:sp>
      <p:sp>
        <p:nvSpPr>
          <p:cNvPr id="433189" name="Text Box 37"/>
          <p:cNvSpPr txBox="1">
            <a:spLocks noChangeArrowheads="1"/>
          </p:cNvSpPr>
          <p:nvPr/>
        </p:nvSpPr>
        <p:spPr bwMode="auto">
          <a:xfrm>
            <a:off x="3203575" y="3575050"/>
            <a:ext cx="2335213" cy="1095375"/>
          </a:xfrm>
          <a:prstGeom prst="rect">
            <a:avLst/>
          </a:prstGeom>
          <a:noFill/>
          <a:ln w="12700" algn="ctr">
            <a:solidFill>
              <a:srgbClr val="FFFF00"/>
            </a:solidFill>
            <a:miter lim="800000"/>
            <a:headEnd/>
            <a:tailEnd/>
          </a:ln>
        </p:spPr>
        <p:txBody>
          <a:bodyPr lIns="18288" tIns="9144" rIns="18288" bIns="9144">
            <a:spAutoFit/>
          </a:bodyPr>
          <a:lstStyle/>
          <a:p>
            <a:r>
              <a:rPr lang="en-US" sz="1400">
                <a:solidFill>
                  <a:srgbClr val="FFFF00"/>
                </a:solidFill>
                <a:latin typeface="+mn-lt"/>
              </a:rPr>
              <a:t>If operator &lt;o1&gt; will move to a bonus food and operator &lt;o2&gt; will move to a normal food, </a:t>
            </a:r>
          </a:p>
          <a:p>
            <a:r>
              <a:rPr lang="en-US" sz="1400">
                <a:solidFill>
                  <a:srgbClr val="FFFF00"/>
                </a:solidFill>
                <a:latin typeface="+mn-lt"/>
              </a:rPr>
              <a:t>--&gt; </a:t>
            </a:r>
          </a:p>
          <a:p>
            <a:r>
              <a:rPr lang="en-US" sz="1400">
                <a:solidFill>
                  <a:srgbClr val="FFFF00"/>
                </a:solidFill>
                <a:latin typeface="+mn-lt"/>
              </a:rPr>
              <a:t>operator &lt;o1&gt; &gt; &lt;o2&gt;</a:t>
            </a:r>
          </a:p>
        </p:txBody>
      </p:sp>
      <p:sp>
        <p:nvSpPr>
          <p:cNvPr id="433190" name="Text Box 38"/>
          <p:cNvSpPr txBox="1">
            <a:spLocks noChangeArrowheads="1"/>
          </p:cNvSpPr>
          <p:nvPr/>
        </p:nvSpPr>
        <p:spPr bwMode="auto">
          <a:xfrm>
            <a:off x="5803900" y="3576638"/>
            <a:ext cx="1692275" cy="1095375"/>
          </a:xfrm>
          <a:prstGeom prst="rect">
            <a:avLst/>
          </a:prstGeom>
          <a:noFill/>
          <a:ln w="12700" algn="ctr">
            <a:solidFill>
              <a:srgbClr val="FFFF00"/>
            </a:solidFill>
            <a:miter lim="800000"/>
            <a:headEnd/>
            <a:tailEnd/>
          </a:ln>
        </p:spPr>
        <p:txBody>
          <a:bodyPr lIns="18288" tIns="9144" rIns="18288" bIns="9144">
            <a:spAutoFit/>
          </a:bodyPr>
          <a:lstStyle/>
          <a:p>
            <a:r>
              <a:rPr lang="en-US" sz="1400">
                <a:solidFill>
                  <a:srgbClr val="FFFF00"/>
                </a:solidFill>
                <a:latin typeface="+mn-lt"/>
              </a:rPr>
              <a:t>If an operator is selected to move &lt;d&gt;</a:t>
            </a:r>
          </a:p>
          <a:p>
            <a:r>
              <a:rPr lang="en-US" sz="1400">
                <a:solidFill>
                  <a:srgbClr val="FFFF00"/>
                </a:solidFill>
                <a:latin typeface="+mn-lt"/>
              </a:rPr>
              <a:t>--&gt;  </a:t>
            </a:r>
          </a:p>
          <a:p>
            <a:r>
              <a:rPr lang="en-US" sz="1400">
                <a:solidFill>
                  <a:srgbClr val="FFFF00"/>
                </a:solidFill>
                <a:latin typeface="+mn-lt"/>
              </a:rPr>
              <a:t>create output</a:t>
            </a:r>
          </a:p>
          <a:p>
            <a:r>
              <a:rPr lang="en-US" sz="1400">
                <a:solidFill>
                  <a:srgbClr val="FFFF00"/>
                </a:solidFill>
                <a:latin typeface="+mn-lt"/>
              </a:rPr>
              <a:t>move-direction &lt;d&gt; </a:t>
            </a:r>
          </a:p>
        </p:txBody>
      </p:sp>
      <p:sp>
        <p:nvSpPr>
          <p:cNvPr id="433191" name="AutoShape 39"/>
          <p:cNvSpPr>
            <a:spLocks noChangeArrowheads="1"/>
          </p:cNvSpPr>
          <p:nvPr/>
        </p:nvSpPr>
        <p:spPr bwMode="auto">
          <a:xfrm>
            <a:off x="598488" y="2724150"/>
            <a:ext cx="1157287" cy="525463"/>
          </a:xfrm>
          <a:prstGeom prst="roundRect">
            <a:avLst>
              <a:gd name="adj" fmla="val 16667"/>
            </a:avLst>
          </a:prstGeom>
          <a:solidFill>
            <a:srgbClr val="0000FF"/>
          </a:solidFill>
          <a:ln w="12700" algn="ctr">
            <a:solidFill>
              <a:schemeClr val="tx1"/>
            </a:solidFill>
            <a:round/>
            <a:headEnd/>
            <a:tailEnd/>
          </a:ln>
        </p:spPr>
        <p:txBody>
          <a:bodyPr wrap="none" tIns="9144" bIns="9144" anchor="ctr"/>
          <a:lstStyle/>
          <a:p>
            <a:pPr algn="ctr"/>
            <a:r>
              <a:rPr lang="en-US" sz="1600" b="1">
                <a:solidFill>
                  <a:srgbClr val="FFFF00"/>
                </a:solidFill>
                <a:latin typeface="+mn-lt"/>
              </a:rPr>
              <a:t>Input</a:t>
            </a:r>
          </a:p>
        </p:txBody>
      </p:sp>
      <p:sp>
        <p:nvSpPr>
          <p:cNvPr id="433192" name="Text Box 40"/>
          <p:cNvSpPr txBox="1">
            <a:spLocks noChangeArrowheads="1"/>
          </p:cNvSpPr>
          <p:nvPr/>
        </p:nvSpPr>
        <p:spPr bwMode="auto">
          <a:xfrm>
            <a:off x="1895475" y="2724150"/>
            <a:ext cx="1143000" cy="511175"/>
          </a:xfrm>
          <a:prstGeom prst="rect">
            <a:avLst/>
          </a:prstGeom>
          <a:solidFill>
            <a:srgbClr val="0000FF"/>
          </a:solidFill>
          <a:ln w="12700" algn="ctr">
            <a:solidFill>
              <a:schemeClr val="tx1"/>
            </a:solidFill>
            <a:miter lim="800000"/>
            <a:headEnd/>
            <a:tailEnd/>
          </a:ln>
        </p:spPr>
        <p:txBody>
          <a:bodyPr tIns="9144" bIns="9144">
            <a:spAutoFit/>
          </a:bodyPr>
          <a:lstStyle/>
          <a:p>
            <a:pPr algn="ctr"/>
            <a:r>
              <a:rPr lang="en-US" sz="1600" b="1">
                <a:solidFill>
                  <a:srgbClr val="FFFF00"/>
                </a:solidFill>
                <a:latin typeface="+mn-lt"/>
              </a:rPr>
              <a:t>Propose</a:t>
            </a:r>
          </a:p>
          <a:p>
            <a:pPr algn="ctr"/>
            <a:r>
              <a:rPr lang="en-US" sz="1600" b="1">
                <a:solidFill>
                  <a:srgbClr val="FFFF00"/>
                </a:solidFill>
                <a:latin typeface="+mn-lt"/>
              </a:rPr>
              <a:t>Operator</a:t>
            </a:r>
          </a:p>
        </p:txBody>
      </p:sp>
      <p:sp>
        <p:nvSpPr>
          <p:cNvPr id="433194" name="AutoShape 42"/>
          <p:cNvSpPr>
            <a:spLocks noChangeArrowheads="1"/>
          </p:cNvSpPr>
          <p:nvPr/>
        </p:nvSpPr>
        <p:spPr bwMode="auto">
          <a:xfrm>
            <a:off x="4470400" y="2738438"/>
            <a:ext cx="1157288" cy="525462"/>
          </a:xfrm>
          <a:prstGeom prst="roundRect">
            <a:avLst>
              <a:gd name="adj" fmla="val 16667"/>
            </a:avLst>
          </a:prstGeom>
          <a:solidFill>
            <a:srgbClr val="0000FF"/>
          </a:solidFill>
          <a:ln w="12700" algn="ctr">
            <a:solidFill>
              <a:schemeClr val="tx1"/>
            </a:solidFill>
            <a:round/>
            <a:headEnd/>
            <a:tailEnd/>
          </a:ln>
        </p:spPr>
        <p:txBody>
          <a:bodyPr wrap="none" tIns="9144" bIns="9144" anchor="ctr"/>
          <a:lstStyle/>
          <a:p>
            <a:pPr algn="ctr"/>
            <a:r>
              <a:rPr lang="en-US" sz="1600" b="1" dirty="0">
                <a:solidFill>
                  <a:srgbClr val="FFFF00"/>
                </a:solidFill>
                <a:latin typeface="+mn-lt"/>
              </a:rPr>
              <a:t>Select</a:t>
            </a:r>
          </a:p>
          <a:p>
            <a:pPr algn="ctr"/>
            <a:r>
              <a:rPr lang="en-US" sz="1600" b="1" dirty="0">
                <a:solidFill>
                  <a:srgbClr val="FFFF00"/>
                </a:solidFill>
                <a:latin typeface="+mn-lt"/>
              </a:rPr>
              <a:t>Operator</a:t>
            </a:r>
          </a:p>
        </p:txBody>
      </p:sp>
      <p:sp>
        <p:nvSpPr>
          <p:cNvPr id="433195" name="Text Box 43"/>
          <p:cNvSpPr txBox="1">
            <a:spLocks noChangeArrowheads="1"/>
          </p:cNvSpPr>
          <p:nvPr/>
        </p:nvSpPr>
        <p:spPr bwMode="auto">
          <a:xfrm>
            <a:off x="5780088" y="2736850"/>
            <a:ext cx="1143000" cy="511175"/>
          </a:xfrm>
          <a:prstGeom prst="rect">
            <a:avLst/>
          </a:prstGeom>
          <a:solidFill>
            <a:srgbClr val="0000FF"/>
          </a:solidFill>
          <a:ln w="12700" algn="ctr">
            <a:solidFill>
              <a:schemeClr val="tx1"/>
            </a:solidFill>
            <a:miter lim="800000"/>
            <a:headEnd/>
            <a:tailEnd/>
          </a:ln>
        </p:spPr>
        <p:txBody>
          <a:bodyPr tIns="9144" bIns="9144">
            <a:spAutoFit/>
          </a:bodyPr>
          <a:lstStyle/>
          <a:p>
            <a:pPr algn="ctr"/>
            <a:r>
              <a:rPr lang="en-US" sz="1600" b="1">
                <a:solidFill>
                  <a:srgbClr val="FFFF00"/>
                </a:solidFill>
                <a:latin typeface="+mn-lt"/>
              </a:rPr>
              <a:t>Apply</a:t>
            </a:r>
          </a:p>
          <a:p>
            <a:pPr algn="ctr"/>
            <a:r>
              <a:rPr lang="en-US" sz="1600" b="1">
                <a:solidFill>
                  <a:srgbClr val="FFFF00"/>
                </a:solidFill>
                <a:latin typeface="+mn-lt"/>
              </a:rPr>
              <a:t>Operator</a:t>
            </a:r>
          </a:p>
        </p:txBody>
      </p:sp>
      <p:sp>
        <p:nvSpPr>
          <p:cNvPr id="433196" name="AutoShape 44"/>
          <p:cNvSpPr>
            <a:spLocks noChangeArrowheads="1"/>
          </p:cNvSpPr>
          <p:nvPr/>
        </p:nvSpPr>
        <p:spPr bwMode="auto">
          <a:xfrm>
            <a:off x="7064375" y="2732088"/>
            <a:ext cx="1157288" cy="525462"/>
          </a:xfrm>
          <a:prstGeom prst="roundRect">
            <a:avLst>
              <a:gd name="adj" fmla="val 16667"/>
            </a:avLst>
          </a:prstGeom>
          <a:solidFill>
            <a:srgbClr val="0000FF"/>
          </a:solidFill>
          <a:ln w="12700" algn="ctr">
            <a:solidFill>
              <a:schemeClr val="tx1"/>
            </a:solidFill>
            <a:round/>
            <a:headEnd/>
            <a:tailEnd/>
          </a:ln>
        </p:spPr>
        <p:txBody>
          <a:bodyPr wrap="none" tIns="9144" bIns="9144" anchor="ctr"/>
          <a:lstStyle/>
          <a:p>
            <a:pPr algn="ctr"/>
            <a:r>
              <a:rPr lang="en-US" sz="1600" b="1">
                <a:solidFill>
                  <a:srgbClr val="FFFF00"/>
                </a:solidFill>
                <a:latin typeface="+mn-lt"/>
              </a:rPr>
              <a:t>Output</a:t>
            </a:r>
          </a:p>
        </p:txBody>
      </p:sp>
      <p:sp>
        <p:nvSpPr>
          <p:cNvPr id="433198" name="Line 46"/>
          <p:cNvSpPr>
            <a:spLocks noChangeShapeType="1"/>
          </p:cNvSpPr>
          <p:nvPr/>
        </p:nvSpPr>
        <p:spPr bwMode="auto">
          <a:xfrm flipH="1">
            <a:off x="1244600" y="1566863"/>
            <a:ext cx="2395538" cy="1150937"/>
          </a:xfrm>
          <a:prstGeom prst="line">
            <a:avLst/>
          </a:prstGeom>
          <a:noFill/>
          <a:ln w="12700">
            <a:solidFill>
              <a:srgbClr val="FFFF00"/>
            </a:solidFill>
            <a:round/>
            <a:headEnd/>
            <a:tailEnd type="triangle" w="med" len="med"/>
          </a:ln>
        </p:spPr>
        <p:txBody>
          <a:bodyPr tIns="9144" bIns="9144">
            <a:spAutoFit/>
          </a:bodyPr>
          <a:lstStyle/>
          <a:p>
            <a:endParaRPr lang="en-US">
              <a:latin typeface="+mn-lt"/>
            </a:endParaRPr>
          </a:p>
        </p:txBody>
      </p:sp>
      <p:sp>
        <p:nvSpPr>
          <p:cNvPr id="433199" name="Line 47"/>
          <p:cNvSpPr>
            <a:spLocks noChangeShapeType="1"/>
          </p:cNvSpPr>
          <p:nvPr/>
        </p:nvSpPr>
        <p:spPr bwMode="auto">
          <a:xfrm>
            <a:off x="1160463" y="3251200"/>
            <a:ext cx="0" cy="1658938"/>
          </a:xfrm>
          <a:prstGeom prst="line">
            <a:avLst/>
          </a:prstGeom>
          <a:noFill/>
          <a:ln w="19050">
            <a:solidFill>
              <a:srgbClr val="FFFF00"/>
            </a:solidFill>
            <a:round/>
            <a:headEnd/>
            <a:tailEnd type="triangle" w="med" len="med"/>
          </a:ln>
        </p:spPr>
        <p:txBody>
          <a:bodyPr tIns="9144" bIns="9144">
            <a:spAutoFit/>
          </a:bodyPr>
          <a:lstStyle/>
          <a:p>
            <a:endParaRPr lang="en-US">
              <a:latin typeface="+mn-lt"/>
            </a:endParaRPr>
          </a:p>
        </p:txBody>
      </p:sp>
      <p:sp>
        <p:nvSpPr>
          <p:cNvPr id="433200" name="Line 48"/>
          <p:cNvSpPr>
            <a:spLocks noChangeShapeType="1"/>
          </p:cNvSpPr>
          <p:nvPr/>
        </p:nvSpPr>
        <p:spPr bwMode="auto">
          <a:xfrm flipH="1" flipV="1">
            <a:off x="5478463" y="1541463"/>
            <a:ext cx="2149475" cy="1184275"/>
          </a:xfrm>
          <a:prstGeom prst="line">
            <a:avLst/>
          </a:prstGeom>
          <a:noFill/>
          <a:ln w="12700">
            <a:solidFill>
              <a:srgbClr val="FFFF00"/>
            </a:solidFill>
            <a:round/>
            <a:headEnd/>
            <a:tailEnd type="triangle" w="med" len="med"/>
          </a:ln>
        </p:spPr>
        <p:txBody>
          <a:bodyPr tIns="9144" bIns="9144">
            <a:spAutoFit/>
          </a:bodyPr>
          <a:lstStyle/>
          <a:p>
            <a:endParaRPr lang="en-US">
              <a:latin typeface="+mn-lt"/>
            </a:endParaRPr>
          </a:p>
        </p:txBody>
      </p:sp>
      <p:sp>
        <p:nvSpPr>
          <p:cNvPr id="433201" name="Text Box 49"/>
          <p:cNvSpPr txBox="1">
            <a:spLocks noChangeArrowheads="1"/>
          </p:cNvSpPr>
          <p:nvPr/>
        </p:nvSpPr>
        <p:spPr bwMode="auto">
          <a:xfrm>
            <a:off x="3198813" y="3571875"/>
            <a:ext cx="2335212" cy="879475"/>
          </a:xfrm>
          <a:prstGeom prst="rect">
            <a:avLst/>
          </a:prstGeom>
          <a:noFill/>
          <a:ln w="12700" algn="ctr">
            <a:solidFill>
              <a:srgbClr val="FFFF00"/>
            </a:solidFill>
            <a:miter lim="800000"/>
            <a:headEnd/>
            <a:tailEnd/>
          </a:ln>
        </p:spPr>
        <p:txBody>
          <a:bodyPr lIns="18288" tIns="9144" rIns="18288" bIns="9144">
            <a:spAutoFit/>
          </a:bodyPr>
          <a:lstStyle/>
          <a:p>
            <a:r>
              <a:rPr lang="en-US" sz="1400">
                <a:solidFill>
                  <a:srgbClr val="FFFF00"/>
                </a:solidFill>
                <a:latin typeface="+mn-lt"/>
              </a:rPr>
              <a:t>If operator &lt;o1&gt; will move to a empty cell</a:t>
            </a:r>
          </a:p>
          <a:p>
            <a:r>
              <a:rPr lang="en-US" sz="1400">
                <a:solidFill>
                  <a:srgbClr val="FFFF00"/>
                </a:solidFill>
                <a:latin typeface="+mn-lt"/>
              </a:rPr>
              <a:t>--&gt; </a:t>
            </a:r>
          </a:p>
          <a:p>
            <a:r>
              <a:rPr lang="en-US" sz="1400">
                <a:solidFill>
                  <a:srgbClr val="FFFF00"/>
                </a:solidFill>
                <a:latin typeface="+mn-lt"/>
              </a:rPr>
              <a:t>operator &lt;o1&gt; &lt;</a:t>
            </a:r>
          </a:p>
        </p:txBody>
      </p:sp>
      <p:sp>
        <p:nvSpPr>
          <p:cNvPr id="433202" name="Text Box 50"/>
          <p:cNvSpPr txBox="1">
            <a:spLocks noChangeArrowheads="1"/>
          </p:cNvSpPr>
          <p:nvPr/>
        </p:nvSpPr>
        <p:spPr bwMode="auto">
          <a:xfrm>
            <a:off x="1300163" y="5937250"/>
            <a:ext cx="1212850" cy="449263"/>
          </a:xfrm>
          <a:prstGeom prst="rect">
            <a:avLst/>
          </a:prstGeom>
          <a:noFill/>
          <a:ln w="12700" algn="ctr">
            <a:solidFill>
              <a:srgbClr val="FFFF00"/>
            </a:solidFill>
            <a:miter lim="800000"/>
            <a:headEnd/>
            <a:tailEnd/>
          </a:ln>
        </p:spPr>
        <p:txBody>
          <a:bodyPr tIns="9144" bIns="9144">
            <a:spAutoFit/>
          </a:bodyPr>
          <a:lstStyle/>
          <a:p>
            <a:r>
              <a:rPr lang="en-US" sz="1400">
                <a:solidFill>
                  <a:srgbClr val="FFFF00"/>
                </a:solidFill>
                <a:latin typeface="+mn-lt"/>
              </a:rPr>
              <a:t>North &gt; East</a:t>
            </a:r>
          </a:p>
          <a:p>
            <a:r>
              <a:rPr lang="en-US" sz="1400">
                <a:solidFill>
                  <a:srgbClr val="FFFF00"/>
                </a:solidFill>
                <a:latin typeface="+mn-lt"/>
              </a:rPr>
              <a:t>South &lt;</a:t>
            </a:r>
          </a:p>
        </p:txBody>
      </p:sp>
      <p:sp>
        <p:nvSpPr>
          <p:cNvPr id="433203" name="Text Box 51"/>
          <p:cNvSpPr txBox="1">
            <a:spLocks noChangeArrowheads="1"/>
          </p:cNvSpPr>
          <p:nvPr/>
        </p:nvSpPr>
        <p:spPr bwMode="auto">
          <a:xfrm>
            <a:off x="2989263" y="5189538"/>
            <a:ext cx="1227137" cy="387798"/>
          </a:xfrm>
          <a:prstGeom prst="rect">
            <a:avLst/>
          </a:prstGeom>
          <a:noFill/>
          <a:ln w="12700" algn="ctr">
            <a:solidFill>
              <a:srgbClr val="FFFF00"/>
            </a:solidFill>
            <a:miter lim="800000"/>
            <a:headEnd/>
            <a:tailEnd/>
          </a:ln>
        </p:spPr>
        <p:txBody>
          <a:bodyPr tIns="9144" bIns="9144">
            <a:spAutoFit/>
          </a:bodyPr>
          <a:lstStyle/>
          <a:p>
            <a:pPr algn="ctr">
              <a:spcBef>
                <a:spcPct val="50000"/>
              </a:spcBef>
            </a:pPr>
            <a:r>
              <a:rPr lang="en-US" sz="1200" b="1">
                <a:solidFill>
                  <a:srgbClr val="FFFF00"/>
                </a:solidFill>
                <a:latin typeface="+mn-lt"/>
              </a:rPr>
              <a:t>move-direction North</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204"/>
                                        </p:tgtEl>
                                        <p:attrNameLst>
                                          <p:attrName>style.visibility</p:attrName>
                                        </p:attrNameLst>
                                      </p:cBhvr>
                                      <p:to>
                                        <p:strVal val="visible"/>
                                      </p:to>
                                    </p:set>
                                    <p:animEffect transition="in" filter="fade">
                                      <p:cBhvr>
                                        <p:cTn id="7" dur="1000"/>
                                        <p:tgtEl>
                                          <p:spTgt spid="433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204"/>
                                        </p:tgtEl>
                                      </p:cBhvr>
                                    </p:animEffect>
                                    <p:set>
                                      <p:cBhvr>
                                        <p:cTn id="12" dur="1" fill="hold">
                                          <p:stCondLst>
                                            <p:cond delay="999"/>
                                          </p:stCondLst>
                                        </p:cTn>
                                        <p:tgtEl>
                                          <p:spTgt spid="43320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33162"/>
                                        </p:tgtEl>
                                        <p:attrNameLst>
                                          <p:attrName>style.visibility</p:attrName>
                                        </p:attrNameLst>
                                      </p:cBhvr>
                                      <p:to>
                                        <p:strVal val="visible"/>
                                      </p:to>
                                    </p:set>
                                    <p:animEffect transition="in" filter="fade">
                                      <p:cBhvr>
                                        <p:cTn id="15" dur="1000"/>
                                        <p:tgtEl>
                                          <p:spTgt spid="433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3191"/>
                                        </p:tgtEl>
                                        <p:attrNameLst>
                                          <p:attrName>style.visibility</p:attrName>
                                        </p:attrNameLst>
                                      </p:cBhvr>
                                      <p:to>
                                        <p:strVal val="visible"/>
                                      </p:to>
                                    </p:set>
                                    <p:animEffect transition="in" filter="fade">
                                      <p:cBhvr>
                                        <p:cTn id="20" dur="1000"/>
                                        <p:tgtEl>
                                          <p:spTgt spid="43319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3198"/>
                                        </p:tgtEl>
                                        <p:attrNameLst>
                                          <p:attrName>style.visibility</p:attrName>
                                        </p:attrNameLst>
                                      </p:cBhvr>
                                      <p:to>
                                        <p:strVal val="visible"/>
                                      </p:to>
                                    </p:set>
                                    <p:animEffect transition="in" filter="fade">
                                      <p:cBhvr>
                                        <p:cTn id="23" dur="1000"/>
                                        <p:tgtEl>
                                          <p:spTgt spid="4331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3199"/>
                                        </p:tgtEl>
                                        <p:attrNameLst>
                                          <p:attrName>style.visibility</p:attrName>
                                        </p:attrNameLst>
                                      </p:cBhvr>
                                      <p:to>
                                        <p:strVal val="visible"/>
                                      </p:to>
                                    </p:set>
                                    <p:animEffect transition="in" filter="fade">
                                      <p:cBhvr>
                                        <p:cTn id="28" dur="1000"/>
                                        <p:tgtEl>
                                          <p:spTgt spid="433199"/>
                                        </p:tgtEl>
                                      </p:cBhvr>
                                    </p:animEffect>
                                  </p:childTnLst>
                                </p:cTn>
                              </p:par>
                              <p:par>
                                <p:cTn id="29" presetID="10" presetClass="entr" presetSubtype="0" fill="hold" nodeType="withEffect">
                                  <p:stCondLst>
                                    <p:cond delay="0"/>
                                  </p:stCondLst>
                                  <p:childTnLst>
                                    <p:set>
                                      <p:cBhvr>
                                        <p:cTn id="30" dur="1" fill="hold">
                                          <p:stCondLst>
                                            <p:cond delay="0"/>
                                          </p:stCondLst>
                                        </p:cTn>
                                        <p:tgtEl>
                                          <p:spTgt spid="433163"/>
                                        </p:tgtEl>
                                        <p:attrNameLst>
                                          <p:attrName>style.visibility</p:attrName>
                                        </p:attrNameLst>
                                      </p:cBhvr>
                                      <p:to>
                                        <p:strVal val="visible"/>
                                      </p:to>
                                    </p:set>
                                    <p:animEffect transition="in" filter="fade">
                                      <p:cBhvr>
                                        <p:cTn id="31" dur="1000"/>
                                        <p:tgtEl>
                                          <p:spTgt spid="433163"/>
                                        </p:tgtEl>
                                      </p:cBhvr>
                                    </p:animEffect>
                                  </p:childTnLst>
                                </p:cTn>
                              </p:par>
                              <p:par>
                                <p:cTn id="32" presetID="10" presetClass="exit" presetSubtype="0" fill="hold" grpId="1" nodeType="withEffect">
                                  <p:stCondLst>
                                    <p:cond delay="0"/>
                                  </p:stCondLst>
                                  <p:childTnLst>
                                    <p:animEffect transition="out" filter="fade">
                                      <p:cBhvr>
                                        <p:cTn id="33" dur="2000"/>
                                        <p:tgtEl>
                                          <p:spTgt spid="433198"/>
                                        </p:tgtEl>
                                      </p:cBhvr>
                                    </p:animEffect>
                                    <p:set>
                                      <p:cBhvr>
                                        <p:cTn id="34" dur="1" fill="hold">
                                          <p:stCondLst>
                                            <p:cond delay="1999"/>
                                          </p:stCondLst>
                                        </p:cTn>
                                        <p:tgtEl>
                                          <p:spTgt spid="43319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433191"/>
                                        </p:tgtEl>
                                      </p:cBhvr>
                                    </p:animEffect>
                                    <p:set>
                                      <p:cBhvr>
                                        <p:cTn id="39" dur="1" fill="hold">
                                          <p:stCondLst>
                                            <p:cond delay="999"/>
                                          </p:stCondLst>
                                        </p:cTn>
                                        <p:tgtEl>
                                          <p:spTgt spid="43319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33186"/>
                                        </p:tgtEl>
                                        <p:attrNameLst>
                                          <p:attrName>style.visibility</p:attrName>
                                        </p:attrNameLst>
                                      </p:cBhvr>
                                      <p:to>
                                        <p:strVal val="visible"/>
                                      </p:to>
                                    </p:set>
                                    <p:animEffect transition="in" filter="fade">
                                      <p:cBhvr>
                                        <p:cTn id="42" dur="1000"/>
                                        <p:tgtEl>
                                          <p:spTgt spid="4331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3192"/>
                                        </p:tgtEl>
                                        <p:attrNameLst>
                                          <p:attrName>style.visibility</p:attrName>
                                        </p:attrNameLst>
                                      </p:cBhvr>
                                      <p:to>
                                        <p:strVal val="visible"/>
                                      </p:to>
                                    </p:set>
                                    <p:animEffect transition="in" filter="fade">
                                      <p:cBhvr>
                                        <p:cTn id="45" dur="1000"/>
                                        <p:tgtEl>
                                          <p:spTgt spid="43319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3188"/>
                                        </p:tgtEl>
                                        <p:attrNameLst>
                                          <p:attrName>style.visibility</p:attrName>
                                        </p:attrNameLst>
                                      </p:cBhvr>
                                      <p:to>
                                        <p:strVal val="visible"/>
                                      </p:to>
                                    </p:set>
                                    <p:animEffect transition="in" filter="fade">
                                      <p:cBhvr>
                                        <p:cTn id="48" dur="1000"/>
                                        <p:tgtEl>
                                          <p:spTgt spid="433188"/>
                                        </p:tgtEl>
                                      </p:cBhvr>
                                    </p:animEffect>
                                  </p:childTnLst>
                                </p:cTn>
                              </p:par>
                              <p:par>
                                <p:cTn id="49" presetID="10" presetClass="exit" presetSubtype="0" fill="hold" grpId="1" nodeType="withEffect">
                                  <p:stCondLst>
                                    <p:cond delay="0"/>
                                  </p:stCondLst>
                                  <p:childTnLst>
                                    <p:animEffect transition="out" filter="fade">
                                      <p:cBhvr>
                                        <p:cTn id="50" dur="1000"/>
                                        <p:tgtEl>
                                          <p:spTgt spid="433199"/>
                                        </p:tgtEl>
                                      </p:cBhvr>
                                    </p:animEffect>
                                    <p:set>
                                      <p:cBhvr>
                                        <p:cTn id="51" dur="1" fill="hold">
                                          <p:stCondLst>
                                            <p:cond delay="999"/>
                                          </p:stCondLst>
                                        </p:cTn>
                                        <p:tgtEl>
                                          <p:spTgt spid="43319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3172"/>
                                        </p:tgtEl>
                                        <p:attrNameLst>
                                          <p:attrName>style.visibility</p:attrName>
                                        </p:attrNameLst>
                                      </p:cBhvr>
                                      <p:to>
                                        <p:strVal val="visible"/>
                                      </p:to>
                                    </p:set>
                                    <p:animEffect transition="in" filter="fade">
                                      <p:cBhvr>
                                        <p:cTn id="59" dur="1000"/>
                                        <p:tgtEl>
                                          <p:spTgt spid="433172"/>
                                        </p:tgtEl>
                                      </p:cBhvr>
                                    </p:animEffect>
                                  </p:childTnLst>
                                </p:cTn>
                              </p:par>
                              <p:par>
                                <p:cTn id="60" presetID="10" presetClass="exit" presetSubtype="0" fill="hold" grpId="1" nodeType="withEffect">
                                  <p:stCondLst>
                                    <p:cond delay="0"/>
                                  </p:stCondLst>
                                  <p:childTnLst>
                                    <p:animEffect transition="out" filter="fade">
                                      <p:cBhvr>
                                        <p:cTn id="61" dur="1000"/>
                                        <p:tgtEl>
                                          <p:spTgt spid="433192"/>
                                        </p:tgtEl>
                                      </p:cBhvr>
                                    </p:animEffect>
                                    <p:set>
                                      <p:cBhvr>
                                        <p:cTn id="62" dur="1" fill="hold">
                                          <p:stCondLst>
                                            <p:cond delay="999"/>
                                          </p:stCondLst>
                                        </p:cTn>
                                        <p:tgtEl>
                                          <p:spTgt spid="433192"/>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433193"/>
                                        </p:tgtEl>
                                        <p:attrNameLst>
                                          <p:attrName>style.visibility</p:attrName>
                                        </p:attrNameLst>
                                      </p:cBhvr>
                                      <p:to>
                                        <p:strVal val="visible"/>
                                      </p:to>
                                    </p:set>
                                    <p:animEffect transition="in" filter="fade">
                                      <p:cBhvr>
                                        <p:cTn id="65" dur="1000"/>
                                        <p:tgtEl>
                                          <p:spTgt spid="43319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33174"/>
                                        </p:tgtEl>
                                        <p:attrNameLst>
                                          <p:attrName>style.visibility</p:attrName>
                                        </p:attrNameLst>
                                      </p:cBhvr>
                                      <p:to>
                                        <p:strVal val="visible"/>
                                      </p:to>
                                    </p:set>
                                    <p:animEffect transition="in" filter="fade">
                                      <p:cBhvr>
                                        <p:cTn id="68" dur="1000"/>
                                        <p:tgtEl>
                                          <p:spTgt spid="4331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3189"/>
                                        </p:tgtEl>
                                        <p:attrNameLst>
                                          <p:attrName>style.visibility</p:attrName>
                                        </p:attrNameLst>
                                      </p:cBhvr>
                                      <p:to>
                                        <p:strVal val="visible"/>
                                      </p:to>
                                    </p:set>
                                    <p:animEffect transition="in" filter="fade">
                                      <p:cBhvr>
                                        <p:cTn id="71" dur="1000"/>
                                        <p:tgtEl>
                                          <p:spTgt spid="43318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1000"/>
                                        <p:tgtEl>
                                          <p:spTgt spid="433193"/>
                                        </p:tgtEl>
                                      </p:cBhvr>
                                    </p:animEffect>
                                    <p:set>
                                      <p:cBhvr>
                                        <p:cTn id="76" dur="1" fill="hold">
                                          <p:stCondLst>
                                            <p:cond delay="999"/>
                                          </p:stCondLst>
                                        </p:cTn>
                                        <p:tgtEl>
                                          <p:spTgt spid="433193"/>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433194"/>
                                        </p:tgtEl>
                                        <p:attrNameLst>
                                          <p:attrName>style.visibility</p:attrName>
                                        </p:attrNameLst>
                                      </p:cBhvr>
                                      <p:to>
                                        <p:strVal val="visible"/>
                                      </p:to>
                                    </p:set>
                                    <p:animEffect transition="in" filter="fade">
                                      <p:cBhvr>
                                        <p:cTn id="79" dur="1000"/>
                                        <p:tgtEl>
                                          <p:spTgt spid="4331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3173"/>
                                        </p:tgtEl>
                                        <p:attrNameLst>
                                          <p:attrName>style.visibility</p:attrName>
                                        </p:attrNameLst>
                                      </p:cBhvr>
                                      <p:to>
                                        <p:strVal val="visible"/>
                                      </p:to>
                                    </p:set>
                                    <p:animEffect transition="in" filter="fade">
                                      <p:cBhvr>
                                        <p:cTn id="82" dur="1000"/>
                                        <p:tgtEl>
                                          <p:spTgt spid="433173"/>
                                        </p:tgtEl>
                                      </p:cBhvr>
                                    </p:animEffect>
                                  </p:childTnLst>
                                </p:cTn>
                              </p:par>
                              <p:par>
                                <p:cTn id="83" presetID="10"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20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33187"/>
                                        </p:tgtEl>
                                        <p:attrNameLst>
                                          <p:attrName>style.visibility</p:attrName>
                                        </p:attrNameLst>
                                      </p:cBhvr>
                                      <p:to>
                                        <p:strVal val="visible"/>
                                      </p:to>
                                    </p:set>
                                    <p:animEffect transition="in" filter="fade">
                                      <p:cBhvr>
                                        <p:cTn id="90" dur="1000"/>
                                        <p:tgtEl>
                                          <p:spTgt spid="433187"/>
                                        </p:tgtEl>
                                      </p:cBhvr>
                                    </p:animEffect>
                                  </p:childTnLst>
                                </p:cTn>
                              </p:par>
                              <p:par>
                                <p:cTn id="91" presetID="10" presetClass="exit" presetSubtype="0" fill="hold" grpId="1" nodeType="withEffect">
                                  <p:stCondLst>
                                    <p:cond delay="0"/>
                                  </p:stCondLst>
                                  <p:childTnLst>
                                    <p:animEffect transition="out" filter="fade">
                                      <p:cBhvr>
                                        <p:cTn id="92" dur="1000"/>
                                        <p:tgtEl>
                                          <p:spTgt spid="433194"/>
                                        </p:tgtEl>
                                      </p:cBhvr>
                                    </p:animEffect>
                                    <p:set>
                                      <p:cBhvr>
                                        <p:cTn id="93" dur="1" fill="hold">
                                          <p:stCondLst>
                                            <p:cond delay="999"/>
                                          </p:stCondLst>
                                        </p:cTn>
                                        <p:tgtEl>
                                          <p:spTgt spid="433194"/>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433195"/>
                                        </p:tgtEl>
                                        <p:attrNameLst>
                                          <p:attrName>style.visibility</p:attrName>
                                        </p:attrNameLst>
                                      </p:cBhvr>
                                      <p:to>
                                        <p:strVal val="visible"/>
                                      </p:to>
                                    </p:set>
                                    <p:animEffect transition="in" filter="fade">
                                      <p:cBhvr>
                                        <p:cTn id="96" dur="1000"/>
                                        <p:tgtEl>
                                          <p:spTgt spid="4331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33203"/>
                                        </p:tgtEl>
                                        <p:attrNameLst>
                                          <p:attrName>style.visibility</p:attrName>
                                        </p:attrNameLst>
                                      </p:cBhvr>
                                      <p:to>
                                        <p:strVal val="visible"/>
                                      </p:to>
                                    </p:set>
                                    <p:animEffect transition="in" filter="fade">
                                      <p:cBhvr>
                                        <p:cTn id="99" dur="1000"/>
                                        <p:tgtEl>
                                          <p:spTgt spid="43320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33190"/>
                                        </p:tgtEl>
                                        <p:attrNameLst>
                                          <p:attrName>style.visibility</p:attrName>
                                        </p:attrNameLst>
                                      </p:cBhvr>
                                      <p:to>
                                        <p:strVal val="visible"/>
                                      </p:to>
                                    </p:set>
                                    <p:animEffect transition="in" filter="fade">
                                      <p:cBhvr>
                                        <p:cTn id="102" dur="1000"/>
                                        <p:tgtEl>
                                          <p:spTgt spid="43319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33178"/>
                                        </p:tgtEl>
                                        <p:attrNameLst>
                                          <p:attrName>style.visibility</p:attrName>
                                        </p:attrNameLst>
                                      </p:cBhvr>
                                      <p:to>
                                        <p:strVal val="visible"/>
                                      </p:to>
                                    </p:set>
                                    <p:animEffect transition="in" filter="fade">
                                      <p:cBhvr>
                                        <p:cTn id="107" dur="1000"/>
                                        <p:tgtEl>
                                          <p:spTgt spid="433178"/>
                                        </p:tgtEl>
                                      </p:cBhvr>
                                    </p:animEffect>
                                  </p:childTnLst>
                                </p:cTn>
                              </p:par>
                              <p:par>
                                <p:cTn id="108" presetID="10" presetClass="entr" presetSubtype="0" fill="hold" nodeType="withEffect">
                                  <p:stCondLst>
                                    <p:cond delay="0"/>
                                  </p:stCondLst>
                                  <p:childTnLst>
                                    <p:set>
                                      <p:cBhvr>
                                        <p:cTn id="109" dur="1" fill="hold">
                                          <p:stCondLst>
                                            <p:cond delay="0"/>
                                          </p:stCondLst>
                                        </p:cTn>
                                        <p:tgtEl>
                                          <p:spTgt spid="433196"/>
                                        </p:tgtEl>
                                        <p:attrNameLst>
                                          <p:attrName>style.visibility</p:attrName>
                                        </p:attrNameLst>
                                      </p:cBhvr>
                                      <p:to>
                                        <p:strVal val="visible"/>
                                      </p:to>
                                    </p:set>
                                    <p:animEffect transition="in" filter="fade">
                                      <p:cBhvr>
                                        <p:cTn id="110" dur="1000"/>
                                        <p:tgtEl>
                                          <p:spTgt spid="433196"/>
                                        </p:tgtEl>
                                      </p:cBhvr>
                                    </p:animEffect>
                                  </p:childTnLst>
                                </p:cTn>
                              </p:par>
                              <p:par>
                                <p:cTn id="111" presetID="10" presetClass="exit" presetSubtype="0" fill="hold" grpId="1" nodeType="withEffect">
                                  <p:stCondLst>
                                    <p:cond delay="0"/>
                                  </p:stCondLst>
                                  <p:childTnLst>
                                    <p:animEffect transition="out" filter="fade">
                                      <p:cBhvr>
                                        <p:cTn id="112" dur="1000"/>
                                        <p:tgtEl>
                                          <p:spTgt spid="433195"/>
                                        </p:tgtEl>
                                      </p:cBhvr>
                                    </p:animEffect>
                                    <p:set>
                                      <p:cBhvr>
                                        <p:cTn id="113" dur="1" fill="hold">
                                          <p:stCondLst>
                                            <p:cond delay="999"/>
                                          </p:stCondLst>
                                        </p:cTn>
                                        <p:tgtEl>
                                          <p:spTgt spid="433195"/>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433200"/>
                                        </p:tgtEl>
                                        <p:attrNameLst>
                                          <p:attrName>style.visibility</p:attrName>
                                        </p:attrNameLst>
                                      </p:cBhvr>
                                      <p:to>
                                        <p:strVal val="visible"/>
                                      </p:to>
                                    </p:set>
                                    <p:animEffect transition="in" filter="fade">
                                      <p:cBhvr>
                                        <p:cTn id="116" dur="1000"/>
                                        <p:tgtEl>
                                          <p:spTgt spid="43320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1000"/>
                                        <p:tgtEl>
                                          <p:spTgt spid="433162"/>
                                        </p:tgtEl>
                                      </p:cBhvr>
                                    </p:animEffect>
                                    <p:set>
                                      <p:cBhvr>
                                        <p:cTn id="121" dur="1" fill="hold">
                                          <p:stCondLst>
                                            <p:cond delay="999"/>
                                          </p:stCondLst>
                                        </p:cTn>
                                        <p:tgtEl>
                                          <p:spTgt spid="433162"/>
                                        </p:tgtEl>
                                        <p:attrNameLst>
                                          <p:attrName>style.visibility</p:attrName>
                                        </p:attrNameLst>
                                      </p:cBhvr>
                                      <p:to>
                                        <p:strVal val="hidden"/>
                                      </p:to>
                                    </p:set>
                                  </p:childTnLst>
                                </p:cTn>
                              </p:par>
                              <p:par>
                                <p:cTn id="122" presetID="10" presetClass="entr" presetSubtype="0" fill="hold" nodeType="withEffect">
                                  <p:stCondLst>
                                    <p:cond delay="0"/>
                                  </p:stCondLst>
                                  <p:childTnLst>
                                    <p:set>
                                      <p:cBhvr>
                                        <p:cTn id="123" dur="1" fill="hold">
                                          <p:stCondLst>
                                            <p:cond delay="0"/>
                                          </p:stCondLst>
                                        </p:cTn>
                                        <p:tgtEl>
                                          <p:spTgt spid="433197"/>
                                        </p:tgtEl>
                                        <p:attrNameLst>
                                          <p:attrName>style.visibility</p:attrName>
                                        </p:attrNameLst>
                                      </p:cBhvr>
                                      <p:to>
                                        <p:strVal val="visible"/>
                                      </p:to>
                                    </p:set>
                                    <p:animEffect transition="in" filter="fade">
                                      <p:cBhvr>
                                        <p:cTn id="124" dur="1000"/>
                                        <p:tgtEl>
                                          <p:spTgt spid="43319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1000"/>
                                        <p:tgtEl>
                                          <p:spTgt spid="6"/>
                                        </p:tgtEl>
                                      </p:cBhvr>
                                    </p:animEffect>
                                  </p:childTnLst>
                                </p:cTn>
                              </p:par>
                              <p:par>
                                <p:cTn id="130" presetID="10" presetClass="exit" presetSubtype="0" fill="hold" grpId="1" nodeType="withEffect">
                                  <p:stCondLst>
                                    <p:cond delay="0"/>
                                  </p:stCondLst>
                                  <p:childTnLst>
                                    <p:animEffect transition="out" filter="fade">
                                      <p:cBhvr>
                                        <p:cTn id="131" dur="1000"/>
                                        <p:tgtEl>
                                          <p:spTgt spid="433200"/>
                                        </p:tgtEl>
                                      </p:cBhvr>
                                    </p:animEffect>
                                    <p:set>
                                      <p:cBhvr>
                                        <p:cTn id="132" dur="1" fill="hold">
                                          <p:stCondLst>
                                            <p:cond delay="999"/>
                                          </p:stCondLst>
                                        </p:cTn>
                                        <p:tgtEl>
                                          <p:spTgt spid="433200"/>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1000"/>
                                        <p:tgtEl>
                                          <p:spTgt spid="433196"/>
                                        </p:tgtEl>
                                      </p:cBhvr>
                                    </p:animEffect>
                                    <p:set>
                                      <p:cBhvr>
                                        <p:cTn id="135" dur="1" fill="hold">
                                          <p:stCondLst>
                                            <p:cond delay="999"/>
                                          </p:stCondLst>
                                        </p:cTn>
                                        <p:tgtEl>
                                          <p:spTgt spid="433196"/>
                                        </p:tgtEl>
                                        <p:attrNameLst>
                                          <p:attrName>style.visibility</p:attrName>
                                        </p:attrNameLst>
                                      </p:cBhvr>
                                      <p:to>
                                        <p:strVal val="hidden"/>
                                      </p:to>
                                    </p:set>
                                  </p:childTnLst>
                                </p:cTn>
                              </p:par>
                              <p:par>
                                <p:cTn id="136" presetID="10" presetClass="entr" presetSubtype="0" fill="hold" grpId="0" nodeType="withEffect">
                                  <p:stCondLst>
                                    <p:cond delay="0"/>
                                  </p:stCondLst>
                                  <p:childTnLst>
                                    <p:set>
                                      <p:cBhvr>
                                        <p:cTn id="137" dur="1" fill="hold">
                                          <p:stCondLst>
                                            <p:cond delay="0"/>
                                          </p:stCondLst>
                                        </p:cTn>
                                        <p:tgtEl>
                                          <p:spTgt spid="433179"/>
                                        </p:tgtEl>
                                        <p:attrNameLst>
                                          <p:attrName>style.visibility</p:attrName>
                                        </p:attrNameLst>
                                      </p:cBhvr>
                                      <p:to>
                                        <p:strVal val="visible"/>
                                      </p:to>
                                    </p:set>
                                    <p:animEffect transition="in" filter="fade">
                                      <p:cBhvr>
                                        <p:cTn id="138" dur="1000"/>
                                        <p:tgtEl>
                                          <p:spTgt spid="433179"/>
                                        </p:tgtEl>
                                      </p:cBhvr>
                                    </p:animEffect>
                                  </p:childTnLst>
                                </p:cTn>
                              </p:par>
                              <p:par>
                                <p:cTn id="139" presetID="10" presetClass="entr" presetSubtype="0" fill="hold" grpId="2" nodeType="withEffect">
                                  <p:stCondLst>
                                    <p:cond delay="0"/>
                                  </p:stCondLst>
                                  <p:childTnLst>
                                    <p:set>
                                      <p:cBhvr>
                                        <p:cTn id="140" dur="1" fill="hold">
                                          <p:stCondLst>
                                            <p:cond delay="0"/>
                                          </p:stCondLst>
                                        </p:cTn>
                                        <p:tgtEl>
                                          <p:spTgt spid="433198"/>
                                        </p:tgtEl>
                                        <p:attrNameLst>
                                          <p:attrName>style.visibility</p:attrName>
                                        </p:attrNameLst>
                                      </p:cBhvr>
                                      <p:to>
                                        <p:strVal val="visible"/>
                                      </p:to>
                                    </p:set>
                                    <p:animEffect transition="in" filter="fade">
                                      <p:cBhvr>
                                        <p:cTn id="141" dur="1000"/>
                                        <p:tgtEl>
                                          <p:spTgt spid="433198"/>
                                        </p:tgtEl>
                                      </p:cBhvr>
                                    </p:animEffect>
                                  </p:childTnLst>
                                </p:cTn>
                              </p:par>
                              <p:par>
                                <p:cTn id="142" presetID="10" presetClass="entr" presetSubtype="0" fill="hold" grpId="2" nodeType="withEffect">
                                  <p:stCondLst>
                                    <p:cond delay="0"/>
                                  </p:stCondLst>
                                  <p:childTnLst>
                                    <p:set>
                                      <p:cBhvr>
                                        <p:cTn id="143" dur="1" fill="hold">
                                          <p:stCondLst>
                                            <p:cond delay="0"/>
                                          </p:stCondLst>
                                        </p:cTn>
                                        <p:tgtEl>
                                          <p:spTgt spid="433191"/>
                                        </p:tgtEl>
                                        <p:attrNameLst>
                                          <p:attrName>style.visibility</p:attrName>
                                        </p:attrNameLst>
                                      </p:cBhvr>
                                      <p:to>
                                        <p:strVal val="visible"/>
                                      </p:to>
                                    </p:set>
                                    <p:animEffect transition="in" filter="fade">
                                      <p:cBhvr>
                                        <p:cTn id="144" dur="1000"/>
                                        <p:tgtEl>
                                          <p:spTgt spid="433191"/>
                                        </p:tgtEl>
                                      </p:cBhvr>
                                    </p:animEffect>
                                  </p:childTnLst>
                                </p:cTn>
                              </p:par>
                              <p:par>
                                <p:cTn id="145" presetID="10" presetClass="entr" presetSubtype="0" fill="hold" nodeType="withEffect">
                                  <p:stCondLst>
                                    <p:cond delay="0"/>
                                  </p:stCondLst>
                                  <p:childTnLst>
                                    <p:set>
                                      <p:cBhvr>
                                        <p:cTn id="146" dur="1" fill="hold">
                                          <p:stCondLst>
                                            <p:cond delay="0"/>
                                          </p:stCondLst>
                                        </p:cTn>
                                        <p:tgtEl>
                                          <p:spTgt spid="433164"/>
                                        </p:tgtEl>
                                        <p:attrNameLst>
                                          <p:attrName>style.visibility</p:attrName>
                                        </p:attrNameLst>
                                      </p:cBhvr>
                                      <p:to>
                                        <p:strVal val="visible"/>
                                      </p:to>
                                    </p:set>
                                    <p:animEffect transition="in" filter="fade">
                                      <p:cBhvr>
                                        <p:cTn id="147" dur="1000"/>
                                        <p:tgtEl>
                                          <p:spTgt spid="433164"/>
                                        </p:tgtEl>
                                      </p:cBhvr>
                                    </p:animEffect>
                                  </p:childTnLst>
                                </p:cTn>
                              </p:par>
                              <p:par>
                                <p:cTn id="148" presetID="10" presetClass="entr" presetSubtype="0" fill="hold" grpId="2" nodeType="withEffect">
                                  <p:stCondLst>
                                    <p:cond delay="0"/>
                                  </p:stCondLst>
                                  <p:childTnLst>
                                    <p:set>
                                      <p:cBhvr>
                                        <p:cTn id="149" dur="1" fill="hold">
                                          <p:stCondLst>
                                            <p:cond delay="0"/>
                                          </p:stCondLst>
                                        </p:cTn>
                                        <p:tgtEl>
                                          <p:spTgt spid="433199"/>
                                        </p:tgtEl>
                                        <p:attrNameLst>
                                          <p:attrName>style.visibility</p:attrName>
                                        </p:attrNameLst>
                                      </p:cBhvr>
                                      <p:to>
                                        <p:strVal val="visible"/>
                                      </p:to>
                                    </p:set>
                                    <p:animEffect transition="in" filter="fade">
                                      <p:cBhvr>
                                        <p:cTn id="150" dur="1000"/>
                                        <p:tgtEl>
                                          <p:spTgt spid="433199"/>
                                        </p:tgtEl>
                                      </p:cBhvr>
                                    </p:animEffect>
                                  </p:childTnLst>
                                </p:cTn>
                              </p:par>
                              <p:par>
                                <p:cTn id="151" presetID="10" presetClass="exit" presetSubtype="0" fill="hold" grpId="1" nodeType="withEffect">
                                  <p:stCondLst>
                                    <p:cond delay="0"/>
                                  </p:stCondLst>
                                  <p:childTnLst>
                                    <p:animEffect transition="out" filter="fade">
                                      <p:cBhvr>
                                        <p:cTn id="152" dur="1000"/>
                                        <p:tgtEl>
                                          <p:spTgt spid="433174"/>
                                        </p:tgtEl>
                                      </p:cBhvr>
                                    </p:animEffect>
                                    <p:set>
                                      <p:cBhvr>
                                        <p:cTn id="153" dur="1" fill="hold">
                                          <p:stCondLst>
                                            <p:cond delay="999"/>
                                          </p:stCondLst>
                                        </p:cTn>
                                        <p:tgtEl>
                                          <p:spTgt spid="433174"/>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1000"/>
                                        <p:tgtEl>
                                          <p:spTgt spid="4"/>
                                        </p:tgtEl>
                                      </p:cBhvr>
                                    </p:animEffect>
                                    <p:set>
                                      <p:cBhvr>
                                        <p:cTn id="156" dur="1" fill="hold">
                                          <p:stCondLst>
                                            <p:cond delay="999"/>
                                          </p:stCondLst>
                                        </p:cTn>
                                        <p:tgtEl>
                                          <p:spTgt spid="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1000"/>
                                        <p:tgtEl>
                                          <p:spTgt spid="5"/>
                                        </p:tgtEl>
                                      </p:cBhvr>
                                    </p:animEffect>
                                    <p:set>
                                      <p:cBhvr>
                                        <p:cTn id="159" dur="1" fill="hold">
                                          <p:stCondLst>
                                            <p:cond delay="999"/>
                                          </p:stCondLst>
                                        </p:cTn>
                                        <p:tgtEl>
                                          <p:spTgt spid="5"/>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1000"/>
                                        <p:tgtEl>
                                          <p:spTgt spid="433163"/>
                                        </p:tgtEl>
                                      </p:cBhvr>
                                    </p:animEffect>
                                    <p:set>
                                      <p:cBhvr>
                                        <p:cTn id="162" dur="1" fill="hold">
                                          <p:stCondLst>
                                            <p:cond delay="999"/>
                                          </p:stCondLst>
                                        </p:cTn>
                                        <p:tgtEl>
                                          <p:spTgt spid="433163"/>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2" nodeType="clickEffect">
                                  <p:stCondLst>
                                    <p:cond delay="0"/>
                                  </p:stCondLst>
                                  <p:childTnLst>
                                    <p:set>
                                      <p:cBhvr>
                                        <p:cTn id="166" dur="1" fill="hold">
                                          <p:stCondLst>
                                            <p:cond delay="0"/>
                                          </p:stCondLst>
                                        </p:cTn>
                                        <p:tgtEl>
                                          <p:spTgt spid="433192"/>
                                        </p:tgtEl>
                                        <p:attrNameLst>
                                          <p:attrName>style.visibility</p:attrName>
                                        </p:attrNameLst>
                                      </p:cBhvr>
                                      <p:to>
                                        <p:strVal val="visible"/>
                                      </p:to>
                                    </p:set>
                                    <p:animEffect transition="in" filter="fade">
                                      <p:cBhvr>
                                        <p:cTn id="167" dur="1000"/>
                                        <p:tgtEl>
                                          <p:spTgt spid="433192"/>
                                        </p:tgtEl>
                                      </p:cBhvr>
                                    </p:animEffect>
                                  </p:childTnLst>
                                </p:cTn>
                              </p:par>
                              <p:par>
                                <p:cTn id="168" presetID="10" presetClass="exit" presetSubtype="0" fill="hold" grpId="3" nodeType="withEffect">
                                  <p:stCondLst>
                                    <p:cond delay="0"/>
                                  </p:stCondLst>
                                  <p:childTnLst>
                                    <p:animEffect transition="out" filter="fade">
                                      <p:cBhvr>
                                        <p:cTn id="169" dur="1000"/>
                                        <p:tgtEl>
                                          <p:spTgt spid="433191"/>
                                        </p:tgtEl>
                                      </p:cBhvr>
                                    </p:animEffect>
                                    <p:set>
                                      <p:cBhvr>
                                        <p:cTn id="170" dur="1" fill="hold">
                                          <p:stCondLst>
                                            <p:cond delay="999"/>
                                          </p:stCondLst>
                                        </p:cTn>
                                        <p:tgtEl>
                                          <p:spTgt spid="433191"/>
                                        </p:tgtEl>
                                        <p:attrNameLst>
                                          <p:attrName>style.visibility</p:attrName>
                                        </p:attrNameLst>
                                      </p:cBhvr>
                                      <p:to>
                                        <p:strVal val="hidden"/>
                                      </p:to>
                                    </p:set>
                                  </p:childTnLst>
                                </p:cTn>
                              </p:par>
                              <p:par>
                                <p:cTn id="171" presetID="10" presetClass="entr" presetSubtype="0" fill="hold" nodeType="with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fade">
                                      <p:cBhvr>
                                        <p:cTn id="173" dur="1000"/>
                                        <p:tgtEl>
                                          <p:spTgt spid="4"/>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433201"/>
                                        </p:tgtEl>
                                        <p:attrNameLst>
                                          <p:attrName>style.visibility</p:attrName>
                                        </p:attrNameLst>
                                      </p:cBhvr>
                                      <p:to>
                                        <p:strVal val="visible"/>
                                      </p:to>
                                    </p:set>
                                    <p:animEffect transition="in" filter="fade">
                                      <p:cBhvr>
                                        <p:cTn id="178" dur="1000"/>
                                        <p:tgtEl>
                                          <p:spTgt spid="433201"/>
                                        </p:tgtEl>
                                      </p:cBhvr>
                                    </p:animEffect>
                                  </p:childTnLst>
                                </p:cTn>
                              </p:par>
                              <p:par>
                                <p:cTn id="179" presetID="10" presetClass="entr" presetSubtype="0" fill="hold" grpId="2" nodeType="withEffect">
                                  <p:stCondLst>
                                    <p:cond delay="0"/>
                                  </p:stCondLst>
                                  <p:childTnLst>
                                    <p:set>
                                      <p:cBhvr>
                                        <p:cTn id="180" dur="1" fill="hold">
                                          <p:stCondLst>
                                            <p:cond delay="0"/>
                                          </p:stCondLst>
                                        </p:cTn>
                                        <p:tgtEl>
                                          <p:spTgt spid="433193"/>
                                        </p:tgtEl>
                                        <p:attrNameLst>
                                          <p:attrName>style.visibility</p:attrName>
                                        </p:attrNameLst>
                                      </p:cBhvr>
                                      <p:to>
                                        <p:strVal val="visible"/>
                                      </p:to>
                                    </p:set>
                                    <p:animEffect transition="in" filter="fade">
                                      <p:cBhvr>
                                        <p:cTn id="181" dur="1000"/>
                                        <p:tgtEl>
                                          <p:spTgt spid="433193"/>
                                        </p:tgtEl>
                                      </p:cBhvr>
                                    </p:animEffect>
                                  </p:childTnLst>
                                </p:cTn>
                              </p:par>
                              <p:par>
                                <p:cTn id="182" presetID="10" presetClass="exit" presetSubtype="0" fill="hold" grpId="1" nodeType="withEffect">
                                  <p:stCondLst>
                                    <p:cond delay="0"/>
                                  </p:stCondLst>
                                  <p:childTnLst>
                                    <p:animEffect transition="out" filter="fade">
                                      <p:cBhvr>
                                        <p:cTn id="183" dur="1000"/>
                                        <p:tgtEl>
                                          <p:spTgt spid="433189"/>
                                        </p:tgtEl>
                                      </p:cBhvr>
                                    </p:animEffect>
                                    <p:set>
                                      <p:cBhvr>
                                        <p:cTn id="184" dur="1" fill="hold">
                                          <p:stCondLst>
                                            <p:cond delay="999"/>
                                          </p:stCondLst>
                                        </p:cTn>
                                        <p:tgtEl>
                                          <p:spTgt spid="433189"/>
                                        </p:tgtEl>
                                        <p:attrNameLst>
                                          <p:attrName>style.visibility</p:attrName>
                                        </p:attrNameLst>
                                      </p:cBhvr>
                                      <p:to>
                                        <p:strVal val="hidden"/>
                                      </p:to>
                                    </p:set>
                                  </p:childTnLst>
                                </p:cTn>
                              </p:par>
                              <p:par>
                                <p:cTn id="185" presetID="10" presetClass="exit" presetSubtype="0" fill="hold" grpId="3" nodeType="withEffect">
                                  <p:stCondLst>
                                    <p:cond delay="0"/>
                                  </p:stCondLst>
                                  <p:childTnLst>
                                    <p:animEffect transition="out" filter="fade">
                                      <p:cBhvr>
                                        <p:cTn id="186" dur="1000"/>
                                        <p:tgtEl>
                                          <p:spTgt spid="433192"/>
                                        </p:tgtEl>
                                      </p:cBhvr>
                                    </p:animEffect>
                                    <p:set>
                                      <p:cBhvr>
                                        <p:cTn id="187" dur="1" fill="hold">
                                          <p:stCondLst>
                                            <p:cond delay="999"/>
                                          </p:stCondLst>
                                        </p:cTn>
                                        <p:tgtEl>
                                          <p:spTgt spid="433192"/>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433202"/>
                                        </p:tgtEl>
                                        <p:attrNameLst>
                                          <p:attrName>style.visibility</p:attrName>
                                        </p:attrNameLst>
                                      </p:cBhvr>
                                      <p:to>
                                        <p:strVal val="visible"/>
                                      </p:to>
                                    </p:set>
                                    <p:animEffect transition="in" filter="fade">
                                      <p:cBhvr>
                                        <p:cTn id="190" dur="1000"/>
                                        <p:tgtEl>
                                          <p:spTgt spid="433202"/>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3"/>
                                        </p:tgtEl>
                                        <p:attrNameLst>
                                          <p:attrName>style.visibility</p:attrName>
                                        </p:attrNameLst>
                                      </p:cBhvr>
                                      <p:to>
                                        <p:strVal val="visible"/>
                                      </p:to>
                                    </p:set>
                                    <p:animEffect transition="in" filter="fade">
                                      <p:cBhvr>
                                        <p:cTn id="195" dur="1000"/>
                                        <p:tgtEl>
                                          <p:spTgt spid="3"/>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2"/>
                                        </p:tgtEl>
                                        <p:attrNameLst>
                                          <p:attrName>style.visibility</p:attrName>
                                        </p:attrNameLst>
                                      </p:cBhvr>
                                      <p:to>
                                        <p:strVal val="visible"/>
                                      </p:to>
                                    </p:set>
                                    <p:animEffect transition="in" filter="fade">
                                      <p:cBhvr>
                                        <p:cTn id="200" dur="1000"/>
                                        <p:tgtEl>
                                          <p:spTgt spid="2"/>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433154"/>
                                        </p:tgtEl>
                                        <p:attrNameLst>
                                          <p:attrName>style.visibility</p:attrName>
                                        </p:attrNameLst>
                                      </p:cBhvr>
                                      <p:to>
                                        <p:strVal val="visible"/>
                                      </p:to>
                                    </p:set>
                                    <p:animEffect transition="in" filter="fade">
                                      <p:cBhvr>
                                        <p:cTn id="205" dur="1000"/>
                                        <p:tgtEl>
                                          <p:spTgt spid="433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animBg="1"/>
      <p:bldP spid="433173" grpId="0" animBg="1"/>
      <p:bldP spid="433193" grpId="0" animBg="1"/>
      <p:bldP spid="433193" grpId="1" animBg="1"/>
      <p:bldP spid="433193" grpId="2" animBg="1"/>
      <p:bldP spid="433172" grpId="0" animBg="1"/>
      <p:bldP spid="433174" grpId="0" animBg="1"/>
      <p:bldP spid="433174" grpId="1" animBg="1"/>
      <p:bldP spid="433179" grpId="0" animBg="1"/>
      <p:bldP spid="433186" grpId="0" animBg="1"/>
      <p:bldP spid="433187" grpId="0" animBg="1"/>
      <p:bldP spid="433188" grpId="0" animBg="1"/>
      <p:bldP spid="433189" grpId="0" animBg="1"/>
      <p:bldP spid="433189" grpId="1" animBg="1"/>
      <p:bldP spid="433190" grpId="0" animBg="1"/>
      <p:bldP spid="433191" grpId="0" animBg="1"/>
      <p:bldP spid="433191" grpId="1" animBg="1"/>
      <p:bldP spid="433191" grpId="2" animBg="1"/>
      <p:bldP spid="433191" grpId="3" animBg="1"/>
      <p:bldP spid="433192" grpId="0" animBg="1"/>
      <p:bldP spid="433192" grpId="1" animBg="1"/>
      <p:bldP spid="433192" grpId="2" animBg="1"/>
      <p:bldP spid="433192" grpId="3" animBg="1"/>
      <p:bldP spid="433194" grpId="0" animBg="1"/>
      <p:bldP spid="433194" grpId="1" animBg="1"/>
      <p:bldP spid="433195" grpId="0" animBg="1"/>
      <p:bldP spid="433195" grpId="1" animBg="1"/>
      <p:bldP spid="433196" grpId="0" animBg="1"/>
      <p:bldP spid="433198" grpId="0" animBg="1"/>
      <p:bldP spid="433198" grpId="1" animBg="1"/>
      <p:bldP spid="433198" grpId="2" animBg="1"/>
      <p:bldP spid="433199" grpId="0" animBg="1"/>
      <p:bldP spid="433199" grpId="1" animBg="1"/>
      <p:bldP spid="433199" grpId="2" animBg="1"/>
      <p:bldP spid="433200" grpId="0" animBg="1"/>
      <p:bldP spid="433200" grpId="1" animBg="1"/>
      <p:bldP spid="433201" grpId="0" animBg="1"/>
      <p:bldP spid="433202" grpId="0" animBg="1"/>
      <p:bldP spid="4332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Example Working Memory</a:t>
            </a:r>
          </a:p>
        </p:txBody>
      </p:sp>
      <p:sp>
        <p:nvSpPr>
          <p:cNvPr id="25603" name="AutoShape 3"/>
          <p:cNvSpPr>
            <a:spLocks noChangeArrowheads="1"/>
          </p:cNvSpPr>
          <p:nvPr/>
        </p:nvSpPr>
        <p:spPr bwMode="auto">
          <a:xfrm>
            <a:off x="76200" y="2122488"/>
            <a:ext cx="2073275" cy="1020762"/>
          </a:xfrm>
          <a:prstGeom prst="parallelogram">
            <a:avLst>
              <a:gd name="adj" fmla="val 50778"/>
            </a:avLst>
          </a:prstGeom>
          <a:solidFill>
            <a:srgbClr val="C0C0C0"/>
          </a:solidFill>
          <a:ln w="9525">
            <a:solidFill>
              <a:srgbClr val="000000"/>
            </a:solidFill>
            <a:miter lim="800000"/>
            <a:headEnd/>
            <a:tailEnd/>
          </a:ln>
        </p:spPr>
        <p:txBody>
          <a:bodyPr/>
          <a:lstStyle/>
          <a:p>
            <a:endParaRPr lang="en-US"/>
          </a:p>
        </p:txBody>
      </p:sp>
      <p:sp>
        <p:nvSpPr>
          <p:cNvPr id="25604" name="Rectangle 4"/>
          <p:cNvSpPr>
            <a:spLocks noChangeArrowheads="1"/>
          </p:cNvSpPr>
          <p:nvPr/>
        </p:nvSpPr>
        <p:spPr bwMode="auto">
          <a:xfrm>
            <a:off x="503238" y="2147888"/>
            <a:ext cx="808037" cy="7620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3600" b="1">
                <a:latin typeface="Garamond" pitchFamily="18" charset="0"/>
              </a:rPr>
              <a:t>B</a:t>
            </a:r>
            <a:endParaRPr lang="en-US" sz="2600" b="1">
              <a:latin typeface="Garamond" pitchFamily="18" charset="0"/>
            </a:endParaRPr>
          </a:p>
        </p:txBody>
      </p:sp>
      <p:sp>
        <p:nvSpPr>
          <p:cNvPr id="25605" name="Rectangle 5"/>
          <p:cNvSpPr>
            <a:spLocks noChangeArrowheads="1"/>
          </p:cNvSpPr>
          <p:nvPr/>
        </p:nvSpPr>
        <p:spPr bwMode="auto">
          <a:xfrm>
            <a:off x="503238" y="1370013"/>
            <a:ext cx="808037" cy="762000"/>
          </a:xfrm>
          <a:prstGeom prst="rect">
            <a:avLst/>
          </a:prstGeom>
          <a:solidFill>
            <a:srgbClr val="91D2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1D2FF"/>
            </a:extrusionClr>
          </a:sp3d>
        </p:spPr>
        <p:txBody>
          <a:bodyPr>
            <a:flatTx/>
          </a:bodyPr>
          <a:lstStyle/>
          <a:p>
            <a:pPr algn="ctr"/>
            <a:r>
              <a:rPr lang="en-US" sz="3600" b="1">
                <a:latin typeface="Garamond" pitchFamily="18" charset="0"/>
              </a:rPr>
              <a:t>A</a:t>
            </a:r>
            <a:endParaRPr lang="en-US" sz="2800" b="1">
              <a:latin typeface="Garamond" pitchFamily="18" charset="0"/>
            </a:endParaRPr>
          </a:p>
        </p:txBody>
      </p:sp>
      <p:grpSp>
        <p:nvGrpSpPr>
          <p:cNvPr id="2" name="Group 53"/>
          <p:cNvGrpSpPr>
            <a:grpSpLocks/>
          </p:cNvGrpSpPr>
          <p:nvPr/>
        </p:nvGrpSpPr>
        <p:grpSpPr bwMode="auto">
          <a:xfrm>
            <a:off x="1357313" y="1352550"/>
            <a:ext cx="7786687" cy="1781175"/>
            <a:chOff x="855" y="852"/>
            <a:chExt cx="4905" cy="1122"/>
          </a:xfrm>
        </p:grpSpPr>
        <p:sp>
          <p:nvSpPr>
            <p:cNvPr id="25645" name="Text Box 6"/>
            <p:cNvSpPr txBox="1">
              <a:spLocks noChangeArrowheads="1"/>
            </p:cNvSpPr>
            <p:nvPr/>
          </p:nvSpPr>
          <p:spPr bwMode="auto">
            <a:xfrm>
              <a:off x="1609" y="852"/>
              <a:ext cx="4151" cy="1122"/>
            </a:xfrm>
            <a:prstGeom prst="rect">
              <a:avLst/>
            </a:prstGeom>
            <a:noFill/>
            <a:ln w="9525">
              <a:noFill/>
              <a:miter lim="800000"/>
              <a:headEnd/>
              <a:tailEnd/>
            </a:ln>
          </p:spPr>
          <p:txBody>
            <a:bodyPr/>
            <a:lstStyle/>
            <a:p>
              <a:r>
                <a:rPr lang="en-US" sz="1800" b="1">
                  <a:solidFill>
                    <a:srgbClr val="FFFF00"/>
                  </a:solidFill>
                  <a:latin typeface="Courier New" pitchFamily="49" charset="0"/>
                </a:rPr>
                <a:t>(s1 ^block b1 ^block b2 ^table t1)</a:t>
              </a:r>
            </a:p>
            <a:p>
              <a:r>
                <a:rPr lang="en-US" sz="1800" b="1">
                  <a:solidFill>
                    <a:srgbClr val="FFFF00"/>
                  </a:solidFill>
                  <a:latin typeface="Courier New" pitchFamily="49" charset="0"/>
                </a:rPr>
                <a:t>(b1 ^color blue ^name A ^ontop b2 ^size 1</a:t>
              </a:r>
            </a:p>
            <a:p>
              <a:r>
                <a:rPr lang="en-US" sz="1800" b="1">
                  <a:solidFill>
                    <a:srgbClr val="FFFF00"/>
                  </a:solidFill>
                  <a:latin typeface="Courier New" pitchFamily="49" charset="0"/>
                </a:rPr>
                <a:t>    ^type block ^weight 14)</a:t>
              </a:r>
            </a:p>
            <a:p>
              <a:r>
                <a:rPr lang="en-US" sz="1800" b="1">
                  <a:solidFill>
                    <a:srgbClr val="FFFF00"/>
                  </a:solidFill>
                  <a:latin typeface="Courier New" pitchFamily="49" charset="0"/>
                </a:rPr>
                <a:t>(b2 ^color yellow ^name B ^ontop t1 ^size 1</a:t>
              </a:r>
            </a:p>
            <a:p>
              <a:r>
                <a:rPr lang="en-US" sz="1800" b="1">
                  <a:solidFill>
                    <a:srgbClr val="FFFF00"/>
                  </a:solidFill>
                  <a:latin typeface="Courier New" pitchFamily="49" charset="0"/>
                </a:rPr>
                <a:t>    ^type block ^under b1 ^weight 14)</a:t>
              </a:r>
            </a:p>
            <a:p>
              <a:r>
                <a:rPr lang="en-US" sz="1800" b="1">
                  <a:solidFill>
                    <a:srgbClr val="FFFF00"/>
                  </a:solidFill>
                  <a:latin typeface="Courier New" pitchFamily="49" charset="0"/>
                </a:rPr>
                <a:t>(t1 ^color gray ^shape square </a:t>
              </a:r>
            </a:p>
            <a:p>
              <a:r>
                <a:rPr lang="en-US" sz="1800" b="1">
                  <a:solidFill>
                    <a:srgbClr val="FFFF00"/>
                  </a:solidFill>
                  <a:latin typeface="Courier New" pitchFamily="49" charset="0"/>
                </a:rPr>
                <a:t>    ^type table ^under b2)</a:t>
              </a:r>
            </a:p>
          </p:txBody>
        </p:sp>
        <p:sp>
          <p:nvSpPr>
            <p:cNvPr id="25646" name="Line 7"/>
            <p:cNvSpPr>
              <a:spLocks noChangeShapeType="1"/>
            </p:cNvSpPr>
            <p:nvPr/>
          </p:nvSpPr>
          <p:spPr bwMode="auto">
            <a:xfrm flipH="1" flipV="1">
              <a:off x="950" y="1033"/>
              <a:ext cx="730" cy="96"/>
            </a:xfrm>
            <a:prstGeom prst="line">
              <a:avLst/>
            </a:prstGeom>
            <a:noFill/>
            <a:ln w="19050">
              <a:solidFill>
                <a:srgbClr val="FF0000"/>
              </a:solidFill>
              <a:round/>
              <a:headEnd/>
              <a:tailEnd type="triangle" w="med" len="med"/>
            </a:ln>
          </p:spPr>
          <p:txBody>
            <a:bodyPr/>
            <a:lstStyle/>
            <a:p>
              <a:endParaRPr lang="en-US"/>
            </a:p>
          </p:txBody>
        </p:sp>
        <p:sp>
          <p:nvSpPr>
            <p:cNvPr id="25647" name="Line 8"/>
            <p:cNvSpPr>
              <a:spLocks noChangeShapeType="1"/>
            </p:cNvSpPr>
            <p:nvPr/>
          </p:nvSpPr>
          <p:spPr bwMode="auto">
            <a:xfrm flipH="1">
              <a:off x="855" y="1489"/>
              <a:ext cx="808" cy="39"/>
            </a:xfrm>
            <a:prstGeom prst="line">
              <a:avLst/>
            </a:prstGeom>
            <a:noFill/>
            <a:ln w="19050">
              <a:solidFill>
                <a:srgbClr val="FF0000"/>
              </a:solidFill>
              <a:round/>
              <a:headEnd/>
              <a:tailEnd type="triangle" w="med" len="med"/>
            </a:ln>
          </p:spPr>
          <p:txBody>
            <a:bodyPr/>
            <a:lstStyle/>
            <a:p>
              <a:endParaRPr lang="en-US"/>
            </a:p>
          </p:txBody>
        </p:sp>
        <p:sp>
          <p:nvSpPr>
            <p:cNvPr id="25648" name="Line 9"/>
            <p:cNvSpPr>
              <a:spLocks noChangeShapeType="1"/>
            </p:cNvSpPr>
            <p:nvPr/>
          </p:nvSpPr>
          <p:spPr bwMode="auto">
            <a:xfrm flipH="1" flipV="1">
              <a:off x="1027" y="1810"/>
              <a:ext cx="630" cy="36"/>
            </a:xfrm>
            <a:prstGeom prst="line">
              <a:avLst/>
            </a:prstGeom>
            <a:noFill/>
            <a:ln w="19050">
              <a:solidFill>
                <a:srgbClr val="FF0000"/>
              </a:solidFill>
              <a:round/>
              <a:headEnd/>
              <a:tailEnd type="triangle" w="med" len="med"/>
            </a:ln>
          </p:spPr>
          <p:txBody>
            <a:bodyPr/>
            <a:lstStyle/>
            <a:p>
              <a:endParaRPr lang="en-US"/>
            </a:p>
          </p:txBody>
        </p:sp>
      </p:grpSp>
      <p:sp>
        <p:nvSpPr>
          <p:cNvPr id="23563" name="Text Box 11"/>
          <p:cNvSpPr txBox="1">
            <a:spLocks noChangeArrowheads="1"/>
          </p:cNvSpPr>
          <p:nvPr/>
        </p:nvSpPr>
        <p:spPr bwMode="auto">
          <a:xfrm>
            <a:off x="220663" y="5959475"/>
            <a:ext cx="8293100" cy="769938"/>
          </a:xfrm>
          <a:prstGeom prst="rect">
            <a:avLst/>
          </a:prstGeom>
          <a:noFill/>
          <a:ln w="12700">
            <a:noFill/>
            <a:miter lim="800000"/>
            <a:headEnd/>
            <a:tailEnd/>
          </a:ln>
        </p:spPr>
        <p:txBody>
          <a:bodyPr>
            <a:spAutoFit/>
          </a:bodyPr>
          <a:lstStyle/>
          <a:p>
            <a:r>
              <a:rPr lang="en-US" sz="2000">
                <a:solidFill>
                  <a:srgbClr val="FFFF00"/>
                </a:solidFill>
              </a:rPr>
              <a:t>Working memory is a graph.</a:t>
            </a:r>
          </a:p>
          <a:p>
            <a:r>
              <a:rPr lang="en-US" sz="2000">
                <a:solidFill>
                  <a:srgbClr val="FFFF00"/>
                </a:solidFill>
              </a:rPr>
              <a:t>All working memory elements must be “linked” directly or indirectly to a </a:t>
            </a:r>
            <a:r>
              <a:rPr lang="en-US" sz="2000" i="1" u="sng">
                <a:solidFill>
                  <a:srgbClr val="FFFF00"/>
                </a:solidFill>
              </a:rPr>
              <a:t>state</a:t>
            </a:r>
            <a:r>
              <a:rPr lang="en-US" sz="2000">
                <a:solidFill>
                  <a:srgbClr val="FFFF00"/>
                </a:solidFill>
              </a:rPr>
              <a:t>.</a:t>
            </a:r>
            <a:r>
              <a:rPr lang="en-US">
                <a:solidFill>
                  <a:srgbClr val="FFFF00"/>
                </a:solidFill>
              </a:rPr>
              <a:t> </a:t>
            </a:r>
          </a:p>
        </p:txBody>
      </p:sp>
      <p:grpSp>
        <p:nvGrpSpPr>
          <p:cNvPr id="3" name="Group 52"/>
          <p:cNvGrpSpPr>
            <a:grpSpLocks/>
          </p:cNvGrpSpPr>
          <p:nvPr/>
        </p:nvGrpSpPr>
        <p:grpSpPr bwMode="auto">
          <a:xfrm>
            <a:off x="1241425" y="3435350"/>
            <a:ext cx="4887913" cy="2513013"/>
            <a:chOff x="782" y="2164"/>
            <a:chExt cx="3079" cy="1583"/>
          </a:xfrm>
        </p:grpSpPr>
        <p:sp>
          <p:nvSpPr>
            <p:cNvPr id="25610" name="Oval 12"/>
            <p:cNvSpPr>
              <a:spLocks noChangeArrowheads="1"/>
            </p:cNvSpPr>
            <p:nvPr/>
          </p:nvSpPr>
          <p:spPr bwMode="auto">
            <a:xfrm>
              <a:off x="782" y="2821"/>
              <a:ext cx="258" cy="258"/>
            </a:xfrm>
            <a:prstGeom prst="ellipse">
              <a:avLst/>
            </a:prstGeom>
            <a:noFill/>
            <a:ln w="28575">
              <a:solidFill>
                <a:srgbClr val="FFFF00"/>
              </a:solidFill>
              <a:round/>
              <a:headEnd/>
              <a:tailEnd/>
            </a:ln>
          </p:spPr>
          <p:txBody>
            <a:bodyPr wrap="none" anchor="ctr"/>
            <a:lstStyle/>
            <a:p>
              <a:pPr algn="ctr"/>
              <a:r>
                <a:rPr lang="en-US" sz="1400" b="1">
                  <a:solidFill>
                    <a:srgbClr val="FFFF00"/>
                  </a:solidFill>
                  <a:latin typeface="Courier New" pitchFamily="49" charset="0"/>
                </a:rPr>
                <a:t>S1</a:t>
              </a:r>
            </a:p>
          </p:txBody>
        </p:sp>
        <p:sp>
          <p:nvSpPr>
            <p:cNvPr id="25611" name="Oval 13"/>
            <p:cNvSpPr>
              <a:spLocks noChangeArrowheads="1"/>
            </p:cNvSpPr>
            <p:nvPr/>
          </p:nvSpPr>
          <p:spPr bwMode="auto">
            <a:xfrm>
              <a:off x="1915" y="2188"/>
              <a:ext cx="258" cy="258"/>
            </a:xfrm>
            <a:prstGeom prst="ellipse">
              <a:avLst/>
            </a:prstGeom>
            <a:noFill/>
            <a:ln w="28575">
              <a:solidFill>
                <a:srgbClr val="FFFF00"/>
              </a:solidFill>
              <a:round/>
              <a:headEnd/>
              <a:tailEnd/>
            </a:ln>
          </p:spPr>
          <p:txBody>
            <a:bodyPr wrap="none" anchor="ctr"/>
            <a:lstStyle/>
            <a:p>
              <a:pPr algn="ctr"/>
              <a:r>
                <a:rPr lang="en-US" sz="1400" b="1">
                  <a:solidFill>
                    <a:srgbClr val="FFFF00"/>
                  </a:solidFill>
                  <a:latin typeface="Courier New" pitchFamily="49" charset="0"/>
                </a:rPr>
                <a:t>b1</a:t>
              </a:r>
            </a:p>
          </p:txBody>
        </p:sp>
        <p:sp>
          <p:nvSpPr>
            <p:cNvPr id="25612" name="Oval 14"/>
            <p:cNvSpPr>
              <a:spLocks noChangeArrowheads="1"/>
            </p:cNvSpPr>
            <p:nvPr/>
          </p:nvSpPr>
          <p:spPr bwMode="auto">
            <a:xfrm>
              <a:off x="1915" y="3451"/>
              <a:ext cx="258" cy="258"/>
            </a:xfrm>
            <a:prstGeom prst="ellipse">
              <a:avLst/>
            </a:prstGeom>
            <a:noFill/>
            <a:ln w="28575">
              <a:solidFill>
                <a:srgbClr val="FFFF00"/>
              </a:solidFill>
              <a:round/>
              <a:headEnd/>
              <a:tailEnd/>
            </a:ln>
          </p:spPr>
          <p:txBody>
            <a:bodyPr wrap="none" anchor="ctr"/>
            <a:lstStyle/>
            <a:p>
              <a:pPr algn="ctr"/>
              <a:r>
                <a:rPr lang="en-US" sz="1400" b="1">
                  <a:solidFill>
                    <a:srgbClr val="FFFF00"/>
                  </a:solidFill>
                  <a:latin typeface="Courier New" pitchFamily="49" charset="0"/>
                </a:rPr>
                <a:t>t1</a:t>
              </a:r>
            </a:p>
          </p:txBody>
        </p:sp>
        <p:sp>
          <p:nvSpPr>
            <p:cNvPr id="25613" name="Oval 15"/>
            <p:cNvSpPr>
              <a:spLocks noChangeArrowheads="1"/>
            </p:cNvSpPr>
            <p:nvPr/>
          </p:nvSpPr>
          <p:spPr bwMode="auto">
            <a:xfrm>
              <a:off x="1915" y="2821"/>
              <a:ext cx="258" cy="258"/>
            </a:xfrm>
            <a:prstGeom prst="ellipse">
              <a:avLst/>
            </a:prstGeom>
            <a:noFill/>
            <a:ln w="28575">
              <a:solidFill>
                <a:srgbClr val="FFFF00"/>
              </a:solidFill>
              <a:round/>
              <a:headEnd/>
              <a:tailEnd/>
            </a:ln>
          </p:spPr>
          <p:txBody>
            <a:bodyPr wrap="none" anchor="ctr"/>
            <a:lstStyle/>
            <a:p>
              <a:pPr algn="ctr"/>
              <a:r>
                <a:rPr lang="en-US" sz="1400" b="1">
                  <a:solidFill>
                    <a:srgbClr val="FFFF00"/>
                  </a:solidFill>
                  <a:latin typeface="Courier New" pitchFamily="49" charset="0"/>
                </a:rPr>
                <a:t>b2</a:t>
              </a:r>
            </a:p>
          </p:txBody>
        </p:sp>
        <p:sp>
          <p:nvSpPr>
            <p:cNvPr id="25614" name="Line 17"/>
            <p:cNvSpPr>
              <a:spLocks noChangeShapeType="1"/>
            </p:cNvSpPr>
            <p:nvPr/>
          </p:nvSpPr>
          <p:spPr bwMode="auto">
            <a:xfrm>
              <a:off x="1046" y="2946"/>
              <a:ext cx="868" cy="6"/>
            </a:xfrm>
            <a:prstGeom prst="line">
              <a:avLst/>
            </a:prstGeom>
            <a:noFill/>
            <a:ln w="12700">
              <a:solidFill>
                <a:srgbClr val="FFFF00"/>
              </a:solidFill>
              <a:round/>
              <a:headEnd/>
              <a:tailEnd type="triangle" w="med" len="med"/>
            </a:ln>
          </p:spPr>
          <p:txBody>
            <a:bodyPr/>
            <a:lstStyle/>
            <a:p>
              <a:endParaRPr lang="en-US"/>
            </a:p>
          </p:txBody>
        </p:sp>
        <p:sp>
          <p:nvSpPr>
            <p:cNvPr id="25615" name="Line 18"/>
            <p:cNvSpPr>
              <a:spLocks noChangeShapeType="1"/>
            </p:cNvSpPr>
            <p:nvPr/>
          </p:nvSpPr>
          <p:spPr bwMode="auto">
            <a:xfrm flipV="1">
              <a:off x="1006" y="2357"/>
              <a:ext cx="901" cy="490"/>
            </a:xfrm>
            <a:prstGeom prst="line">
              <a:avLst/>
            </a:prstGeom>
            <a:noFill/>
            <a:ln w="12700">
              <a:solidFill>
                <a:srgbClr val="FFFF00"/>
              </a:solidFill>
              <a:round/>
              <a:headEnd/>
              <a:tailEnd type="triangle" w="med" len="med"/>
            </a:ln>
          </p:spPr>
          <p:txBody>
            <a:bodyPr/>
            <a:lstStyle/>
            <a:p>
              <a:endParaRPr lang="en-US"/>
            </a:p>
          </p:txBody>
        </p:sp>
        <p:sp>
          <p:nvSpPr>
            <p:cNvPr id="25616" name="Line 19"/>
            <p:cNvSpPr>
              <a:spLocks noChangeShapeType="1"/>
            </p:cNvSpPr>
            <p:nvPr/>
          </p:nvSpPr>
          <p:spPr bwMode="auto">
            <a:xfrm>
              <a:off x="1013" y="3037"/>
              <a:ext cx="920" cy="437"/>
            </a:xfrm>
            <a:prstGeom prst="line">
              <a:avLst/>
            </a:prstGeom>
            <a:noFill/>
            <a:ln w="12700">
              <a:solidFill>
                <a:srgbClr val="FFFF00"/>
              </a:solidFill>
              <a:round/>
              <a:headEnd/>
              <a:tailEnd type="triangle" w="med" len="med"/>
            </a:ln>
          </p:spPr>
          <p:txBody>
            <a:bodyPr/>
            <a:lstStyle/>
            <a:p>
              <a:endParaRPr lang="en-US"/>
            </a:p>
          </p:txBody>
        </p:sp>
        <p:sp>
          <p:nvSpPr>
            <p:cNvPr id="25617" name="Text Box 20"/>
            <p:cNvSpPr txBox="1">
              <a:spLocks noChangeArrowheads="1"/>
            </p:cNvSpPr>
            <p:nvPr/>
          </p:nvSpPr>
          <p:spPr bwMode="auto">
            <a:xfrm>
              <a:off x="1169" y="2345"/>
              <a:ext cx="543"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^block</a:t>
              </a:r>
            </a:p>
          </p:txBody>
        </p:sp>
        <p:sp>
          <p:nvSpPr>
            <p:cNvPr id="25618" name="Rectangle 21"/>
            <p:cNvSpPr>
              <a:spLocks noChangeArrowheads="1"/>
            </p:cNvSpPr>
            <p:nvPr/>
          </p:nvSpPr>
          <p:spPr bwMode="auto">
            <a:xfrm>
              <a:off x="1168" y="2812"/>
              <a:ext cx="522" cy="194"/>
            </a:xfrm>
            <a:prstGeom prst="rect">
              <a:avLst/>
            </a:prstGeom>
            <a:noFill/>
            <a:ln w="12700">
              <a:noFill/>
              <a:miter lim="800000"/>
              <a:headEnd/>
              <a:tailEnd/>
            </a:ln>
          </p:spPr>
          <p:txBody>
            <a:bodyPr wrap="none">
              <a:spAutoFit/>
            </a:bodyPr>
            <a:lstStyle/>
            <a:p>
              <a:pPr algn="ctr"/>
              <a:r>
                <a:rPr lang="en-US" sz="1400" b="1">
                  <a:solidFill>
                    <a:srgbClr val="FFFF00"/>
                  </a:solidFill>
                  <a:latin typeface="Courier New" pitchFamily="49" charset="0"/>
                </a:rPr>
                <a:t>^block</a:t>
              </a:r>
            </a:p>
          </p:txBody>
        </p:sp>
        <p:sp>
          <p:nvSpPr>
            <p:cNvPr id="25619" name="Rectangle 22"/>
            <p:cNvSpPr>
              <a:spLocks noChangeArrowheads="1"/>
            </p:cNvSpPr>
            <p:nvPr/>
          </p:nvSpPr>
          <p:spPr bwMode="auto">
            <a:xfrm>
              <a:off x="1194" y="3279"/>
              <a:ext cx="522" cy="194"/>
            </a:xfrm>
            <a:prstGeom prst="rect">
              <a:avLst/>
            </a:prstGeom>
            <a:noFill/>
            <a:ln w="12700">
              <a:noFill/>
              <a:miter lim="800000"/>
              <a:headEnd/>
              <a:tailEnd/>
            </a:ln>
          </p:spPr>
          <p:txBody>
            <a:bodyPr wrap="none">
              <a:spAutoFit/>
            </a:bodyPr>
            <a:lstStyle/>
            <a:p>
              <a:pPr algn="ctr"/>
              <a:r>
                <a:rPr lang="en-US" sz="1400" b="1">
                  <a:solidFill>
                    <a:srgbClr val="FFFF00"/>
                  </a:solidFill>
                  <a:latin typeface="Courier New" pitchFamily="49" charset="0"/>
                </a:rPr>
                <a:t>^table</a:t>
              </a:r>
            </a:p>
          </p:txBody>
        </p:sp>
        <p:sp>
          <p:nvSpPr>
            <p:cNvPr id="25620" name="Line 23"/>
            <p:cNvSpPr>
              <a:spLocks noChangeShapeType="1"/>
            </p:cNvSpPr>
            <p:nvPr/>
          </p:nvSpPr>
          <p:spPr bwMode="auto">
            <a:xfrm flipV="1">
              <a:off x="2163" y="2177"/>
              <a:ext cx="205" cy="73"/>
            </a:xfrm>
            <a:prstGeom prst="line">
              <a:avLst/>
            </a:prstGeom>
            <a:noFill/>
            <a:ln w="12700">
              <a:solidFill>
                <a:srgbClr val="FFFF00"/>
              </a:solidFill>
              <a:round/>
              <a:headEnd/>
              <a:tailEnd type="triangle" w="med" len="med"/>
            </a:ln>
          </p:spPr>
          <p:txBody>
            <a:bodyPr/>
            <a:lstStyle/>
            <a:p>
              <a:endParaRPr lang="en-US"/>
            </a:p>
          </p:txBody>
        </p:sp>
        <p:sp>
          <p:nvSpPr>
            <p:cNvPr id="25621" name="Line 24"/>
            <p:cNvSpPr>
              <a:spLocks noChangeShapeType="1"/>
            </p:cNvSpPr>
            <p:nvPr/>
          </p:nvSpPr>
          <p:spPr bwMode="auto">
            <a:xfrm>
              <a:off x="2176" y="2309"/>
              <a:ext cx="192" cy="0"/>
            </a:xfrm>
            <a:prstGeom prst="line">
              <a:avLst/>
            </a:prstGeom>
            <a:noFill/>
            <a:ln w="12700">
              <a:solidFill>
                <a:srgbClr val="FFFF00"/>
              </a:solidFill>
              <a:round/>
              <a:headEnd/>
              <a:tailEnd type="triangle" w="med" len="med"/>
            </a:ln>
          </p:spPr>
          <p:txBody>
            <a:bodyPr/>
            <a:lstStyle/>
            <a:p>
              <a:endParaRPr lang="en-US"/>
            </a:p>
          </p:txBody>
        </p:sp>
        <p:sp>
          <p:nvSpPr>
            <p:cNvPr id="25622" name="Line 25"/>
            <p:cNvSpPr>
              <a:spLocks noChangeShapeType="1"/>
            </p:cNvSpPr>
            <p:nvPr/>
          </p:nvSpPr>
          <p:spPr bwMode="auto">
            <a:xfrm>
              <a:off x="2150" y="2362"/>
              <a:ext cx="205" cy="53"/>
            </a:xfrm>
            <a:prstGeom prst="line">
              <a:avLst/>
            </a:prstGeom>
            <a:noFill/>
            <a:ln w="12700">
              <a:solidFill>
                <a:srgbClr val="FFFF00"/>
              </a:solidFill>
              <a:round/>
              <a:headEnd/>
              <a:tailEnd type="triangle" w="med" len="med"/>
            </a:ln>
          </p:spPr>
          <p:txBody>
            <a:bodyPr/>
            <a:lstStyle/>
            <a:p>
              <a:endParaRPr lang="en-US"/>
            </a:p>
          </p:txBody>
        </p:sp>
        <p:sp>
          <p:nvSpPr>
            <p:cNvPr id="25623" name="Line 26"/>
            <p:cNvSpPr>
              <a:spLocks noChangeShapeType="1"/>
            </p:cNvSpPr>
            <p:nvPr/>
          </p:nvSpPr>
          <p:spPr bwMode="auto">
            <a:xfrm flipV="1">
              <a:off x="2166" y="3452"/>
              <a:ext cx="205" cy="73"/>
            </a:xfrm>
            <a:prstGeom prst="line">
              <a:avLst/>
            </a:prstGeom>
            <a:noFill/>
            <a:ln w="12700">
              <a:solidFill>
                <a:srgbClr val="FFFF00"/>
              </a:solidFill>
              <a:round/>
              <a:headEnd/>
              <a:tailEnd type="triangle" w="med" len="med"/>
            </a:ln>
          </p:spPr>
          <p:txBody>
            <a:bodyPr/>
            <a:lstStyle/>
            <a:p>
              <a:endParaRPr lang="en-US"/>
            </a:p>
          </p:txBody>
        </p:sp>
        <p:sp>
          <p:nvSpPr>
            <p:cNvPr id="25624" name="Line 27"/>
            <p:cNvSpPr>
              <a:spLocks noChangeShapeType="1"/>
            </p:cNvSpPr>
            <p:nvPr/>
          </p:nvSpPr>
          <p:spPr bwMode="auto">
            <a:xfrm>
              <a:off x="2179" y="3577"/>
              <a:ext cx="192" cy="0"/>
            </a:xfrm>
            <a:prstGeom prst="line">
              <a:avLst/>
            </a:prstGeom>
            <a:noFill/>
            <a:ln w="12700">
              <a:solidFill>
                <a:srgbClr val="FFFF00"/>
              </a:solidFill>
              <a:round/>
              <a:headEnd/>
              <a:tailEnd type="triangle" w="med" len="med"/>
            </a:ln>
          </p:spPr>
          <p:txBody>
            <a:bodyPr/>
            <a:lstStyle/>
            <a:p>
              <a:endParaRPr lang="en-US"/>
            </a:p>
          </p:txBody>
        </p:sp>
        <p:sp>
          <p:nvSpPr>
            <p:cNvPr id="25625" name="Line 28"/>
            <p:cNvSpPr>
              <a:spLocks noChangeShapeType="1"/>
            </p:cNvSpPr>
            <p:nvPr/>
          </p:nvSpPr>
          <p:spPr bwMode="auto">
            <a:xfrm>
              <a:off x="2167" y="3630"/>
              <a:ext cx="205" cy="53"/>
            </a:xfrm>
            <a:prstGeom prst="line">
              <a:avLst/>
            </a:prstGeom>
            <a:noFill/>
            <a:ln w="12700">
              <a:solidFill>
                <a:srgbClr val="FFFF00"/>
              </a:solidFill>
              <a:round/>
              <a:headEnd/>
              <a:tailEnd type="triangle" w="med" len="med"/>
            </a:ln>
          </p:spPr>
          <p:txBody>
            <a:bodyPr/>
            <a:lstStyle/>
            <a:p>
              <a:endParaRPr lang="en-US"/>
            </a:p>
          </p:txBody>
        </p:sp>
        <p:sp>
          <p:nvSpPr>
            <p:cNvPr id="25626" name="Text Box 33"/>
            <p:cNvSpPr txBox="1">
              <a:spLocks noChangeArrowheads="1"/>
            </p:cNvSpPr>
            <p:nvPr/>
          </p:nvSpPr>
          <p:spPr bwMode="auto">
            <a:xfrm>
              <a:off x="3331" y="2164"/>
              <a:ext cx="530" cy="194"/>
            </a:xfrm>
            <a:prstGeom prst="rect">
              <a:avLst/>
            </a:prstGeom>
            <a:noFill/>
            <a:ln w="12700">
              <a:solidFill>
                <a:srgbClr val="FFFF00"/>
              </a:solidFill>
              <a:miter lim="800000"/>
              <a:headEnd/>
              <a:tailEnd/>
            </a:ln>
          </p:spPr>
          <p:txBody>
            <a:bodyPr>
              <a:spAutoFit/>
            </a:bodyPr>
            <a:lstStyle/>
            <a:p>
              <a:pPr algn="ctr">
                <a:spcBef>
                  <a:spcPct val="50000"/>
                </a:spcBef>
              </a:pPr>
              <a:r>
                <a:rPr lang="en-US" sz="1400" b="1">
                  <a:solidFill>
                    <a:srgbClr val="FFFF00"/>
                  </a:solidFill>
                  <a:latin typeface="Courier New" pitchFamily="49" charset="0"/>
                </a:rPr>
                <a:t>yellow</a:t>
              </a:r>
            </a:p>
          </p:txBody>
        </p:sp>
        <p:sp>
          <p:nvSpPr>
            <p:cNvPr id="25627" name="Text Box 34"/>
            <p:cNvSpPr txBox="1">
              <a:spLocks noChangeArrowheads="1"/>
            </p:cNvSpPr>
            <p:nvPr/>
          </p:nvSpPr>
          <p:spPr bwMode="auto">
            <a:xfrm>
              <a:off x="3331" y="3205"/>
              <a:ext cx="530" cy="194"/>
            </a:xfrm>
            <a:prstGeom prst="rect">
              <a:avLst/>
            </a:prstGeom>
            <a:noFill/>
            <a:ln w="12700">
              <a:solidFill>
                <a:srgbClr val="FFFF00"/>
              </a:solidFill>
              <a:miter lim="800000"/>
              <a:headEnd/>
              <a:tailEnd/>
            </a:ln>
          </p:spPr>
          <p:txBody>
            <a:bodyPr>
              <a:spAutoFit/>
            </a:bodyPr>
            <a:lstStyle/>
            <a:p>
              <a:pPr algn="ctr">
                <a:spcBef>
                  <a:spcPct val="50000"/>
                </a:spcBef>
              </a:pPr>
              <a:r>
                <a:rPr lang="en-US" sz="1400" b="1">
                  <a:solidFill>
                    <a:srgbClr val="FFFF00"/>
                  </a:solidFill>
                  <a:latin typeface="Courier New" pitchFamily="49" charset="0"/>
                </a:rPr>
                <a:t>block</a:t>
              </a:r>
            </a:p>
          </p:txBody>
        </p:sp>
        <p:sp>
          <p:nvSpPr>
            <p:cNvPr id="25628" name="Text Box 35"/>
            <p:cNvSpPr txBox="1">
              <a:spLocks noChangeArrowheads="1"/>
            </p:cNvSpPr>
            <p:nvPr/>
          </p:nvSpPr>
          <p:spPr bwMode="auto">
            <a:xfrm>
              <a:off x="3331" y="2858"/>
              <a:ext cx="530" cy="194"/>
            </a:xfrm>
            <a:prstGeom prst="rect">
              <a:avLst/>
            </a:prstGeom>
            <a:noFill/>
            <a:ln w="12700">
              <a:solidFill>
                <a:srgbClr val="FFFF00"/>
              </a:solidFill>
              <a:miter lim="800000"/>
              <a:headEnd/>
              <a:tailEnd/>
            </a:ln>
          </p:spPr>
          <p:txBody>
            <a:bodyPr>
              <a:spAutoFit/>
            </a:bodyPr>
            <a:lstStyle/>
            <a:p>
              <a:pPr algn="ctr">
                <a:spcBef>
                  <a:spcPct val="50000"/>
                </a:spcBef>
              </a:pPr>
              <a:r>
                <a:rPr lang="en-US" sz="1400" b="1">
                  <a:solidFill>
                    <a:srgbClr val="FFFF00"/>
                  </a:solidFill>
                  <a:latin typeface="Courier New" pitchFamily="49" charset="0"/>
                </a:rPr>
                <a:t>1</a:t>
              </a:r>
            </a:p>
          </p:txBody>
        </p:sp>
        <p:sp>
          <p:nvSpPr>
            <p:cNvPr id="25629" name="Text Box 36"/>
            <p:cNvSpPr txBox="1">
              <a:spLocks noChangeArrowheads="1"/>
            </p:cNvSpPr>
            <p:nvPr/>
          </p:nvSpPr>
          <p:spPr bwMode="auto">
            <a:xfrm>
              <a:off x="3331" y="2511"/>
              <a:ext cx="530" cy="194"/>
            </a:xfrm>
            <a:prstGeom prst="rect">
              <a:avLst/>
            </a:prstGeom>
            <a:noFill/>
            <a:ln w="12700">
              <a:solidFill>
                <a:srgbClr val="FFFF00"/>
              </a:solidFill>
              <a:miter lim="800000"/>
              <a:headEnd/>
              <a:tailEnd/>
            </a:ln>
          </p:spPr>
          <p:txBody>
            <a:bodyPr>
              <a:spAutoFit/>
            </a:bodyPr>
            <a:lstStyle/>
            <a:p>
              <a:pPr algn="ctr">
                <a:spcBef>
                  <a:spcPct val="50000"/>
                </a:spcBef>
              </a:pPr>
              <a:r>
                <a:rPr lang="en-US" sz="1400" b="1">
                  <a:solidFill>
                    <a:srgbClr val="FFFF00"/>
                  </a:solidFill>
                  <a:latin typeface="Courier New" pitchFamily="49" charset="0"/>
                </a:rPr>
                <a:t>B</a:t>
              </a:r>
            </a:p>
          </p:txBody>
        </p:sp>
        <p:sp>
          <p:nvSpPr>
            <p:cNvPr id="25630" name="Text Box 37"/>
            <p:cNvSpPr txBox="1">
              <a:spLocks noChangeArrowheads="1"/>
            </p:cNvSpPr>
            <p:nvPr/>
          </p:nvSpPr>
          <p:spPr bwMode="auto">
            <a:xfrm>
              <a:off x="3331" y="3553"/>
              <a:ext cx="530" cy="194"/>
            </a:xfrm>
            <a:prstGeom prst="rect">
              <a:avLst/>
            </a:prstGeom>
            <a:noFill/>
            <a:ln w="12700">
              <a:solidFill>
                <a:srgbClr val="FFFF00"/>
              </a:solidFill>
              <a:miter lim="800000"/>
              <a:headEnd/>
              <a:tailEnd/>
            </a:ln>
          </p:spPr>
          <p:txBody>
            <a:bodyPr>
              <a:spAutoFit/>
            </a:bodyPr>
            <a:lstStyle/>
            <a:p>
              <a:pPr algn="ctr">
                <a:spcBef>
                  <a:spcPct val="50000"/>
                </a:spcBef>
              </a:pPr>
              <a:r>
                <a:rPr lang="en-US" sz="1400" b="1">
                  <a:solidFill>
                    <a:srgbClr val="FFFF00"/>
                  </a:solidFill>
                  <a:latin typeface="Courier New" pitchFamily="49" charset="0"/>
                </a:rPr>
                <a:t>14</a:t>
              </a:r>
            </a:p>
          </p:txBody>
        </p:sp>
        <p:sp>
          <p:nvSpPr>
            <p:cNvPr id="25631" name="Line 38"/>
            <p:cNvSpPr>
              <a:spLocks noChangeShapeType="1"/>
            </p:cNvSpPr>
            <p:nvPr/>
          </p:nvSpPr>
          <p:spPr bwMode="auto">
            <a:xfrm flipV="1">
              <a:off x="2130" y="2264"/>
              <a:ext cx="1191" cy="583"/>
            </a:xfrm>
            <a:prstGeom prst="line">
              <a:avLst/>
            </a:prstGeom>
            <a:noFill/>
            <a:ln w="12700">
              <a:solidFill>
                <a:srgbClr val="FFFF00"/>
              </a:solidFill>
              <a:round/>
              <a:headEnd/>
              <a:tailEnd type="triangle" w="med" len="med"/>
            </a:ln>
          </p:spPr>
          <p:txBody>
            <a:bodyPr/>
            <a:lstStyle/>
            <a:p>
              <a:endParaRPr lang="en-US"/>
            </a:p>
          </p:txBody>
        </p:sp>
        <p:sp>
          <p:nvSpPr>
            <p:cNvPr id="25632" name="Line 39"/>
            <p:cNvSpPr>
              <a:spLocks noChangeShapeType="1"/>
            </p:cNvSpPr>
            <p:nvPr/>
          </p:nvSpPr>
          <p:spPr bwMode="auto">
            <a:xfrm flipV="1">
              <a:off x="2163" y="2622"/>
              <a:ext cx="1166" cy="271"/>
            </a:xfrm>
            <a:prstGeom prst="line">
              <a:avLst/>
            </a:prstGeom>
            <a:noFill/>
            <a:ln w="12700">
              <a:solidFill>
                <a:srgbClr val="FFFF00"/>
              </a:solidFill>
              <a:round/>
              <a:headEnd/>
              <a:tailEnd type="triangle" w="med" len="med"/>
            </a:ln>
          </p:spPr>
          <p:txBody>
            <a:bodyPr/>
            <a:lstStyle/>
            <a:p>
              <a:endParaRPr lang="en-US"/>
            </a:p>
          </p:txBody>
        </p:sp>
        <p:sp>
          <p:nvSpPr>
            <p:cNvPr id="25633" name="Line 40"/>
            <p:cNvSpPr>
              <a:spLocks noChangeShapeType="1"/>
            </p:cNvSpPr>
            <p:nvPr/>
          </p:nvSpPr>
          <p:spPr bwMode="auto">
            <a:xfrm>
              <a:off x="2169" y="2953"/>
              <a:ext cx="1153" cy="0"/>
            </a:xfrm>
            <a:prstGeom prst="line">
              <a:avLst/>
            </a:prstGeom>
            <a:noFill/>
            <a:ln w="12700">
              <a:solidFill>
                <a:srgbClr val="FFFF00"/>
              </a:solidFill>
              <a:round/>
              <a:headEnd/>
              <a:tailEnd type="triangle" w="med" len="med"/>
            </a:ln>
          </p:spPr>
          <p:txBody>
            <a:bodyPr/>
            <a:lstStyle/>
            <a:p>
              <a:endParaRPr lang="en-US"/>
            </a:p>
          </p:txBody>
        </p:sp>
        <p:sp>
          <p:nvSpPr>
            <p:cNvPr id="25634" name="Line 41"/>
            <p:cNvSpPr>
              <a:spLocks noChangeShapeType="1"/>
            </p:cNvSpPr>
            <p:nvPr/>
          </p:nvSpPr>
          <p:spPr bwMode="auto">
            <a:xfrm>
              <a:off x="2163" y="3019"/>
              <a:ext cx="1165" cy="298"/>
            </a:xfrm>
            <a:prstGeom prst="line">
              <a:avLst/>
            </a:prstGeom>
            <a:noFill/>
            <a:ln w="12700">
              <a:solidFill>
                <a:srgbClr val="FFFF00"/>
              </a:solidFill>
              <a:round/>
              <a:headEnd/>
              <a:tailEnd type="triangle" w="med" len="med"/>
            </a:ln>
          </p:spPr>
          <p:txBody>
            <a:bodyPr/>
            <a:lstStyle/>
            <a:p>
              <a:endParaRPr lang="en-US"/>
            </a:p>
          </p:txBody>
        </p:sp>
        <p:sp>
          <p:nvSpPr>
            <p:cNvPr id="25635" name="Line 42"/>
            <p:cNvSpPr>
              <a:spLocks noChangeShapeType="1"/>
            </p:cNvSpPr>
            <p:nvPr/>
          </p:nvSpPr>
          <p:spPr bwMode="auto">
            <a:xfrm>
              <a:off x="2123" y="3052"/>
              <a:ext cx="1192" cy="615"/>
            </a:xfrm>
            <a:prstGeom prst="line">
              <a:avLst/>
            </a:prstGeom>
            <a:noFill/>
            <a:ln w="12700">
              <a:solidFill>
                <a:srgbClr val="FFFF00"/>
              </a:solidFill>
              <a:round/>
              <a:headEnd/>
              <a:tailEnd type="triangle" w="med" len="med"/>
            </a:ln>
          </p:spPr>
          <p:txBody>
            <a:bodyPr/>
            <a:lstStyle/>
            <a:p>
              <a:endParaRPr lang="en-US"/>
            </a:p>
          </p:txBody>
        </p:sp>
        <p:sp>
          <p:nvSpPr>
            <p:cNvPr id="25636" name="Text Box 43"/>
            <p:cNvSpPr txBox="1">
              <a:spLocks noChangeArrowheads="1"/>
            </p:cNvSpPr>
            <p:nvPr/>
          </p:nvSpPr>
          <p:spPr bwMode="auto">
            <a:xfrm>
              <a:off x="2429" y="2318"/>
              <a:ext cx="530"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^color</a:t>
              </a:r>
            </a:p>
          </p:txBody>
        </p:sp>
        <p:sp>
          <p:nvSpPr>
            <p:cNvPr id="25637" name="Text Box 44"/>
            <p:cNvSpPr txBox="1">
              <a:spLocks noChangeArrowheads="1"/>
            </p:cNvSpPr>
            <p:nvPr/>
          </p:nvSpPr>
          <p:spPr bwMode="auto">
            <a:xfrm>
              <a:off x="2429" y="2563"/>
              <a:ext cx="530"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^name</a:t>
              </a:r>
            </a:p>
          </p:txBody>
        </p:sp>
        <p:sp>
          <p:nvSpPr>
            <p:cNvPr id="25638" name="Text Box 45"/>
            <p:cNvSpPr txBox="1">
              <a:spLocks noChangeArrowheads="1"/>
            </p:cNvSpPr>
            <p:nvPr/>
          </p:nvSpPr>
          <p:spPr bwMode="auto">
            <a:xfrm>
              <a:off x="2429" y="2808"/>
              <a:ext cx="530"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^size</a:t>
              </a:r>
            </a:p>
          </p:txBody>
        </p:sp>
        <p:sp>
          <p:nvSpPr>
            <p:cNvPr id="25639" name="Text Box 46"/>
            <p:cNvSpPr txBox="1">
              <a:spLocks noChangeArrowheads="1"/>
            </p:cNvSpPr>
            <p:nvPr/>
          </p:nvSpPr>
          <p:spPr bwMode="auto">
            <a:xfrm>
              <a:off x="2429" y="3053"/>
              <a:ext cx="530"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^type</a:t>
              </a:r>
            </a:p>
          </p:txBody>
        </p:sp>
        <p:sp>
          <p:nvSpPr>
            <p:cNvPr id="25640" name="Text Box 47"/>
            <p:cNvSpPr txBox="1">
              <a:spLocks noChangeArrowheads="1"/>
            </p:cNvSpPr>
            <p:nvPr/>
          </p:nvSpPr>
          <p:spPr bwMode="auto">
            <a:xfrm>
              <a:off x="2429" y="3298"/>
              <a:ext cx="603"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^weight</a:t>
              </a:r>
            </a:p>
          </p:txBody>
        </p:sp>
        <p:sp>
          <p:nvSpPr>
            <p:cNvPr id="25641" name="Line 48"/>
            <p:cNvSpPr>
              <a:spLocks noChangeShapeType="1"/>
            </p:cNvSpPr>
            <p:nvPr/>
          </p:nvSpPr>
          <p:spPr bwMode="auto">
            <a:xfrm flipV="1">
              <a:off x="2039" y="2450"/>
              <a:ext cx="0" cy="364"/>
            </a:xfrm>
            <a:prstGeom prst="line">
              <a:avLst/>
            </a:prstGeom>
            <a:noFill/>
            <a:ln w="12700">
              <a:solidFill>
                <a:srgbClr val="FFFF00"/>
              </a:solidFill>
              <a:round/>
              <a:headEnd/>
              <a:tailEnd type="triangle" w="med" len="med"/>
            </a:ln>
          </p:spPr>
          <p:txBody>
            <a:bodyPr/>
            <a:lstStyle/>
            <a:p>
              <a:endParaRPr lang="en-US"/>
            </a:p>
          </p:txBody>
        </p:sp>
        <p:sp>
          <p:nvSpPr>
            <p:cNvPr id="25642" name="Text Box 49"/>
            <p:cNvSpPr txBox="1">
              <a:spLocks noChangeArrowheads="1"/>
            </p:cNvSpPr>
            <p:nvPr/>
          </p:nvSpPr>
          <p:spPr bwMode="auto">
            <a:xfrm>
              <a:off x="1737" y="2533"/>
              <a:ext cx="530"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^under</a:t>
              </a:r>
            </a:p>
          </p:txBody>
        </p:sp>
        <p:sp>
          <p:nvSpPr>
            <p:cNvPr id="25643" name="Line 50"/>
            <p:cNvSpPr>
              <a:spLocks noChangeShapeType="1"/>
            </p:cNvSpPr>
            <p:nvPr/>
          </p:nvSpPr>
          <p:spPr bwMode="auto">
            <a:xfrm>
              <a:off x="2039" y="3072"/>
              <a:ext cx="0" cy="371"/>
            </a:xfrm>
            <a:prstGeom prst="line">
              <a:avLst/>
            </a:prstGeom>
            <a:noFill/>
            <a:ln w="12700">
              <a:solidFill>
                <a:srgbClr val="FFFF00"/>
              </a:solidFill>
              <a:round/>
              <a:headEnd/>
              <a:tailEnd type="triangle" w="med" len="med"/>
            </a:ln>
          </p:spPr>
          <p:txBody>
            <a:bodyPr/>
            <a:lstStyle/>
            <a:p>
              <a:endParaRPr lang="en-US"/>
            </a:p>
          </p:txBody>
        </p:sp>
        <p:sp>
          <p:nvSpPr>
            <p:cNvPr id="25644" name="Text Box 51"/>
            <p:cNvSpPr txBox="1">
              <a:spLocks noChangeArrowheads="1"/>
            </p:cNvSpPr>
            <p:nvPr/>
          </p:nvSpPr>
          <p:spPr bwMode="auto">
            <a:xfrm>
              <a:off x="1760" y="3145"/>
              <a:ext cx="530" cy="194"/>
            </a:xfrm>
            <a:prstGeom prst="rect">
              <a:avLst/>
            </a:prstGeom>
            <a:noFill/>
            <a:ln w="12700">
              <a:noFill/>
              <a:miter lim="800000"/>
              <a:headEnd/>
              <a:tailEnd/>
            </a:ln>
          </p:spPr>
          <p:txBody>
            <a:bodyPr>
              <a:spAutoFit/>
            </a:bodyPr>
            <a:lstStyle/>
            <a:p>
              <a:pPr algn="ctr">
                <a:spcBef>
                  <a:spcPct val="50000"/>
                </a:spcBef>
              </a:pPr>
              <a:r>
                <a:rPr lang="en-US" sz="1400" b="1">
                  <a:solidFill>
                    <a:srgbClr val="FFFF00"/>
                  </a:solidFill>
                  <a:latin typeface="Courier New" pitchFamily="49" charset="0"/>
                </a:rPr>
                <a:t>^ontop</a:t>
              </a:r>
            </a:p>
          </p:txBody>
        </p:sp>
      </p:grpSp>
      <p:sp>
        <p:nvSpPr>
          <p:cNvPr id="49" name="Slide Number Placeholder 48"/>
          <p:cNvSpPr>
            <a:spLocks noGrp="1"/>
          </p:cNvSpPr>
          <p:nvPr>
            <p:ph type="sldNum" sz="quarter" idx="10"/>
          </p:nvPr>
        </p:nvSpPr>
        <p:spPr/>
        <p:txBody>
          <a:bodyPr/>
          <a:lstStyle/>
          <a:p>
            <a:pPr>
              <a:defRPr/>
            </a:pPr>
            <a:fld id="{ADF37FEF-FB85-4DDB-AE1E-F793A92FED47}" type="slidenum">
              <a:rPr lang="en-US" smtClean="0"/>
              <a:pPr>
                <a:defRPr/>
              </a:pPr>
              <a:t>15</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63"/>
                                        </p:tgtEl>
                                        <p:attrNameLst>
                                          <p:attrName>style.visibility</p:attrName>
                                        </p:attrNameLst>
                                      </p:cBhvr>
                                      <p:to>
                                        <p:strVal val="visible"/>
                                      </p:to>
                                    </p:set>
                                    <p:animEffect transition="in" filter="fade">
                                      <p:cBhvr>
                                        <p:cTn id="17" dur="10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dirty="0" smtClean="0"/>
              <a:t>Soar Processing Cycle</a:t>
            </a:r>
          </a:p>
        </p:txBody>
      </p:sp>
      <p:sp>
        <p:nvSpPr>
          <p:cNvPr id="74" name="Slide Number Placeholder 73"/>
          <p:cNvSpPr>
            <a:spLocks noGrp="1"/>
          </p:cNvSpPr>
          <p:nvPr>
            <p:ph type="sldNum" sz="quarter" idx="10"/>
          </p:nvPr>
        </p:nvSpPr>
        <p:spPr/>
        <p:txBody>
          <a:bodyPr/>
          <a:lstStyle/>
          <a:p>
            <a:pPr>
              <a:defRPr/>
            </a:pPr>
            <a:fld id="{119E5A39-B02F-4BC4-9DC2-F37F8AE2AF1F}" type="slidenum">
              <a:rPr lang="en-US" smtClean="0"/>
              <a:pPr>
                <a:defRPr/>
              </a:pPr>
              <a:t>16</a:t>
            </a:fld>
            <a:endParaRPr lang="en-US" dirty="0"/>
          </a:p>
        </p:txBody>
      </p:sp>
      <p:sp>
        <p:nvSpPr>
          <p:cNvPr id="4100" name="Rectangle 84"/>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a:p>
        </p:txBody>
      </p:sp>
      <p:grpSp>
        <p:nvGrpSpPr>
          <p:cNvPr id="2" name="Group 74"/>
          <p:cNvGrpSpPr>
            <a:grpSpLocks/>
          </p:cNvGrpSpPr>
          <p:nvPr/>
        </p:nvGrpSpPr>
        <p:grpSpPr bwMode="auto">
          <a:xfrm>
            <a:off x="1169988" y="1107912"/>
            <a:ext cx="6700837" cy="1749425"/>
            <a:chOff x="1169644" y="1084358"/>
            <a:chExt cx="6700837" cy="1749425"/>
          </a:xfrm>
        </p:grpSpPr>
        <p:grpSp>
          <p:nvGrpSpPr>
            <p:cNvPr id="3" name="Group 2"/>
            <p:cNvGrpSpPr>
              <a:grpSpLocks/>
            </p:cNvGrpSpPr>
            <p:nvPr/>
          </p:nvGrpSpPr>
          <p:grpSpPr bwMode="auto">
            <a:xfrm>
              <a:off x="1169644" y="1084358"/>
              <a:ext cx="6700837" cy="1749425"/>
              <a:chOff x="1918" y="3004"/>
              <a:chExt cx="7100" cy="1824"/>
            </a:xfrm>
          </p:grpSpPr>
          <p:sp>
            <p:nvSpPr>
              <p:cNvPr id="4119" name="Rectangle 3"/>
              <p:cNvSpPr>
                <a:spLocks noChangeArrowheads="1"/>
              </p:cNvSpPr>
              <p:nvPr/>
            </p:nvSpPr>
            <p:spPr bwMode="auto">
              <a:xfrm>
                <a:off x="5832" y="3004"/>
                <a:ext cx="2363" cy="1824"/>
              </a:xfrm>
              <a:prstGeom prst="rect">
                <a:avLst/>
              </a:prstGeom>
              <a:noFill/>
              <a:ln w="12700">
                <a:solidFill>
                  <a:schemeClr val="bg1"/>
                </a:solidFill>
                <a:prstDash val="sysDot"/>
                <a:miter lim="800000"/>
                <a:headEnd/>
                <a:tailEnd/>
              </a:ln>
            </p:spPr>
            <p:txBody>
              <a:bodyPr/>
              <a:lstStyle/>
              <a:p>
                <a:endParaRPr lang="en-US" sz="1400"/>
              </a:p>
            </p:txBody>
          </p:sp>
          <p:sp>
            <p:nvSpPr>
              <p:cNvPr id="23562" name="Text Box 4"/>
              <p:cNvSpPr txBox="1">
                <a:spLocks noChangeArrowheads="1"/>
              </p:cNvSpPr>
              <p:nvPr/>
            </p:nvSpPr>
            <p:spPr bwMode="auto">
              <a:xfrm>
                <a:off x="5980" y="3679"/>
                <a:ext cx="868" cy="546"/>
              </a:xfrm>
              <a:prstGeom prst="rect">
                <a:avLst/>
              </a:prstGeom>
              <a:solidFill>
                <a:srgbClr val="FFFF66"/>
              </a:solidFill>
              <a:ln w="9525">
                <a:solidFill>
                  <a:srgbClr val="000000"/>
                </a:solidFill>
                <a:miter lim="800000"/>
                <a:headEnd/>
                <a:tailEnd/>
              </a:ln>
            </p:spPr>
            <p:txBody>
              <a:bodyPr lIns="9144" rIns="9144">
                <a:spAutoFit/>
              </a:bodyPr>
              <a:lstStyle/>
              <a:p>
                <a:pPr algn="ctr">
                  <a:defRPr/>
                </a:pPr>
                <a:r>
                  <a:rPr lang="en-US" sz="1400" dirty="0">
                    <a:latin typeface="+mn-lt"/>
                    <a:cs typeface="Arial" charset="0"/>
                  </a:rPr>
                  <a:t>Elaborate</a:t>
                </a:r>
              </a:p>
              <a:p>
                <a:pPr algn="ctr">
                  <a:defRPr/>
                </a:pPr>
                <a:r>
                  <a:rPr lang="en-US" sz="1400" dirty="0">
                    <a:latin typeface="+mn-lt"/>
                    <a:cs typeface="Arial" charset="0"/>
                  </a:rPr>
                  <a:t>Operator</a:t>
                </a:r>
              </a:p>
            </p:txBody>
          </p:sp>
          <p:grpSp>
            <p:nvGrpSpPr>
              <p:cNvPr id="4" name="Group 5"/>
              <p:cNvGrpSpPr>
                <a:grpSpLocks/>
              </p:cNvGrpSpPr>
              <p:nvPr/>
            </p:nvGrpSpPr>
            <p:grpSpPr bwMode="auto">
              <a:xfrm>
                <a:off x="1918" y="3777"/>
                <a:ext cx="7100" cy="355"/>
                <a:chOff x="1918" y="3777"/>
                <a:chExt cx="7100" cy="355"/>
              </a:xfrm>
            </p:grpSpPr>
            <p:sp>
              <p:nvSpPr>
                <p:cNvPr id="23584" name="AutoShape 6"/>
                <p:cNvSpPr>
                  <a:spLocks noChangeArrowheads="1"/>
                </p:cNvSpPr>
                <p:nvPr/>
              </p:nvSpPr>
              <p:spPr bwMode="auto">
                <a:xfrm>
                  <a:off x="8322" y="3777"/>
                  <a:ext cx="696" cy="358"/>
                </a:xfrm>
                <a:prstGeom prst="roundRect">
                  <a:avLst>
                    <a:gd name="adj" fmla="val 16667"/>
                  </a:avLst>
                </a:prstGeom>
                <a:solidFill>
                  <a:srgbClr val="FFFFFF"/>
                </a:solidFill>
                <a:ln w="9525">
                  <a:solidFill>
                    <a:srgbClr val="000000"/>
                  </a:solidFill>
                  <a:round/>
                  <a:headEnd/>
                  <a:tailEnd/>
                </a:ln>
              </p:spPr>
              <p:txBody>
                <a:bodyPr lIns="9144" rIns="9144">
                  <a:spAutoFit/>
                </a:bodyPr>
                <a:lstStyle/>
                <a:p>
                  <a:pPr algn="ctr">
                    <a:spcAft>
                      <a:spcPts val="1000"/>
                    </a:spcAft>
                    <a:defRPr/>
                  </a:pPr>
                  <a:r>
                    <a:rPr lang="en-US" sz="1400">
                      <a:latin typeface="+mn-lt"/>
                      <a:cs typeface="Arial" charset="0"/>
                    </a:rPr>
                    <a:t>Output</a:t>
                  </a:r>
                </a:p>
              </p:txBody>
            </p:sp>
            <p:cxnSp>
              <p:nvCxnSpPr>
                <p:cNvPr id="4143" name="AutoShape 7"/>
                <p:cNvCxnSpPr>
                  <a:cxnSpLocks noChangeShapeType="1"/>
                  <a:stCxn id="23584" idx="3"/>
                </p:cNvCxnSpPr>
                <p:nvPr/>
              </p:nvCxnSpPr>
              <p:spPr bwMode="auto">
                <a:xfrm flipH="1" flipV="1">
                  <a:off x="1918" y="3952"/>
                  <a:ext cx="7100" cy="3"/>
                </a:xfrm>
                <a:prstGeom prst="bentConnector5">
                  <a:avLst>
                    <a:gd name="adj1" fmla="val -3412"/>
                    <a:gd name="adj2" fmla="val -38152144"/>
                    <a:gd name="adj3" fmla="val 103412"/>
                  </a:avLst>
                </a:prstGeom>
                <a:noFill/>
                <a:ln w="9525">
                  <a:solidFill>
                    <a:schemeClr val="bg1"/>
                  </a:solidFill>
                  <a:miter lim="800000"/>
                  <a:headEnd/>
                  <a:tailEnd type="triangle" w="med" len="med"/>
                </a:ln>
              </p:spPr>
            </p:cxnSp>
          </p:grpSp>
          <p:sp>
            <p:nvSpPr>
              <p:cNvPr id="23564" name="AutoShape 8"/>
              <p:cNvSpPr>
                <a:spLocks noChangeArrowheads="1"/>
              </p:cNvSpPr>
              <p:nvPr/>
            </p:nvSpPr>
            <p:spPr bwMode="auto">
              <a:xfrm>
                <a:off x="1918" y="3747"/>
                <a:ext cx="580" cy="410"/>
              </a:xfrm>
              <a:prstGeom prst="roundRect">
                <a:avLst/>
              </a:prstGeom>
              <a:solidFill>
                <a:srgbClr val="FFFFFF"/>
              </a:solidFill>
              <a:ln w="9525">
                <a:solidFill>
                  <a:srgbClr val="000000"/>
                </a:solidFill>
                <a:round/>
                <a:headEnd/>
                <a:tailEnd/>
              </a:ln>
            </p:spPr>
            <p:txBody>
              <a:bodyPr lIns="9144" tIns="9144" rIns="9144" bIns="9144" anchor="ctr"/>
              <a:lstStyle/>
              <a:p>
                <a:pPr algn="ctr">
                  <a:spcAft>
                    <a:spcPts val="1000"/>
                  </a:spcAft>
                  <a:defRPr/>
                </a:pPr>
                <a:r>
                  <a:rPr lang="en-US" sz="1400" dirty="0">
                    <a:latin typeface="+mn-lt"/>
                    <a:cs typeface="Arial" charset="0"/>
                  </a:rPr>
                  <a:t>Input</a:t>
                </a:r>
              </a:p>
            </p:txBody>
          </p:sp>
          <p:grpSp>
            <p:nvGrpSpPr>
              <p:cNvPr id="5" name="Group 9"/>
              <p:cNvGrpSpPr>
                <a:grpSpLocks/>
              </p:cNvGrpSpPr>
              <p:nvPr/>
            </p:nvGrpSpPr>
            <p:grpSpPr bwMode="auto">
              <a:xfrm>
                <a:off x="2867" y="3387"/>
                <a:ext cx="1621" cy="1131"/>
                <a:chOff x="2932" y="3447"/>
                <a:chExt cx="1621" cy="1131"/>
              </a:xfrm>
            </p:grpSpPr>
            <p:grpSp>
              <p:nvGrpSpPr>
                <p:cNvPr id="6" name="Group 11"/>
                <p:cNvGrpSpPr>
                  <a:grpSpLocks/>
                </p:cNvGrpSpPr>
                <p:nvPr/>
              </p:nvGrpSpPr>
              <p:grpSpPr bwMode="auto">
                <a:xfrm>
                  <a:off x="2932" y="3447"/>
                  <a:ext cx="1621" cy="1131"/>
                  <a:chOff x="2932" y="3447"/>
                  <a:chExt cx="1621" cy="1131"/>
                </a:xfrm>
              </p:grpSpPr>
              <p:sp>
                <p:nvSpPr>
                  <p:cNvPr id="4139" name="Rectangle 14"/>
                  <p:cNvSpPr>
                    <a:spLocks noChangeArrowheads="1"/>
                  </p:cNvSpPr>
                  <p:nvPr/>
                </p:nvSpPr>
                <p:spPr bwMode="auto">
                  <a:xfrm>
                    <a:off x="2942" y="3447"/>
                    <a:ext cx="1611" cy="1131"/>
                  </a:xfrm>
                  <a:prstGeom prst="rect">
                    <a:avLst/>
                  </a:prstGeom>
                  <a:solidFill>
                    <a:srgbClr val="FFFF66"/>
                  </a:solidFill>
                  <a:ln w="9525">
                    <a:solidFill>
                      <a:schemeClr val="tx1"/>
                    </a:solidFill>
                    <a:miter lim="800000"/>
                    <a:headEnd/>
                    <a:tailEnd/>
                  </a:ln>
                </p:spPr>
                <p:txBody>
                  <a:bodyPr/>
                  <a:lstStyle/>
                  <a:p>
                    <a:endParaRPr lang="en-US" sz="1400"/>
                  </a:p>
                </p:txBody>
              </p:sp>
              <p:sp>
                <p:nvSpPr>
                  <p:cNvPr id="23582" name="Text Box 12"/>
                  <p:cNvSpPr txBox="1">
                    <a:spLocks noChangeArrowheads="1"/>
                  </p:cNvSpPr>
                  <p:nvPr/>
                </p:nvSpPr>
                <p:spPr bwMode="auto">
                  <a:xfrm>
                    <a:off x="2932" y="3506"/>
                    <a:ext cx="1611" cy="321"/>
                  </a:xfrm>
                  <a:prstGeom prst="rect">
                    <a:avLst/>
                  </a:prstGeom>
                  <a:noFill/>
                  <a:ln w="9525">
                    <a:noFill/>
                    <a:miter lim="800000"/>
                    <a:headEnd/>
                    <a:tailEnd/>
                  </a:ln>
                </p:spPr>
                <p:txBody>
                  <a:bodyPr lIns="9144" rIns="9144">
                    <a:spAutoFit/>
                  </a:bodyPr>
                  <a:lstStyle/>
                  <a:p>
                    <a:pPr algn="ctr">
                      <a:spcAft>
                        <a:spcPts val="1000"/>
                      </a:spcAft>
                      <a:defRPr/>
                    </a:pPr>
                    <a:r>
                      <a:rPr lang="en-US" sz="1400" dirty="0">
                        <a:latin typeface="+mn-lt"/>
                        <a:cs typeface="Arial" charset="0"/>
                      </a:rPr>
                      <a:t>Elaborate State</a:t>
                    </a:r>
                  </a:p>
                </p:txBody>
              </p:sp>
              <p:sp>
                <p:nvSpPr>
                  <p:cNvPr id="23583" name="Text Box 13"/>
                  <p:cNvSpPr txBox="1">
                    <a:spLocks noChangeArrowheads="1"/>
                  </p:cNvSpPr>
                  <p:nvPr/>
                </p:nvSpPr>
                <p:spPr bwMode="auto">
                  <a:xfrm>
                    <a:off x="2942" y="3825"/>
                    <a:ext cx="1611" cy="394"/>
                  </a:xfrm>
                  <a:prstGeom prst="rect">
                    <a:avLst/>
                  </a:prstGeom>
                  <a:noFill/>
                  <a:ln w="9525">
                    <a:solidFill>
                      <a:schemeClr val="tx1"/>
                    </a:solidFill>
                    <a:prstDash val="sysDot"/>
                    <a:miter lim="800000"/>
                    <a:headEnd/>
                    <a:tailEnd/>
                  </a:ln>
                </p:spPr>
                <p:txBody>
                  <a:bodyPr lIns="9144" rIns="9144" anchor="ctr"/>
                  <a:lstStyle/>
                  <a:p>
                    <a:pPr algn="ctr">
                      <a:spcAft>
                        <a:spcPts val="1000"/>
                      </a:spcAft>
                      <a:defRPr/>
                    </a:pPr>
                    <a:r>
                      <a:rPr lang="en-US" sz="1400">
                        <a:latin typeface="+mn-lt"/>
                        <a:cs typeface="Arial" charset="0"/>
                      </a:rPr>
                      <a:t>Propose Operators</a:t>
                    </a:r>
                  </a:p>
                </p:txBody>
              </p:sp>
            </p:grpSp>
            <p:sp>
              <p:nvSpPr>
                <p:cNvPr id="23580" name="Text Box 10"/>
                <p:cNvSpPr txBox="1">
                  <a:spLocks noChangeArrowheads="1"/>
                </p:cNvSpPr>
                <p:nvPr/>
              </p:nvSpPr>
              <p:spPr bwMode="auto">
                <a:xfrm>
                  <a:off x="2938" y="4242"/>
                  <a:ext cx="1611" cy="321"/>
                </a:xfrm>
                <a:prstGeom prst="rect">
                  <a:avLst/>
                </a:prstGeom>
                <a:noFill/>
                <a:ln w="9525">
                  <a:noFill/>
                  <a:miter lim="800000"/>
                  <a:headEnd/>
                  <a:tailEnd/>
                </a:ln>
              </p:spPr>
              <p:txBody>
                <a:bodyPr lIns="9144" rIns="9144">
                  <a:spAutoFit/>
                </a:bodyPr>
                <a:lstStyle/>
                <a:p>
                  <a:pPr algn="ctr">
                    <a:spcAft>
                      <a:spcPts val="1000"/>
                    </a:spcAft>
                    <a:defRPr/>
                  </a:pPr>
                  <a:r>
                    <a:rPr lang="en-US" sz="1400" dirty="0">
                      <a:latin typeface="+mn-lt"/>
                      <a:cs typeface="Arial" charset="0"/>
                    </a:rPr>
                    <a:t>Evaluate Operators</a:t>
                  </a:r>
                </a:p>
              </p:txBody>
            </p:sp>
          </p:grpSp>
          <p:cxnSp>
            <p:nvCxnSpPr>
              <p:cNvPr id="4124" name="AutoShape 15"/>
              <p:cNvCxnSpPr>
                <a:cxnSpLocks noChangeShapeType="1"/>
                <a:endCxn id="4139" idx="1"/>
              </p:cNvCxnSpPr>
              <p:nvPr/>
            </p:nvCxnSpPr>
            <p:spPr bwMode="auto">
              <a:xfrm>
                <a:off x="2499" y="3952"/>
                <a:ext cx="378" cy="1"/>
              </a:xfrm>
              <a:prstGeom prst="straightConnector1">
                <a:avLst/>
              </a:prstGeom>
              <a:noFill/>
              <a:ln w="9525">
                <a:solidFill>
                  <a:schemeClr val="bg1"/>
                </a:solidFill>
                <a:round/>
                <a:headEnd/>
                <a:tailEnd type="triangle" w="med" len="med"/>
              </a:ln>
            </p:spPr>
          </p:cxnSp>
          <p:cxnSp>
            <p:nvCxnSpPr>
              <p:cNvPr id="4125" name="AutoShape 16"/>
              <p:cNvCxnSpPr>
                <a:cxnSpLocks noChangeShapeType="1"/>
                <a:stCxn id="4139" idx="3"/>
                <a:endCxn id="23560" idx="1"/>
              </p:cNvCxnSpPr>
              <p:nvPr/>
            </p:nvCxnSpPr>
            <p:spPr bwMode="auto">
              <a:xfrm flipV="1">
                <a:off x="4488" y="3952"/>
                <a:ext cx="386" cy="1"/>
              </a:xfrm>
              <a:prstGeom prst="straightConnector1">
                <a:avLst/>
              </a:prstGeom>
              <a:noFill/>
              <a:ln w="9525">
                <a:solidFill>
                  <a:schemeClr val="bg1"/>
                </a:solidFill>
                <a:round/>
                <a:headEnd/>
                <a:tailEnd type="triangle" w="med" len="med"/>
              </a:ln>
            </p:spPr>
          </p:cxnSp>
          <p:cxnSp>
            <p:nvCxnSpPr>
              <p:cNvPr id="4126" name="AutoShape 17"/>
              <p:cNvCxnSpPr>
                <a:cxnSpLocks noChangeShapeType="1"/>
                <a:stCxn id="23560" idx="3"/>
                <a:endCxn id="23562" idx="1"/>
              </p:cNvCxnSpPr>
              <p:nvPr/>
            </p:nvCxnSpPr>
            <p:spPr bwMode="auto">
              <a:xfrm>
                <a:off x="5632" y="3952"/>
                <a:ext cx="348" cy="1"/>
              </a:xfrm>
              <a:prstGeom prst="bentConnector3">
                <a:avLst>
                  <a:gd name="adj1" fmla="val 50000"/>
                </a:avLst>
              </a:prstGeom>
              <a:noFill/>
              <a:ln w="9525">
                <a:solidFill>
                  <a:schemeClr val="bg1"/>
                </a:solidFill>
                <a:miter lim="800000"/>
                <a:headEnd/>
                <a:tailEnd type="triangle" w="med" len="med"/>
              </a:ln>
            </p:spPr>
          </p:cxnSp>
          <p:cxnSp>
            <p:nvCxnSpPr>
              <p:cNvPr id="4127" name="AutoShape 18"/>
              <p:cNvCxnSpPr>
                <a:cxnSpLocks noChangeShapeType="1"/>
                <a:stCxn id="23562" idx="3"/>
                <a:endCxn id="23576" idx="1"/>
              </p:cNvCxnSpPr>
              <p:nvPr/>
            </p:nvCxnSpPr>
            <p:spPr bwMode="auto">
              <a:xfrm flipV="1">
                <a:off x="6848" y="3952"/>
                <a:ext cx="388" cy="0"/>
              </a:xfrm>
              <a:prstGeom prst="straightConnector1">
                <a:avLst/>
              </a:prstGeom>
              <a:noFill/>
              <a:ln w="9525">
                <a:solidFill>
                  <a:schemeClr val="bg1"/>
                </a:solidFill>
                <a:round/>
                <a:headEnd/>
                <a:tailEnd type="triangle" w="med" len="med"/>
              </a:ln>
            </p:spPr>
          </p:cxnSp>
          <p:cxnSp>
            <p:nvCxnSpPr>
              <p:cNvPr id="4128" name="AutoShape 20"/>
              <p:cNvCxnSpPr>
                <a:cxnSpLocks noChangeShapeType="1"/>
                <a:endCxn id="23584" idx="1"/>
              </p:cNvCxnSpPr>
              <p:nvPr/>
            </p:nvCxnSpPr>
            <p:spPr bwMode="auto">
              <a:xfrm>
                <a:off x="7947" y="3953"/>
                <a:ext cx="374" cy="2"/>
              </a:xfrm>
              <a:prstGeom prst="bentConnector3">
                <a:avLst>
                  <a:gd name="adj1" fmla="val 50000"/>
                </a:avLst>
              </a:prstGeom>
              <a:noFill/>
              <a:ln w="9525">
                <a:solidFill>
                  <a:schemeClr val="bg1"/>
                </a:solidFill>
                <a:miter lim="800000"/>
                <a:headEnd/>
                <a:tailEnd type="triangle" w="med" len="med"/>
              </a:ln>
            </p:spPr>
          </p:cxnSp>
          <p:cxnSp>
            <p:nvCxnSpPr>
              <p:cNvPr id="4129" name="AutoShape 23"/>
              <p:cNvCxnSpPr>
                <a:cxnSpLocks noChangeShapeType="1"/>
                <a:stCxn id="4139" idx="3"/>
                <a:endCxn id="4139" idx="2"/>
              </p:cNvCxnSpPr>
              <p:nvPr/>
            </p:nvCxnSpPr>
            <p:spPr bwMode="auto">
              <a:xfrm flipH="1">
                <a:off x="3682" y="3953"/>
                <a:ext cx="805" cy="565"/>
              </a:xfrm>
              <a:prstGeom prst="bentConnector4">
                <a:avLst>
                  <a:gd name="adj1" fmla="val -30074"/>
                  <a:gd name="adj2" fmla="val 142153"/>
                </a:avLst>
              </a:prstGeom>
              <a:noFill/>
              <a:ln w="9525">
                <a:solidFill>
                  <a:schemeClr val="bg1"/>
                </a:solidFill>
                <a:miter lim="800000"/>
                <a:headEnd/>
                <a:tailEnd type="triangle" w="med" len="med"/>
              </a:ln>
            </p:spPr>
          </p:cxnSp>
          <p:sp>
            <p:nvSpPr>
              <p:cNvPr id="4130" name="Rectangle 24"/>
              <p:cNvSpPr>
                <a:spLocks noChangeArrowheads="1"/>
              </p:cNvSpPr>
              <p:nvPr/>
            </p:nvSpPr>
            <p:spPr bwMode="auto">
              <a:xfrm>
                <a:off x="2682" y="3004"/>
                <a:ext cx="3018" cy="1824"/>
              </a:xfrm>
              <a:prstGeom prst="rect">
                <a:avLst/>
              </a:prstGeom>
              <a:noFill/>
              <a:ln w="12700">
                <a:solidFill>
                  <a:schemeClr val="bg1"/>
                </a:solidFill>
                <a:prstDash val="sysDot"/>
                <a:miter lim="800000"/>
                <a:headEnd/>
                <a:tailEnd/>
              </a:ln>
            </p:spPr>
            <p:txBody>
              <a:bodyPr/>
              <a:lstStyle/>
              <a:p>
                <a:endParaRPr lang="en-US" sz="1400"/>
              </a:p>
            </p:txBody>
          </p:sp>
          <p:sp>
            <p:nvSpPr>
              <p:cNvPr id="23573" name="Text Box 25"/>
              <p:cNvSpPr txBox="1">
                <a:spLocks noChangeArrowheads="1"/>
              </p:cNvSpPr>
              <p:nvPr/>
            </p:nvSpPr>
            <p:spPr bwMode="auto">
              <a:xfrm>
                <a:off x="2808" y="3004"/>
                <a:ext cx="2786" cy="460"/>
              </a:xfrm>
              <a:prstGeom prst="rect">
                <a:avLst/>
              </a:prstGeom>
              <a:noFill/>
              <a:ln w="9525">
                <a:noFill/>
                <a:miter lim="800000"/>
                <a:headEnd/>
                <a:tailEnd/>
              </a:ln>
            </p:spPr>
            <p:txBody>
              <a:bodyPr/>
              <a:lstStyle/>
              <a:p>
                <a:pPr algn="ctr">
                  <a:spcAft>
                    <a:spcPts val="1000"/>
                  </a:spcAft>
                  <a:defRPr/>
                </a:pPr>
                <a:r>
                  <a:rPr lang="en-US" b="1" dirty="0">
                    <a:solidFill>
                      <a:schemeClr val="bg1"/>
                    </a:solidFill>
                    <a:latin typeface="+mn-lt"/>
                    <a:cs typeface="Arial" charset="0"/>
                  </a:rPr>
                  <a:t>Select Operator</a:t>
                </a:r>
              </a:p>
            </p:txBody>
          </p:sp>
          <p:sp>
            <p:nvSpPr>
              <p:cNvPr id="23574" name="Text Box 26"/>
              <p:cNvSpPr txBox="1">
                <a:spLocks noChangeArrowheads="1"/>
              </p:cNvSpPr>
              <p:nvPr/>
            </p:nvSpPr>
            <p:spPr bwMode="auto">
              <a:xfrm>
                <a:off x="5509" y="3004"/>
                <a:ext cx="2786" cy="460"/>
              </a:xfrm>
              <a:prstGeom prst="rect">
                <a:avLst/>
              </a:prstGeom>
              <a:noFill/>
              <a:ln w="9525">
                <a:noFill/>
                <a:miter lim="800000"/>
                <a:headEnd/>
                <a:tailEnd/>
              </a:ln>
            </p:spPr>
            <p:txBody>
              <a:bodyPr/>
              <a:lstStyle/>
              <a:p>
                <a:pPr algn="ctr">
                  <a:spcAft>
                    <a:spcPts val="1000"/>
                  </a:spcAft>
                  <a:defRPr/>
                </a:pPr>
                <a:r>
                  <a:rPr lang="en-US" b="1">
                    <a:solidFill>
                      <a:schemeClr val="bg1"/>
                    </a:solidFill>
                    <a:latin typeface="+mn-lt"/>
                    <a:cs typeface="Arial" charset="0"/>
                  </a:rPr>
                  <a:t>Apply Operator</a:t>
                </a:r>
              </a:p>
            </p:txBody>
          </p:sp>
          <p:grpSp>
            <p:nvGrpSpPr>
              <p:cNvPr id="7" name="Group 31"/>
              <p:cNvGrpSpPr>
                <a:grpSpLocks/>
              </p:cNvGrpSpPr>
              <p:nvPr/>
            </p:nvGrpSpPr>
            <p:grpSpPr bwMode="auto">
              <a:xfrm>
                <a:off x="6414" y="3758"/>
                <a:ext cx="1438" cy="468"/>
                <a:chOff x="6414" y="3758"/>
                <a:chExt cx="1438" cy="468"/>
              </a:xfrm>
            </p:grpSpPr>
            <p:sp>
              <p:nvSpPr>
                <p:cNvPr id="23576" name="Text Box 32"/>
                <p:cNvSpPr txBox="1">
                  <a:spLocks noChangeArrowheads="1"/>
                </p:cNvSpPr>
                <p:nvPr/>
              </p:nvSpPr>
              <p:spPr bwMode="auto">
                <a:xfrm>
                  <a:off x="7237" y="3760"/>
                  <a:ext cx="617" cy="386"/>
                </a:xfrm>
                <a:prstGeom prst="rect">
                  <a:avLst/>
                </a:prstGeom>
                <a:solidFill>
                  <a:srgbClr val="FFFF66"/>
                </a:solidFill>
                <a:ln w="9525">
                  <a:solidFill>
                    <a:srgbClr val="000000"/>
                  </a:solidFill>
                  <a:miter lim="800000"/>
                  <a:headEnd/>
                  <a:tailEnd/>
                </a:ln>
              </p:spPr>
              <p:txBody>
                <a:bodyPr lIns="9144" tIns="9144" rIns="9144" bIns="9144" anchor="ctr"/>
                <a:lstStyle/>
                <a:p>
                  <a:pPr algn="ctr">
                    <a:spcAft>
                      <a:spcPts val="1000"/>
                    </a:spcAft>
                    <a:defRPr/>
                  </a:pPr>
                  <a:r>
                    <a:rPr lang="en-US" sz="1400">
                      <a:latin typeface="+mn-lt"/>
                      <a:cs typeface="Arial" charset="0"/>
                    </a:rPr>
                    <a:t>Apply</a:t>
                  </a:r>
                </a:p>
              </p:txBody>
            </p:sp>
            <p:cxnSp>
              <p:nvCxnSpPr>
                <p:cNvPr id="4135" name="AutoShape 33"/>
                <p:cNvCxnSpPr>
                  <a:cxnSpLocks noChangeShapeType="1"/>
                  <a:stCxn id="23562" idx="3"/>
                  <a:endCxn id="23562" idx="2"/>
                </p:cNvCxnSpPr>
                <p:nvPr/>
              </p:nvCxnSpPr>
              <p:spPr bwMode="auto">
                <a:xfrm flipH="1">
                  <a:off x="6414" y="3953"/>
                  <a:ext cx="434" cy="273"/>
                </a:xfrm>
                <a:prstGeom prst="bentConnector4">
                  <a:avLst>
                    <a:gd name="adj1" fmla="val -55810"/>
                    <a:gd name="adj2" fmla="val 187384"/>
                  </a:avLst>
                </a:prstGeom>
                <a:noFill/>
                <a:ln w="9525">
                  <a:solidFill>
                    <a:schemeClr val="bg1"/>
                  </a:solidFill>
                  <a:miter lim="800000"/>
                  <a:headEnd/>
                  <a:tailEnd type="triangle" w="med" len="med"/>
                </a:ln>
              </p:spPr>
            </p:cxnSp>
            <p:cxnSp>
              <p:nvCxnSpPr>
                <p:cNvPr id="4136" name="AutoShape 34"/>
                <p:cNvCxnSpPr>
                  <a:cxnSpLocks noChangeShapeType="1"/>
                  <a:stCxn id="23576" idx="3"/>
                  <a:endCxn id="23562" idx="2"/>
                </p:cNvCxnSpPr>
                <p:nvPr/>
              </p:nvCxnSpPr>
              <p:spPr bwMode="auto">
                <a:xfrm flipH="1">
                  <a:off x="6414" y="3953"/>
                  <a:ext cx="1438" cy="273"/>
                </a:xfrm>
                <a:prstGeom prst="bentConnector4">
                  <a:avLst>
                    <a:gd name="adj1" fmla="val -16843"/>
                    <a:gd name="adj2" fmla="val 187296"/>
                  </a:avLst>
                </a:prstGeom>
                <a:noFill/>
                <a:ln w="9525">
                  <a:solidFill>
                    <a:schemeClr val="bg1"/>
                  </a:solidFill>
                  <a:miter lim="800000"/>
                  <a:headEnd/>
                  <a:tailEnd type="triangle" w="med" len="med"/>
                </a:ln>
              </p:spPr>
            </p:cxnSp>
          </p:grpSp>
        </p:grpSp>
        <p:sp>
          <p:nvSpPr>
            <p:cNvPr id="23560" name="AutoShape 6"/>
            <p:cNvSpPr>
              <a:spLocks noChangeArrowheads="1"/>
            </p:cNvSpPr>
            <p:nvPr/>
          </p:nvSpPr>
          <p:spPr bwMode="auto">
            <a:xfrm>
              <a:off x="3958881" y="1822545"/>
              <a:ext cx="715963" cy="341313"/>
            </a:xfrm>
            <a:prstGeom prst="roundRect">
              <a:avLst>
                <a:gd name="adj" fmla="val 16667"/>
              </a:avLst>
            </a:prstGeom>
            <a:solidFill>
              <a:srgbClr val="FFFFFF"/>
            </a:solidFill>
            <a:ln w="9525">
              <a:solidFill>
                <a:srgbClr val="000000"/>
              </a:solidFill>
              <a:round/>
              <a:headEnd/>
              <a:tailEnd/>
            </a:ln>
          </p:spPr>
          <p:txBody>
            <a:bodyPr lIns="9144" rIns="9144">
              <a:spAutoFit/>
            </a:bodyPr>
            <a:lstStyle/>
            <a:p>
              <a:pPr algn="ctr">
                <a:spcAft>
                  <a:spcPts val="1000"/>
                </a:spcAft>
                <a:defRPr/>
              </a:pPr>
              <a:r>
                <a:rPr lang="en-US" sz="1400">
                  <a:latin typeface="+mn-lt"/>
                  <a:cs typeface="Arial" charset="0"/>
                </a:rPr>
                <a:t>Decide</a:t>
              </a:r>
            </a:p>
          </p:txBody>
        </p:sp>
      </p:grpSp>
      <p:grpSp>
        <p:nvGrpSpPr>
          <p:cNvPr id="8" name="Group 126"/>
          <p:cNvGrpSpPr>
            <a:grpSpLocks/>
          </p:cNvGrpSpPr>
          <p:nvPr/>
        </p:nvGrpSpPr>
        <p:grpSpPr bwMode="auto">
          <a:xfrm>
            <a:off x="1608138" y="2184400"/>
            <a:ext cx="5613400" cy="2997200"/>
            <a:chOff x="1608463" y="2184400"/>
            <a:chExt cx="5613604" cy="2997200"/>
          </a:xfrm>
        </p:grpSpPr>
        <p:cxnSp>
          <p:nvCxnSpPr>
            <p:cNvPr id="4107" name="Straight Connector 76"/>
            <p:cNvCxnSpPr>
              <a:cxnSpLocks noChangeShapeType="1"/>
            </p:cNvCxnSpPr>
            <p:nvPr/>
          </p:nvCxnSpPr>
          <p:spPr bwMode="auto">
            <a:xfrm rot="5400000">
              <a:off x="1189993" y="2973070"/>
              <a:ext cx="1300478" cy="434343"/>
            </a:xfrm>
            <a:prstGeom prst="line">
              <a:avLst/>
            </a:prstGeom>
            <a:noFill/>
            <a:ln w="9525" algn="ctr">
              <a:solidFill>
                <a:srgbClr val="FFFF66"/>
              </a:solidFill>
              <a:round/>
              <a:headEnd/>
              <a:tailEnd/>
            </a:ln>
          </p:spPr>
        </p:cxnSp>
        <p:cxnSp>
          <p:nvCxnSpPr>
            <p:cNvPr id="79" name="Straight Connector 78"/>
            <p:cNvCxnSpPr/>
            <p:nvPr/>
          </p:nvCxnSpPr>
          <p:spPr bwMode="auto">
            <a:xfrm rot="16200000" flipH="1">
              <a:off x="3173025" y="2974174"/>
              <a:ext cx="1303337" cy="444516"/>
            </a:xfrm>
            <a:prstGeom prst="line">
              <a:avLst/>
            </a:prstGeom>
            <a:ln>
              <a:solidFill>
                <a:srgbClr val="FFFF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a:off x="1608463" y="3868738"/>
              <a:ext cx="2457539" cy="1312862"/>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cs typeface="Arial" charset="0"/>
                </a:rPr>
                <a:t>Rules</a:t>
              </a:r>
            </a:p>
            <a:p>
              <a:pPr algn="ctr" eaLnBrk="0" hangingPunct="0">
                <a:defRPr/>
              </a:pPr>
              <a:r>
                <a:rPr lang="en-US" dirty="0">
                  <a:latin typeface="+mn-lt"/>
                  <a:cs typeface="Arial" charset="0"/>
                </a:rPr>
                <a:t>                 </a:t>
              </a:r>
              <a:r>
                <a:rPr lang="en-US" sz="1400" dirty="0">
                  <a:latin typeface="+mn-lt"/>
                  <a:cs typeface="Arial" charset="0"/>
                </a:rPr>
                <a:t> Impasse</a:t>
              </a:r>
            </a:p>
            <a:p>
              <a:pPr algn="ctr" eaLnBrk="0" hangingPunct="0">
                <a:defRPr/>
              </a:pPr>
              <a:r>
                <a:rPr lang="en-US" dirty="0">
                  <a:latin typeface="+mn-lt"/>
                  <a:cs typeface="Arial" charset="0"/>
                </a:rPr>
                <a:t>Subgoal</a:t>
              </a:r>
            </a:p>
            <a:p>
              <a:pPr algn="ctr" eaLnBrk="0" hangingPunct="0">
                <a:defRPr/>
              </a:pPr>
              <a:endParaRPr lang="en-US" dirty="0">
                <a:latin typeface="+mn-lt"/>
                <a:cs typeface="Arial" charset="0"/>
              </a:endParaRPr>
            </a:p>
            <a:p>
              <a:pPr algn="ctr" eaLnBrk="0" hangingPunct="0">
                <a:defRPr/>
              </a:pPr>
              <a:endParaRPr lang="en-US" dirty="0">
                <a:latin typeface="+mn-lt"/>
                <a:cs typeface="Arial" charset="0"/>
              </a:endParaRPr>
            </a:p>
          </p:txBody>
        </p:sp>
        <p:cxnSp>
          <p:nvCxnSpPr>
            <p:cNvPr id="4110" name="Straight Connector 89"/>
            <p:cNvCxnSpPr>
              <a:cxnSpLocks noChangeShapeType="1"/>
            </p:cNvCxnSpPr>
            <p:nvPr/>
          </p:nvCxnSpPr>
          <p:spPr bwMode="auto">
            <a:xfrm rot="5400000">
              <a:off x="5592232" y="2374901"/>
              <a:ext cx="787404" cy="406401"/>
            </a:xfrm>
            <a:prstGeom prst="line">
              <a:avLst/>
            </a:prstGeom>
            <a:noFill/>
            <a:ln w="9525" algn="ctr">
              <a:solidFill>
                <a:srgbClr val="FFFF66"/>
              </a:solidFill>
              <a:round/>
              <a:headEnd/>
              <a:tailEnd/>
            </a:ln>
          </p:spPr>
        </p:cxnSp>
        <p:cxnSp>
          <p:nvCxnSpPr>
            <p:cNvPr id="91" name="Straight Connector 90"/>
            <p:cNvCxnSpPr/>
            <p:nvPr/>
          </p:nvCxnSpPr>
          <p:spPr bwMode="auto">
            <a:xfrm rot="16200000" flipH="1">
              <a:off x="6629921" y="2336792"/>
              <a:ext cx="744538" cy="439754"/>
            </a:xfrm>
            <a:prstGeom prst="line">
              <a:avLst/>
            </a:prstGeom>
            <a:ln>
              <a:solidFill>
                <a:srgbClr val="FFFF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2" name="Straight Arrow Connector 98"/>
            <p:cNvCxnSpPr>
              <a:cxnSpLocks noChangeShapeType="1"/>
            </p:cNvCxnSpPr>
            <p:nvPr/>
          </p:nvCxnSpPr>
          <p:spPr bwMode="auto">
            <a:xfrm rot="5400000">
              <a:off x="2696634" y="4364566"/>
              <a:ext cx="296333" cy="1588"/>
            </a:xfrm>
            <a:prstGeom prst="straightConnector1">
              <a:avLst/>
            </a:prstGeom>
            <a:noFill/>
            <a:ln w="9525" algn="ctr">
              <a:solidFill>
                <a:schemeClr val="tx1"/>
              </a:solidFill>
              <a:round/>
              <a:headEnd/>
              <a:tailEnd type="triangle" w="med" len="med"/>
            </a:ln>
          </p:spPr>
        </p:cxnSp>
        <p:cxnSp>
          <p:nvCxnSpPr>
            <p:cNvPr id="4113" name="Elbow Connector 100"/>
            <p:cNvCxnSpPr>
              <a:cxnSpLocks noChangeShapeType="1"/>
            </p:cNvCxnSpPr>
            <p:nvPr/>
          </p:nvCxnSpPr>
          <p:spPr bwMode="auto">
            <a:xfrm rot="16200000" flipV="1">
              <a:off x="2180168" y="4110567"/>
              <a:ext cx="728133" cy="618067"/>
            </a:xfrm>
            <a:prstGeom prst="bentConnector3">
              <a:avLst>
                <a:gd name="adj1" fmla="val -29069"/>
              </a:avLst>
            </a:prstGeom>
            <a:noFill/>
            <a:ln w="9525" algn="ctr">
              <a:solidFill>
                <a:schemeClr val="tx1"/>
              </a:solidFill>
              <a:round/>
              <a:headEnd/>
              <a:tailEnd/>
            </a:ln>
          </p:spPr>
        </p:cxnSp>
        <p:cxnSp>
          <p:nvCxnSpPr>
            <p:cNvPr id="4114" name="Straight Arrow Connector 110"/>
            <p:cNvCxnSpPr>
              <a:cxnSpLocks noChangeShapeType="1"/>
            </p:cNvCxnSpPr>
            <p:nvPr/>
          </p:nvCxnSpPr>
          <p:spPr bwMode="auto">
            <a:xfrm>
              <a:off x="2226733" y="4055533"/>
              <a:ext cx="296334" cy="1588"/>
            </a:xfrm>
            <a:prstGeom prst="straightConnector1">
              <a:avLst/>
            </a:prstGeom>
            <a:noFill/>
            <a:ln w="9525" algn="ctr">
              <a:solidFill>
                <a:schemeClr val="tx1"/>
              </a:solidFill>
              <a:round/>
              <a:headEnd/>
              <a:tailEnd type="triangle" w="med" len="med"/>
            </a:ln>
          </p:spPr>
        </p:cxnSp>
        <p:cxnSp>
          <p:nvCxnSpPr>
            <p:cNvPr id="4115" name="Straight Connector 119"/>
            <p:cNvCxnSpPr>
              <a:cxnSpLocks noChangeShapeType="1"/>
            </p:cNvCxnSpPr>
            <p:nvPr/>
          </p:nvCxnSpPr>
          <p:spPr bwMode="auto">
            <a:xfrm rot="5400000">
              <a:off x="4470400" y="2404534"/>
              <a:ext cx="702737" cy="381001"/>
            </a:xfrm>
            <a:prstGeom prst="line">
              <a:avLst/>
            </a:prstGeom>
            <a:noFill/>
            <a:ln w="9525" algn="ctr">
              <a:solidFill>
                <a:srgbClr val="FFFF66"/>
              </a:solidFill>
              <a:round/>
              <a:headEnd/>
              <a:tailEnd/>
            </a:ln>
          </p:spPr>
        </p:cxnSp>
        <p:cxnSp>
          <p:nvCxnSpPr>
            <p:cNvPr id="123" name="Straight Connector 122"/>
            <p:cNvCxnSpPr/>
            <p:nvPr/>
          </p:nvCxnSpPr>
          <p:spPr bwMode="auto">
            <a:xfrm rot="16200000" flipH="1">
              <a:off x="5690086" y="2370130"/>
              <a:ext cx="693738" cy="423877"/>
            </a:xfrm>
            <a:prstGeom prst="line">
              <a:avLst/>
            </a:prstGeom>
            <a:ln>
              <a:solidFill>
                <a:srgbClr val="FFFF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79"/>
          <p:cNvGrpSpPr>
            <a:grpSpLocks/>
          </p:cNvGrpSpPr>
          <p:nvPr/>
        </p:nvGrpSpPr>
        <p:grpSpPr bwMode="auto">
          <a:xfrm>
            <a:off x="487241" y="5317724"/>
            <a:ext cx="4999159" cy="1051511"/>
            <a:chOff x="1649217" y="5351255"/>
            <a:chExt cx="4509047" cy="1158240"/>
          </a:xfrm>
        </p:grpSpPr>
        <p:grpSp>
          <p:nvGrpSpPr>
            <p:cNvPr id="10" name="Group 2"/>
            <p:cNvGrpSpPr>
              <a:grpSpLocks/>
            </p:cNvGrpSpPr>
            <p:nvPr/>
          </p:nvGrpSpPr>
          <p:grpSpPr bwMode="auto">
            <a:xfrm>
              <a:off x="1649217" y="5351255"/>
              <a:ext cx="4509047" cy="1158240"/>
              <a:chOff x="1918" y="3004"/>
              <a:chExt cx="7100" cy="1824"/>
            </a:xfrm>
          </p:grpSpPr>
          <p:sp>
            <p:nvSpPr>
              <p:cNvPr id="51" name="Rectangle 3"/>
              <p:cNvSpPr>
                <a:spLocks noChangeArrowheads="1"/>
              </p:cNvSpPr>
              <p:nvPr/>
            </p:nvSpPr>
            <p:spPr bwMode="auto">
              <a:xfrm>
                <a:off x="5832" y="3004"/>
                <a:ext cx="2363" cy="1824"/>
              </a:xfrm>
              <a:prstGeom prst="rect">
                <a:avLst/>
              </a:prstGeom>
              <a:noFill/>
              <a:ln w="12700">
                <a:solidFill>
                  <a:schemeClr val="bg1"/>
                </a:solidFill>
                <a:prstDash val="sysDot"/>
                <a:miter lim="800000"/>
                <a:headEnd/>
                <a:tailEnd/>
              </a:ln>
            </p:spPr>
            <p:txBody>
              <a:bodyPr/>
              <a:lstStyle/>
              <a:p>
                <a:endParaRPr lang="en-US" sz="1000">
                  <a:latin typeface="+mn-lt"/>
                </a:endParaRPr>
              </a:p>
            </p:txBody>
          </p:sp>
          <p:sp>
            <p:nvSpPr>
              <p:cNvPr id="52" name="Text Box 4"/>
              <p:cNvSpPr txBox="1">
                <a:spLocks noChangeArrowheads="1"/>
              </p:cNvSpPr>
              <p:nvPr/>
            </p:nvSpPr>
            <p:spPr bwMode="auto">
              <a:xfrm>
                <a:off x="5980" y="3603"/>
                <a:ext cx="868" cy="694"/>
              </a:xfrm>
              <a:prstGeom prst="rect">
                <a:avLst/>
              </a:prstGeom>
              <a:solidFill>
                <a:srgbClr val="FFFFFF"/>
              </a:solidFill>
              <a:ln w="9525">
                <a:solidFill>
                  <a:srgbClr val="000000"/>
                </a:solidFill>
                <a:miter lim="800000"/>
                <a:headEnd/>
                <a:tailEnd/>
              </a:ln>
            </p:spPr>
            <p:txBody>
              <a:bodyPr lIns="9144" rIns="9144">
                <a:spAutoFit/>
              </a:bodyPr>
              <a:lstStyle/>
              <a:p>
                <a:pPr algn="ctr"/>
                <a:r>
                  <a:rPr lang="en-US" sz="1000" dirty="0">
                    <a:latin typeface="+mn-lt"/>
                  </a:rPr>
                  <a:t>Elaborate</a:t>
                </a:r>
              </a:p>
              <a:p>
                <a:pPr algn="ctr"/>
                <a:r>
                  <a:rPr lang="en-US" sz="1000" dirty="0">
                    <a:latin typeface="+mn-lt"/>
                  </a:rPr>
                  <a:t>Operator</a:t>
                </a:r>
              </a:p>
            </p:txBody>
          </p:sp>
          <p:sp>
            <p:nvSpPr>
              <p:cNvPr id="75" name="AutoShape 6"/>
              <p:cNvSpPr>
                <a:spLocks noChangeArrowheads="1"/>
              </p:cNvSpPr>
              <p:nvPr/>
            </p:nvSpPr>
            <p:spPr bwMode="auto">
              <a:xfrm>
                <a:off x="8321" y="3715"/>
                <a:ext cx="697" cy="473"/>
              </a:xfrm>
              <a:prstGeom prst="roundRect">
                <a:avLst>
                  <a:gd name="adj" fmla="val 16667"/>
                </a:avLst>
              </a:prstGeom>
              <a:solidFill>
                <a:srgbClr val="FFFFFF"/>
              </a:solidFill>
              <a:ln w="9525">
                <a:solidFill>
                  <a:srgbClr val="000000"/>
                </a:solidFill>
                <a:round/>
                <a:headEnd/>
                <a:tailEnd/>
              </a:ln>
            </p:spPr>
            <p:txBody>
              <a:bodyPr lIns="9144" rIns="9144">
                <a:spAutoFit/>
              </a:bodyPr>
              <a:lstStyle/>
              <a:p>
                <a:pPr algn="ctr">
                  <a:spcAft>
                    <a:spcPts val="1000"/>
                  </a:spcAft>
                </a:pPr>
                <a:r>
                  <a:rPr lang="en-US" sz="1000">
                    <a:latin typeface="+mn-lt"/>
                  </a:rPr>
                  <a:t>Output</a:t>
                </a:r>
              </a:p>
            </p:txBody>
          </p:sp>
          <p:sp>
            <p:nvSpPr>
              <p:cNvPr id="54" name="AutoShape 8"/>
              <p:cNvSpPr>
                <a:spLocks noChangeArrowheads="1"/>
              </p:cNvSpPr>
              <p:nvPr/>
            </p:nvSpPr>
            <p:spPr bwMode="auto">
              <a:xfrm>
                <a:off x="1918" y="3747"/>
                <a:ext cx="581" cy="410"/>
              </a:xfrm>
              <a:prstGeom prst="roundRect">
                <a:avLst>
                  <a:gd name="adj" fmla="val 0"/>
                </a:avLst>
              </a:prstGeom>
              <a:solidFill>
                <a:srgbClr val="FFFFFF"/>
              </a:solidFill>
              <a:ln w="9525">
                <a:solidFill>
                  <a:srgbClr val="000000"/>
                </a:solidFill>
                <a:round/>
                <a:headEnd/>
                <a:tailEnd/>
              </a:ln>
            </p:spPr>
            <p:txBody>
              <a:bodyPr lIns="9144" tIns="9144" rIns="9144" bIns="9144" anchor="ctr"/>
              <a:lstStyle/>
              <a:p>
                <a:pPr algn="ctr">
                  <a:spcAft>
                    <a:spcPts val="1000"/>
                  </a:spcAft>
                </a:pPr>
                <a:r>
                  <a:rPr lang="en-US" sz="1000">
                    <a:latin typeface="+mn-lt"/>
                  </a:rPr>
                  <a:t>Input</a:t>
                </a:r>
              </a:p>
            </p:txBody>
          </p:sp>
          <p:grpSp>
            <p:nvGrpSpPr>
              <p:cNvPr id="11" name="Group 9"/>
              <p:cNvGrpSpPr>
                <a:grpSpLocks/>
              </p:cNvGrpSpPr>
              <p:nvPr/>
            </p:nvGrpSpPr>
            <p:grpSpPr bwMode="auto">
              <a:xfrm>
                <a:off x="2867" y="3387"/>
                <a:ext cx="1630" cy="1206"/>
                <a:chOff x="2932" y="3447"/>
                <a:chExt cx="1630" cy="1206"/>
              </a:xfrm>
            </p:grpSpPr>
            <p:grpSp>
              <p:nvGrpSpPr>
                <p:cNvPr id="12" name="Group 11"/>
                <p:cNvGrpSpPr>
                  <a:grpSpLocks/>
                </p:cNvGrpSpPr>
                <p:nvPr/>
              </p:nvGrpSpPr>
              <p:grpSpPr bwMode="auto">
                <a:xfrm>
                  <a:off x="2932" y="3447"/>
                  <a:ext cx="1621" cy="1131"/>
                  <a:chOff x="2932" y="3447"/>
                  <a:chExt cx="1621" cy="1131"/>
                </a:xfrm>
              </p:grpSpPr>
              <p:sp>
                <p:nvSpPr>
                  <p:cNvPr id="71" name="Rectangle 14"/>
                  <p:cNvSpPr>
                    <a:spLocks noChangeArrowheads="1"/>
                  </p:cNvSpPr>
                  <p:nvPr/>
                </p:nvSpPr>
                <p:spPr bwMode="auto">
                  <a:xfrm>
                    <a:off x="2942" y="3447"/>
                    <a:ext cx="1611" cy="1131"/>
                  </a:xfrm>
                  <a:prstGeom prst="rect">
                    <a:avLst/>
                  </a:prstGeom>
                  <a:solidFill>
                    <a:schemeClr val="bg1"/>
                  </a:solidFill>
                  <a:ln w="9525">
                    <a:solidFill>
                      <a:schemeClr val="bg1"/>
                    </a:solidFill>
                    <a:miter lim="800000"/>
                    <a:headEnd/>
                    <a:tailEnd/>
                  </a:ln>
                </p:spPr>
                <p:txBody>
                  <a:bodyPr/>
                  <a:lstStyle/>
                  <a:p>
                    <a:endParaRPr lang="en-US" sz="1000">
                      <a:latin typeface="+mn-lt"/>
                    </a:endParaRPr>
                  </a:p>
                </p:txBody>
              </p:sp>
              <p:sp>
                <p:nvSpPr>
                  <p:cNvPr id="72" name="Text Box 12"/>
                  <p:cNvSpPr txBox="1">
                    <a:spLocks noChangeArrowheads="1"/>
                  </p:cNvSpPr>
                  <p:nvPr/>
                </p:nvSpPr>
                <p:spPr bwMode="auto">
                  <a:xfrm>
                    <a:off x="2932" y="3478"/>
                    <a:ext cx="1611" cy="427"/>
                  </a:xfrm>
                  <a:prstGeom prst="rect">
                    <a:avLst/>
                  </a:prstGeom>
                  <a:noFill/>
                  <a:ln w="9525">
                    <a:noFill/>
                    <a:miter lim="800000"/>
                    <a:headEnd/>
                    <a:tailEnd/>
                  </a:ln>
                </p:spPr>
                <p:txBody>
                  <a:bodyPr lIns="9144" rIns="9144">
                    <a:spAutoFit/>
                  </a:bodyPr>
                  <a:lstStyle/>
                  <a:p>
                    <a:pPr algn="ctr">
                      <a:spcAft>
                        <a:spcPts val="1000"/>
                      </a:spcAft>
                    </a:pPr>
                    <a:r>
                      <a:rPr lang="en-US" sz="1000" dirty="0">
                        <a:latin typeface="+mn-lt"/>
                      </a:rPr>
                      <a:t>Elaborate State</a:t>
                    </a:r>
                  </a:p>
                </p:txBody>
              </p:sp>
              <p:sp>
                <p:nvSpPr>
                  <p:cNvPr id="73" name="Text Box 13"/>
                  <p:cNvSpPr txBox="1">
                    <a:spLocks noChangeArrowheads="1"/>
                  </p:cNvSpPr>
                  <p:nvPr/>
                </p:nvSpPr>
                <p:spPr bwMode="auto">
                  <a:xfrm>
                    <a:off x="2942" y="3841"/>
                    <a:ext cx="1611" cy="427"/>
                  </a:xfrm>
                  <a:prstGeom prst="rect">
                    <a:avLst/>
                  </a:prstGeom>
                  <a:noFill/>
                  <a:ln w="9525">
                    <a:solidFill>
                      <a:schemeClr val="tx1"/>
                    </a:solidFill>
                    <a:prstDash val="sysDot"/>
                    <a:miter lim="800000"/>
                    <a:headEnd/>
                    <a:tailEnd/>
                  </a:ln>
                </p:spPr>
                <p:txBody>
                  <a:bodyPr lIns="9144" rIns="9144" anchor="ctr">
                    <a:spAutoFit/>
                  </a:bodyPr>
                  <a:lstStyle/>
                  <a:p>
                    <a:pPr algn="ctr">
                      <a:spcAft>
                        <a:spcPts val="1000"/>
                      </a:spcAft>
                    </a:pPr>
                    <a:r>
                      <a:rPr lang="en-US" sz="1000" dirty="0">
                        <a:latin typeface="+mn-lt"/>
                      </a:rPr>
                      <a:t>Propose Operators</a:t>
                    </a:r>
                  </a:p>
                </p:txBody>
              </p:sp>
            </p:grpSp>
            <p:sp>
              <p:nvSpPr>
                <p:cNvPr id="70" name="Text Box 10"/>
                <p:cNvSpPr txBox="1">
                  <a:spLocks noChangeArrowheads="1"/>
                </p:cNvSpPr>
                <p:nvPr/>
              </p:nvSpPr>
              <p:spPr bwMode="auto">
                <a:xfrm>
                  <a:off x="2951" y="4226"/>
                  <a:ext cx="1611" cy="427"/>
                </a:xfrm>
                <a:prstGeom prst="rect">
                  <a:avLst/>
                </a:prstGeom>
                <a:noFill/>
                <a:ln w="9525">
                  <a:noFill/>
                  <a:miter lim="800000"/>
                  <a:headEnd/>
                  <a:tailEnd/>
                </a:ln>
              </p:spPr>
              <p:txBody>
                <a:bodyPr lIns="9144" rIns="9144">
                  <a:spAutoFit/>
                </a:bodyPr>
                <a:lstStyle/>
                <a:p>
                  <a:pPr algn="ctr">
                    <a:spcAft>
                      <a:spcPts val="1000"/>
                    </a:spcAft>
                  </a:pPr>
                  <a:r>
                    <a:rPr lang="en-US" sz="1000" dirty="0">
                      <a:latin typeface="+mn-lt"/>
                    </a:rPr>
                    <a:t>Evaluate Operators</a:t>
                  </a:r>
                </a:p>
              </p:txBody>
            </p:sp>
          </p:grpSp>
          <p:cxnSp>
            <p:nvCxnSpPr>
              <p:cNvPr id="56" name="AutoShape 15"/>
              <p:cNvCxnSpPr>
                <a:cxnSpLocks noChangeShapeType="1"/>
                <a:stCxn id="54" idx="3"/>
                <a:endCxn id="71" idx="1"/>
              </p:cNvCxnSpPr>
              <p:nvPr/>
            </p:nvCxnSpPr>
            <p:spPr bwMode="auto">
              <a:xfrm>
                <a:off x="2499" y="3952"/>
                <a:ext cx="378" cy="1"/>
              </a:xfrm>
              <a:prstGeom prst="straightConnector1">
                <a:avLst/>
              </a:prstGeom>
              <a:noFill/>
              <a:ln w="9525">
                <a:solidFill>
                  <a:schemeClr val="bg1"/>
                </a:solidFill>
                <a:round/>
                <a:headEnd/>
                <a:tailEnd type="triangle" w="med" len="med"/>
              </a:ln>
            </p:spPr>
          </p:cxnSp>
          <p:cxnSp>
            <p:nvCxnSpPr>
              <p:cNvPr id="57" name="AutoShape 16"/>
              <p:cNvCxnSpPr>
                <a:cxnSpLocks noChangeShapeType="1"/>
                <a:stCxn id="71" idx="3"/>
                <a:endCxn id="50" idx="1"/>
              </p:cNvCxnSpPr>
              <p:nvPr/>
            </p:nvCxnSpPr>
            <p:spPr bwMode="auto">
              <a:xfrm flipV="1">
                <a:off x="4488" y="3949"/>
                <a:ext cx="386" cy="3"/>
              </a:xfrm>
              <a:prstGeom prst="straightConnector1">
                <a:avLst/>
              </a:prstGeom>
              <a:noFill/>
              <a:ln w="9525">
                <a:solidFill>
                  <a:schemeClr val="bg1"/>
                </a:solidFill>
                <a:round/>
                <a:headEnd/>
                <a:tailEnd type="triangle" w="med" len="med"/>
              </a:ln>
            </p:spPr>
          </p:cxnSp>
          <p:cxnSp>
            <p:nvCxnSpPr>
              <p:cNvPr id="58" name="AutoShape 17"/>
              <p:cNvCxnSpPr>
                <a:cxnSpLocks noChangeShapeType="1"/>
                <a:stCxn id="50" idx="3"/>
                <a:endCxn id="52" idx="1"/>
              </p:cNvCxnSpPr>
              <p:nvPr/>
            </p:nvCxnSpPr>
            <p:spPr bwMode="auto">
              <a:xfrm>
                <a:off x="5632" y="3949"/>
                <a:ext cx="348" cy="1"/>
              </a:xfrm>
              <a:prstGeom prst="bentConnector3">
                <a:avLst>
                  <a:gd name="adj1" fmla="val 50000"/>
                </a:avLst>
              </a:prstGeom>
              <a:noFill/>
              <a:ln w="9525">
                <a:solidFill>
                  <a:schemeClr val="bg1"/>
                </a:solidFill>
                <a:miter lim="800000"/>
                <a:headEnd/>
                <a:tailEnd type="triangle" w="med" len="med"/>
              </a:ln>
            </p:spPr>
          </p:cxnSp>
          <p:cxnSp>
            <p:nvCxnSpPr>
              <p:cNvPr id="59" name="AutoShape 18"/>
              <p:cNvCxnSpPr>
                <a:cxnSpLocks noChangeShapeType="1"/>
                <a:stCxn id="52" idx="3"/>
                <a:endCxn id="66" idx="1"/>
              </p:cNvCxnSpPr>
              <p:nvPr/>
            </p:nvCxnSpPr>
            <p:spPr bwMode="auto">
              <a:xfrm>
                <a:off x="6848" y="3950"/>
                <a:ext cx="388" cy="3"/>
              </a:xfrm>
              <a:prstGeom prst="straightConnector1">
                <a:avLst/>
              </a:prstGeom>
              <a:noFill/>
              <a:ln w="9525">
                <a:solidFill>
                  <a:schemeClr val="bg1"/>
                </a:solidFill>
                <a:round/>
                <a:headEnd/>
                <a:tailEnd type="triangle" w="med" len="med"/>
              </a:ln>
            </p:spPr>
          </p:cxnSp>
          <p:cxnSp>
            <p:nvCxnSpPr>
              <p:cNvPr id="60" name="AutoShape 20"/>
              <p:cNvCxnSpPr>
                <a:cxnSpLocks noChangeShapeType="1"/>
                <a:stCxn id="66" idx="3"/>
                <a:endCxn id="75" idx="1"/>
              </p:cNvCxnSpPr>
              <p:nvPr/>
            </p:nvCxnSpPr>
            <p:spPr bwMode="auto">
              <a:xfrm flipV="1">
                <a:off x="7852" y="3952"/>
                <a:ext cx="469" cy="1"/>
              </a:xfrm>
              <a:prstGeom prst="bentConnector3">
                <a:avLst>
                  <a:gd name="adj1" fmla="val 50000"/>
                </a:avLst>
              </a:prstGeom>
              <a:noFill/>
              <a:ln w="9525">
                <a:solidFill>
                  <a:schemeClr val="bg1"/>
                </a:solidFill>
                <a:miter lim="800000"/>
                <a:headEnd/>
                <a:tailEnd type="triangle" w="med" len="med"/>
              </a:ln>
            </p:spPr>
          </p:cxnSp>
          <p:cxnSp>
            <p:nvCxnSpPr>
              <p:cNvPr id="61" name="AutoShape 23"/>
              <p:cNvCxnSpPr>
                <a:cxnSpLocks noChangeShapeType="1"/>
                <a:stCxn id="71" idx="3"/>
                <a:endCxn id="71" idx="2"/>
              </p:cNvCxnSpPr>
              <p:nvPr/>
            </p:nvCxnSpPr>
            <p:spPr bwMode="auto">
              <a:xfrm flipH="1">
                <a:off x="3682" y="3953"/>
                <a:ext cx="805" cy="565"/>
              </a:xfrm>
              <a:prstGeom prst="bentConnector4">
                <a:avLst>
                  <a:gd name="adj1" fmla="val -30074"/>
                  <a:gd name="adj2" fmla="val 142153"/>
                </a:avLst>
              </a:prstGeom>
              <a:noFill/>
              <a:ln w="9525">
                <a:solidFill>
                  <a:schemeClr val="bg1"/>
                </a:solidFill>
                <a:miter lim="800000"/>
                <a:headEnd/>
                <a:tailEnd type="triangle" w="med" len="med"/>
              </a:ln>
            </p:spPr>
          </p:cxnSp>
          <p:sp>
            <p:nvSpPr>
              <p:cNvPr id="62" name="Rectangle 24"/>
              <p:cNvSpPr>
                <a:spLocks noChangeArrowheads="1"/>
              </p:cNvSpPr>
              <p:nvPr/>
            </p:nvSpPr>
            <p:spPr bwMode="auto">
              <a:xfrm>
                <a:off x="2682" y="3004"/>
                <a:ext cx="3018" cy="1824"/>
              </a:xfrm>
              <a:prstGeom prst="rect">
                <a:avLst/>
              </a:prstGeom>
              <a:noFill/>
              <a:ln w="12700">
                <a:solidFill>
                  <a:schemeClr val="bg1"/>
                </a:solidFill>
                <a:prstDash val="sysDot"/>
                <a:miter lim="800000"/>
                <a:headEnd/>
                <a:tailEnd/>
              </a:ln>
            </p:spPr>
            <p:txBody>
              <a:bodyPr/>
              <a:lstStyle/>
              <a:p>
                <a:endParaRPr lang="en-US" sz="1000">
                  <a:latin typeface="+mn-lt"/>
                </a:endParaRPr>
              </a:p>
            </p:txBody>
          </p:sp>
          <p:sp>
            <p:nvSpPr>
              <p:cNvPr id="63" name="Text Box 25"/>
              <p:cNvSpPr txBox="1">
                <a:spLocks noChangeArrowheads="1"/>
              </p:cNvSpPr>
              <p:nvPr/>
            </p:nvSpPr>
            <p:spPr bwMode="auto">
              <a:xfrm>
                <a:off x="2808" y="3004"/>
                <a:ext cx="2785" cy="460"/>
              </a:xfrm>
              <a:prstGeom prst="rect">
                <a:avLst/>
              </a:prstGeom>
              <a:noFill/>
              <a:ln w="9525">
                <a:noFill/>
                <a:miter lim="800000"/>
                <a:headEnd/>
                <a:tailEnd/>
              </a:ln>
            </p:spPr>
            <p:txBody>
              <a:bodyPr/>
              <a:lstStyle/>
              <a:p>
                <a:pPr algn="ctr">
                  <a:spcAft>
                    <a:spcPts val="1000"/>
                  </a:spcAft>
                </a:pPr>
                <a:r>
                  <a:rPr lang="en-US" sz="1000" b="1">
                    <a:solidFill>
                      <a:schemeClr val="bg1"/>
                    </a:solidFill>
                    <a:latin typeface="+mn-lt"/>
                  </a:rPr>
                  <a:t>Select Operator</a:t>
                </a:r>
              </a:p>
            </p:txBody>
          </p:sp>
          <p:sp>
            <p:nvSpPr>
              <p:cNvPr id="64" name="Text Box 26"/>
              <p:cNvSpPr txBox="1">
                <a:spLocks noChangeArrowheads="1"/>
              </p:cNvSpPr>
              <p:nvPr/>
            </p:nvSpPr>
            <p:spPr bwMode="auto">
              <a:xfrm>
                <a:off x="5509" y="3004"/>
                <a:ext cx="2785" cy="460"/>
              </a:xfrm>
              <a:prstGeom prst="rect">
                <a:avLst/>
              </a:prstGeom>
              <a:noFill/>
              <a:ln w="9525">
                <a:noFill/>
                <a:miter lim="800000"/>
                <a:headEnd/>
                <a:tailEnd/>
              </a:ln>
            </p:spPr>
            <p:txBody>
              <a:bodyPr/>
              <a:lstStyle/>
              <a:p>
                <a:pPr algn="ctr">
                  <a:spcAft>
                    <a:spcPts val="1000"/>
                  </a:spcAft>
                </a:pPr>
                <a:r>
                  <a:rPr lang="en-US" sz="1000" b="1">
                    <a:solidFill>
                      <a:schemeClr val="bg1"/>
                    </a:solidFill>
                    <a:latin typeface="+mn-lt"/>
                  </a:rPr>
                  <a:t>Apply Operator</a:t>
                </a:r>
              </a:p>
            </p:txBody>
          </p:sp>
          <p:grpSp>
            <p:nvGrpSpPr>
              <p:cNvPr id="13" name="Group 31"/>
              <p:cNvGrpSpPr>
                <a:grpSpLocks/>
              </p:cNvGrpSpPr>
              <p:nvPr/>
            </p:nvGrpSpPr>
            <p:grpSpPr bwMode="auto">
              <a:xfrm>
                <a:off x="6414" y="3758"/>
                <a:ext cx="1438" cy="539"/>
                <a:chOff x="6414" y="3758"/>
                <a:chExt cx="1438" cy="539"/>
              </a:xfrm>
            </p:grpSpPr>
            <p:sp>
              <p:nvSpPr>
                <p:cNvPr id="66" name="Text Box 32"/>
                <p:cNvSpPr txBox="1">
                  <a:spLocks noChangeArrowheads="1"/>
                </p:cNvSpPr>
                <p:nvPr/>
              </p:nvSpPr>
              <p:spPr bwMode="auto">
                <a:xfrm>
                  <a:off x="7236" y="3758"/>
                  <a:ext cx="616" cy="389"/>
                </a:xfrm>
                <a:prstGeom prst="rect">
                  <a:avLst/>
                </a:prstGeom>
                <a:solidFill>
                  <a:srgbClr val="FFFFFF"/>
                </a:solidFill>
                <a:ln w="9525">
                  <a:solidFill>
                    <a:srgbClr val="000000"/>
                  </a:solidFill>
                  <a:miter lim="800000"/>
                  <a:headEnd/>
                  <a:tailEnd/>
                </a:ln>
              </p:spPr>
              <p:txBody>
                <a:bodyPr lIns="9144" tIns="9144" rIns="9144" bIns="9144" anchor="ctr"/>
                <a:lstStyle/>
                <a:p>
                  <a:pPr algn="ctr">
                    <a:spcAft>
                      <a:spcPts val="1000"/>
                    </a:spcAft>
                  </a:pPr>
                  <a:r>
                    <a:rPr lang="en-US" sz="1000">
                      <a:latin typeface="+mn-lt"/>
                    </a:rPr>
                    <a:t>Apply</a:t>
                  </a:r>
                </a:p>
              </p:txBody>
            </p:sp>
            <p:cxnSp>
              <p:nvCxnSpPr>
                <p:cNvPr id="67" name="AutoShape 33"/>
                <p:cNvCxnSpPr>
                  <a:cxnSpLocks noChangeShapeType="1"/>
                  <a:stCxn id="52" idx="3"/>
                  <a:endCxn id="52" idx="2"/>
                </p:cNvCxnSpPr>
                <p:nvPr/>
              </p:nvCxnSpPr>
              <p:spPr bwMode="auto">
                <a:xfrm flipH="1">
                  <a:off x="6414" y="3950"/>
                  <a:ext cx="434" cy="347"/>
                </a:xfrm>
                <a:prstGeom prst="bentConnector4">
                  <a:avLst>
                    <a:gd name="adj1" fmla="val -74808"/>
                    <a:gd name="adj2" fmla="val 214277"/>
                  </a:avLst>
                </a:prstGeom>
                <a:noFill/>
                <a:ln w="9525">
                  <a:solidFill>
                    <a:schemeClr val="bg1"/>
                  </a:solidFill>
                  <a:miter lim="800000"/>
                  <a:headEnd/>
                  <a:tailEnd type="triangle" w="med" len="med"/>
                </a:ln>
              </p:spPr>
            </p:cxnSp>
            <p:cxnSp>
              <p:nvCxnSpPr>
                <p:cNvPr id="68" name="AutoShape 34"/>
                <p:cNvCxnSpPr>
                  <a:cxnSpLocks noChangeShapeType="1"/>
                  <a:stCxn id="66" idx="3"/>
                  <a:endCxn id="52" idx="2"/>
                </p:cNvCxnSpPr>
                <p:nvPr/>
              </p:nvCxnSpPr>
              <p:spPr bwMode="auto">
                <a:xfrm flipH="1">
                  <a:off x="6414" y="3953"/>
                  <a:ext cx="1438" cy="344"/>
                </a:xfrm>
                <a:prstGeom prst="bentConnector4">
                  <a:avLst>
                    <a:gd name="adj1" fmla="val -22578"/>
                    <a:gd name="adj2" fmla="val 215107"/>
                  </a:avLst>
                </a:prstGeom>
                <a:noFill/>
                <a:ln w="9525">
                  <a:solidFill>
                    <a:schemeClr val="bg1"/>
                  </a:solidFill>
                  <a:miter lim="800000"/>
                  <a:headEnd/>
                  <a:tailEnd type="triangle" w="med" len="med"/>
                </a:ln>
              </p:spPr>
            </p:cxnSp>
          </p:grpSp>
        </p:grpSp>
        <p:sp>
          <p:nvSpPr>
            <p:cNvPr id="50" name="AutoShape 6"/>
            <p:cNvSpPr>
              <a:spLocks noChangeArrowheads="1"/>
            </p:cNvSpPr>
            <p:nvPr/>
          </p:nvSpPr>
          <p:spPr bwMode="auto">
            <a:xfrm>
              <a:off x="3526444" y="5801350"/>
              <a:ext cx="481563" cy="300065"/>
            </a:xfrm>
            <a:prstGeom prst="roundRect">
              <a:avLst>
                <a:gd name="adj" fmla="val 16667"/>
              </a:avLst>
            </a:prstGeom>
            <a:solidFill>
              <a:srgbClr val="FFFFFF"/>
            </a:solidFill>
            <a:ln w="9525">
              <a:solidFill>
                <a:srgbClr val="000000"/>
              </a:solidFill>
              <a:round/>
              <a:headEnd/>
              <a:tailEnd/>
            </a:ln>
          </p:spPr>
          <p:txBody>
            <a:bodyPr lIns="9144" rIns="9144">
              <a:spAutoFit/>
            </a:bodyPr>
            <a:lstStyle/>
            <a:p>
              <a:pPr algn="ctr">
                <a:spcAft>
                  <a:spcPts val="1000"/>
                </a:spcAft>
              </a:pPr>
              <a:r>
                <a:rPr lang="en-US" sz="1000" dirty="0">
                  <a:latin typeface="+mn-lt"/>
                </a:rPr>
                <a:t>Decide</a:t>
              </a:r>
            </a:p>
          </p:txBody>
        </p:sp>
      </p:grpSp>
      <p:cxnSp>
        <p:nvCxnSpPr>
          <p:cNvPr id="88" name="AutoShape 7"/>
          <p:cNvCxnSpPr>
            <a:cxnSpLocks noChangeShapeType="1"/>
            <a:stCxn id="75" idx="3"/>
            <a:endCxn id="54" idx="1"/>
          </p:cNvCxnSpPr>
          <p:nvPr/>
        </p:nvCxnSpPr>
        <p:spPr bwMode="auto">
          <a:xfrm flipH="1">
            <a:off x="487241" y="5863945"/>
            <a:ext cx="4999159" cy="288"/>
          </a:xfrm>
          <a:prstGeom prst="bentConnector5">
            <a:avLst>
              <a:gd name="adj1" fmla="val -4573"/>
              <a:gd name="adj2" fmla="val 230723683"/>
              <a:gd name="adj3" fmla="val 104573"/>
            </a:avLst>
          </a:prstGeom>
          <a:noFill/>
          <a:ln w="9525">
            <a:solidFill>
              <a:schemeClr val="bg1"/>
            </a:solidFill>
            <a:miter lim="800000"/>
            <a:headEnd/>
            <a:tailEnd type="triangle" w="med" len="med"/>
          </a:ln>
        </p:spPr>
      </p:cxn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TankSoar</a:t>
            </a:r>
          </a:p>
        </p:txBody>
      </p:sp>
      <p:pic>
        <p:nvPicPr>
          <p:cNvPr id="82947" name="Picture 3" descr="tank-soar"/>
          <p:cNvPicPr>
            <a:picLocks noChangeAspect="1" noChangeArrowheads="1"/>
          </p:cNvPicPr>
          <p:nvPr/>
        </p:nvPicPr>
        <p:blipFill>
          <a:blip r:embed="rId2"/>
          <a:srcRect/>
          <a:stretch>
            <a:fillRect/>
          </a:stretch>
        </p:blipFill>
        <p:spPr bwMode="auto">
          <a:xfrm>
            <a:off x="1981200" y="1676400"/>
            <a:ext cx="4953000" cy="4953000"/>
          </a:xfrm>
          <a:prstGeom prst="rect">
            <a:avLst/>
          </a:prstGeom>
          <a:noFill/>
          <a:ln w="9525">
            <a:noFill/>
            <a:miter lim="800000"/>
            <a:headEnd/>
            <a:tailEnd/>
          </a:ln>
        </p:spPr>
      </p:pic>
      <p:sp>
        <p:nvSpPr>
          <p:cNvPr id="82948" name="Text Box 4"/>
          <p:cNvSpPr txBox="1">
            <a:spLocks noChangeArrowheads="1"/>
          </p:cNvSpPr>
          <p:nvPr/>
        </p:nvSpPr>
        <p:spPr bwMode="auto">
          <a:xfrm>
            <a:off x="228600" y="1676400"/>
            <a:ext cx="1752600" cy="461963"/>
          </a:xfrm>
          <a:prstGeom prst="rect">
            <a:avLst/>
          </a:prstGeom>
          <a:noFill/>
          <a:ln w="9525">
            <a:noFill/>
            <a:miter lim="800000"/>
            <a:headEnd/>
            <a:tailEnd/>
          </a:ln>
        </p:spPr>
        <p:txBody>
          <a:bodyPr>
            <a:spAutoFit/>
          </a:bodyPr>
          <a:lstStyle/>
          <a:p>
            <a:pPr eaLnBrk="1" hangingPunct="1">
              <a:spcBef>
                <a:spcPct val="50000"/>
              </a:spcBef>
            </a:pPr>
            <a:endParaRPr lang="en-US">
              <a:solidFill>
                <a:srgbClr val="FFFF00"/>
              </a:solidFill>
            </a:endParaRPr>
          </a:p>
        </p:txBody>
      </p:sp>
      <p:sp>
        <p:nvSpPr>
          <p:cNvPr id="82949" name="Text Box 5"/>
          <p:cNvSpPr txBox="1">
            <a:spLocks noChangeArrowheads="1"/>
          </p:cNvSpPr>
          <p:nvPr/>
        </p:nvSpPr>
        <p:spPr bwMode="auto">
          <a:xfrm>
            <a:off x="152400" y="1752600"/>
            <a:ext cx="1600200" cy="5816600"/>
          </a:xfrm>
          <a:prstGeom prst="rect">
            <a:avLst/>
          </a:prstGeom>
          <a:noFill/>
          <a:ln w="9525">
            <a:noFill/>
            <a:miter lim="800000"/>
            <a:headEnd/>
            <a:tailEnd/>
          </a:ln>
        </p:spPr>
        <p:txBody>
          <a:bodyPr>
            <a:spAutoFit/>
          </a:bodyPr>
          <a:lstStyle/>
          <a:p>
            <a:pPr eaLnBrk="1" hangingPunct="1">
              <a:spcBef>
                <a:spcPct val="50000"/>
              </a:spcBef>
            </a:pPr>
            <a:r>
              <a:rPr lang="en-US" dirty="0">
                <a:solidFill>
                  <a:srgbClr val="FFFF00"/>
                </a:solidFill>
              </a:rPr>
              <a:t>Red Tank’s Shield</a:t>
            </a:r>
          </a:p>
          <a:p>
            <a:pPr eaLnBrk="1" hangingPunct="1">
              <a:spcBef>
                <a:spcPct val="50000"/>
              </a:spcBef>
            </a:pPr>
            <a:r>
              <a:rPr lang="en-US" dirty="0">
                <a:solidFill>
                  <a:srgbClr val="FFFF00"/>
                </a:solidFill>
              </a:rPr>
              <a:t>Borders (stone)</a:t>
            </a:r>
          </a:p>
          <a:p>
            <a:pPr eaLnBrk="1" hangingPunct="1">
              <a:spcBef>
                <a:spcPct val="50000"/>
              </a:spcBef>
            </a:pPr>
            <a:endParaRPr lang="en-US" dirty="0">
              <a:solidFill>
                <a:srgbClr val="FFFF00"/>
              </a:solidFill>
            </a:endParaRPr>
          </a:p>
          <a:p>
            <a:pPr eaLnBrk="1" hangingPunct="1">
              <a:spcBef>
                <a:spcPct val="50000"/>
              </a:spcBef>
            </a:pPr>
            <a:r>
              <a:rPr lang="en-US" dirty="0">
                <a:solidFill>
                  <a:srgbClr val="FFFF00"/>
                </a:solidFill>
              </a:rPr>
              <a:t>Walls (trees)</a:t>
            </a:r>
          </a:p>
          <a:p>
            <a:pPr eaLnBrk="1" hangingPunct="1">
              <a:spcBef>
                <a:spcPct val="50000"/>
              </a:spcBef>
            </a:pPr>
            <a:endParaRPr lang="en-US" dirty="0">
              <a:solidFill>
                <a:srgbClr val="FFFF00"/>
              </a:solidFill>
            </a:endParaRPr>
          </a:p>
          <a:p>
            <a:pPr eaLnBrk="1" hangingPunct="1">
              <a:spcBef>
                <a:spcPct val="50000"/>
              </a:spcBef>
            </a:pPr>
            <a:r>
              <a:rPr lang="en-US" dirty="0">
                <a:solidFill>
                  <a:srgbClr val="FFFF00"/>
                </a:solidFill>
              </a:rPr>
              <a:t>Health charger</a:t>
            </a:r>
          </a:p>
          <a:p>
            <a:pPr eaLnBrk="1" hangingPunct="1">
              <a:spcBef>
                <a:spcPct val="50000"/>
              </a:spcBef>
            </a:pPr>
            <a:endParaRPr lang="en-US" dirty="0">
              <a:solidFill>
                <a:srgbClr val="FFFF00"/>
              </a:solidFill>
            </a:endParaRPr>
          </a:p>
          <a:p>
            <a:pPr eaLnBrk="1" hangingPunct="1">
              <a:spcBef>
                <a:spcPct val="50000"/>
              </a:spcBef>
            </a:pPr>
            <a:endParaRPr lang="en-US" dirty="0">
              <a:solidFill>
                <a:srgbClr val="FFFF00"/>
              </a:solidFill>
            </a:endParaRPr>
          </a:p>
        </p:txBody>
      </p:sp>
      <p:sp>
        <p:nvSpPr>
          <p:cNvPr id="82950" name="Text Box 6"/>
          <p:cNvSpPr txBox="1">
            <a:spLocks noChangeArrowheads="1"/>
          </p:cNvSpPr>
          <p:nvPr/>
        </p:nvSpPr>
        <p:spPr bwMode="auto">
          <a:xfrm>
            <a:off x="7162800" y="1828800"/>
            <a:ext cx="1676400" cy="4708525"/>
          </a:xfrm>
          <a:prstGeom prst="rect">
            <a:avLst/>
          </a:prstGeom>
          <a:noFill/>
          <a:ln w="9525">
            <a:noFill/>
            <a:miter lim="800000"/>
            <a:headEnd/>
            <a:tailEnd/>
          </a:ln>
        </p:spPr>
        <p:txBody>
          <a:bodyPr>
            <a:spAutoFit/>
          </a:bodyPr>
          <a:lstStyle/>
          <a:p>
            <a:pPr eaLnBrk="1" hangingPunct="1">
              <a:spcBef>
                <a:spcPct val="50000"/>
              </a:spcBef>
            </a:pPr>
            <a:r>
              <a:rPr lang="en-US">
                <a:solidFill>
                  <a:srgbClr val="FFFF00"/>
                </a:solidFill>
              </a:rPr>
              <a:t>Missile pack</a:t>
            </a:r>
          </a:p>
          <a:p>
            <a:pPr eaLnBrk="1" hangingPunct="1">
              <a:spcBef>
                <a:spcPct val="50000"/>
              </a:spcBef>
            </a:pPr>
            <a:endParaRPr lang="en-US">
              <a:solidFill>
                <a:srgbClr val="FFFF00"/>
              </a:solidFill>
            </a:endParaRPr>
          </a:p>
          <a:p>
            <a:pPr eaLnBrk="1" hangingPunct="1">
              <a:spcBef>
                <a:spcPct val="50000"/>
              </a:spcBef>
            </a:pPr>
            <a:r>
              <a:rPr lang="en-US">
                <a:solidFill>
                  <a:srgbClr val="FFFF00"/>
                </a:solidFill>
              </a:rPr>
              <a:t>Blue tank (Ouch!)</a:t>
            </a:r>
          </a:p>
          <a:p>
            <a:pPr eaLnBrk="1" hangingPunct="1">
              <a:spcBef>
                <a:spcPct val="50000"/>
              </a:spcBef>
            </a:pPr>
            <a:endParaRPr lang="en-US">
              <a:solidFill>
                <a:srgbClr val="FFFF00"/>
              </a:solidFill>
            </a:endParaRPr>
          </a:p>
          <a:p>
            <a:pPr eaLnBrk="1" hangingPunct="1">
              <a:spcBef>
                <a:spcPct val="50000"/>
              </a:spcBef>
            </a:pPr>
            <a:r>
              <a:rPr lang="en-US">
                <a:solidFill>
                  <a:srgbClr val="FFFF00"/>
                </a:solidFill>
              </a:rPr>
              <a:t>Energy charger</a:t>
            </a:r>
          </a:p>
          <a:p>
            <a:pPr eaLnBrk="1" hangingPunct="1">
              <a:spcBef>
                <a:spcPct val="50000"/>
              </a:spcBef>
            </a:pPr>
            <a:r>
              <a:rPr lang="en-US">
                <a:solidFill>
                  <a:srgbClr val="FFFF00"/>
                </a:solidFill>
              </a:rPr>
              <a:t>Green tank’s radar</a:t>
            </a:r>
          </a:p>
        </p:txBody>
      </p:sp>
      <p:sp>
        <p:nvSpPr>
          <p:cNvPr id="82951" name="Line 7"/>
          <p:cNvSpPr>
            <a:spLocks noChangeShapeType="1"/>
          </p:cNvSpPr>
          <p:nvPr/>
        </p:nvSpPr>
        <p:spPr bwMode="auto">
          <a:xfrm flipH="1" flipV="1">
            <a:off x="6324600" y="2133600"/>
            <a:ext cx="914400" cy="15240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2" name="Line 8"/>
          <p:cNvSpPr>
            <a:spLocks noChangeShapeType="1"/>
          </p:cNvSpPr>
          <p:nvPr/>
        </p:nvSpPr>
        <p:spPr bwMode="auto">
          <a:xfrm flipH="1" flipV="1">
            <a:off x="5940425" y="2814638"/>
            <a:ext cx="1298575" cy="842962"/>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3" name="Line 9"/>
          <p:cNvSpPr>
            <a:spLocks noChangeShapeType="1"/>
          </p:cNvSpPr>
          <p:nvPr/>
        </p:nvSpPr>
        <p:spPr bwMode="auto">
          <a:xfrm flipH="1">
            <a:off x="4800600" y="5181600"/>
            <a:ext cx="2438400" cy="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4" name="Line 10"/>
          <p:cNvSpPr>
            <a:spLocks noChangeShapeType="1"/>
          </p:cNvSpPr>
          <p:nvPr/>
        </p:nvSpPr>
        <p:spPr bwMode="auto">
          <a:xfrm flipH="1">
            <a:off x="4191000" y="6096000"/>
            <a:ext cx="3048000" cy="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5" name="Line 11"/>
          <p:cNvSpPr>
            <a:spLocks noChangeShapeType="1"/>
          </p:cNvSpPr>
          <p:nvPr/>
        </p:nvSpPr>
        <p:spPr bwMode="auto">
          <a:xfrm>
            <a:off x="1524000" y="2209800"/>
            <a:ext cx="3200400" cy="53340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6" name="Line 12"/>
          <p:cNvSpPr>
            <a:spLocks noChangeShapeType="1"/>
          </p:cNvSpPr>
          <p:nvPr/>
        </p:nvSpPr>
        <p:spPr bwMode="auto">
          <a:xfrm>
            <a:off x="1295400" y="3124200"/>
            <a:ext cx="838200" cy="53340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7" name="Line 13"/>
          <p:cNvSpPr>
            <a:spLocks noChangeShapeType="1"/>
          </p:cNvSpPr>
          <p:nvPr/>
        </p:nvSpPr>
        <p:spPr bwMode="auto">
          <a:xfrm flipV="1">
            <a:off x="1295400" y="1905000"/>
            <a:ext cx="1752600" cy="121920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8" name="Line 14"/>
          <p:cNvSpPr>
            <a:spLocks noChangeShapeType="1"/>
          </p:cNvSpPr>
          <p:nvPr/>
        </p:nvSpPr>
        <p:spPr bwMode="auto">
          <a:xfrm flipV="1">
            <a:off x="1219200" y="3733800"/>
            <a:ext cx="2057400" cy="83820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59" name="Line 15"/>
          <p:cNvSpPr>
            <a:spLocks noChangeShapeType="1"/>
          </p:cNvSpPr>
          <p:nvPr/>
        </p:nvSpPr>
        <p:spPr bwMode="auto">
          <a:xfrm flipV="1">
            <a:off x="1143000" y="5257800"/>
            <a:ext cx="1752600" cy="76200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82960" name="Oval 16"/>
          <p:cNvSpPr>
            <a:spLocks noChangeArrowheads="1"/>
          </p:cNvSpPr>
          <p:nvPr/>
        </p:nvSpPr>
        <p:spPr bwMode="auto">
          <a:xfrm>
            <a:off x="4724400" y="2540000"/>
            <a:ext cx="381000" cy="381000"/>
          </a:xfrm>
          <a:prstGeom prst="ellipse">
            <a:avLst/>
          </a:prstGeom>
          <a:noFill/>
          <a:ln w="12700">
            <a:solidFill>
              <a:schemeClr val="bg1"/>
            </a:solidFill>
            <a:round/>
            <a:headEnd/>
            <a:tailEnd/>
          </a:ln>
        </p:spPr>
        <p:txBody>
          <a:bodyPr wrap="none" anchor="ctr"/>
          <a:lstStyle/>
          <a:p>
            <a:endParaRPr lang="en-US">
              <a:solidFill>
                <a:srgbClr val="FFFF00"/>
              </a:solidFill>
            </a:endParaRPr>
          </a:p>
        </p:txBody>
      </p:sp>
      <p:sp>
        <p:nvSpPr>
          <p:cNvPr id="82961" name="Line 17"/>
          <p:cNvSpPr>
            <a:spLocks noChangeShapeType="1"/>
          </p:cNvSpPr>
          <p:nvPr/>
        </p:nvSpPr>
        <p:spPr bwMode="auto">
          <a:xfrm>
            <a:off x="2971800" y="3886200"/>
            <a:ext cx="1371600" cy="0"/>
          </a:xfrm>
          <a:prstGeom prst="line">
            <a:avLst/>
          </a:prstGeom>
          <a:noFill/>
          <a:ln w="50800">
            <a:solidFill>
              <a:srgbClr val="0000FF"/>
            </a:solidFill>
            <a:round/>
            <a:headEnd/>
            <a:tailEnd type="triangle" w="med" len="med"/>
          </a:ln>
        </p:spPr>
        <p:txBody>
          <a:bodyPr/>
          <a:lstStyle/>
          <a:p>
            <a:endParaRPr lang="en-US">
              <a:solidFill>
                <a:srgbClr val="FFFF00"/>
              </a:solidFill>
            </a:endParaRPr>
          </a:p>
        </p:txBody>
      </p:sp>
      <p:sp>
        <p:nvSpPr>
          <p:cNvPr id="19" name="Slide Number Placeholder 18"/>
          <p:cNvSpPr>
            <a:spLocks noGrp="1"/>
          </p:cNvSpPr>
          <p:nvPr>
            <p:ph type="sldNum" sz="quarter" idx="10"/>
          </p:nvPr>
        </p:nvSpPr>
        <p:spPr/>
        <p:txBody>
          <a:bodyPr/>
          <a:lstStyle/>
          <a:p>
            <a:pPr>
              <a:defRPr/>
            </a:pPr>
            <a:fld id="{ADF37FEF-FB85-4DDB-AE1E-F793A92FED47}" type="slidenum">
              <a:rPr lang="en-US" smtClean="0"/>
              <a:pPr>
                <a:defRPr/>
              </a:pPr>
              <a:t>17</a:t>
            </a:fld>
            <a:endParaRPr lang="en-US"/>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sz="quarter"/>
          </p:nvPr>
        </p:nvSpPr>
        <p:spPr>
          <a:noFill/>
        </p:spPr>
        <p:txBody>
          <a:bodyPr anchor="t"/>
          <a:lstStyle/>
          <a:p>
            <a:r>
              <a:rPr lang="en-US" sz="3600" smtClean="0"/>
              <a:t>Soar 103: Subgoals</a:t>
            </a:r>
          </a:p>
        </p:txBody>
      </p:sp>
      <p:pic>
        <p:nvPicPr>
          <p:cNvPr id="650243" name="Picture 3" descr="tanksoar"/>
          <p:cNvPicPr>
            <a:picLocks noGrp="1" noChangeAspect="1" noChangeArrowheads="1"/>
          </p:cNvPicPr>
          <p:nvPr>
            <p:ph sz="quarter" idx="1"/>
          </p:nvPr>
        </p:nvPicPr>
        <p:blipFill>
          <a:blip r:embed="rId2"/>
          <a:srcRect/>
          <a:stretch>
            <a:fillRect/>
          </a:stretch>
        </p:blipFill>
        <p:spPr>
          <a:xfrm>
            <a:off x="3138488" y="850900"/>
            <a:ext cx="2455862" cy="2436813"/>
          </a:xfrm>
          <a:noFill/>
        </p:spPr>
      </p:pic>
      <p:pic>
        <p:nvPicPr>
          <p:cNvPr id="650244" name="Picture 4" descr="tanksoar1"/>
          <p:cNvPicPr>
            <a:picLocks noGrp="1" noChangeAspect="1" noChangeArrowheads="1"/>
          </p:cNvPicPr>
          <p:nvPr>
            <p:ph sz="quarter" idx="2"/>
          </p:nvPr>
        </p:nvPicPr>
        <p:blipFill>
          <a:blip r:embed="rId3"/>
          <a:srcRect/>
          <a:stretch>
            <a:fillRect/>
          </a:stretch>
        </p:blipFill>
        <p:spPr>
          <a:xfrm>
            <a:off x="3138488" y="850900"/>
            <a:ext cx="2455862" cy="2436813"/>
          </a:xfrm>
          <a:noFill/>
        </p:spPr>
      </p:pic>
      <p:pic>
        <p:nvPicPr>
          <p:cNvPr id="650245" name="Picture 5" descr="tanksoar2"/>
          <p:cNvPicPr>
            <a:picLocks noGrp="1" noChangeAspect="1" noChangeArrowheads="1"/>
          </p:cNvPicPr>
          <p:nvPr>
            <p:ph sz="quarter" idx="3"/>
          </p:nvPr>
        </p:nvPicPr>
        <p:blipFill>
          <a:blip r:embed="rId4"/>
          <a:srcRect/>
          <a:stretch>
            <a:fillRect/>
          </a:stretch>
        </p:blipFill>
        <p:spPr>
          <a:xfrm>
            <a:off x="3138488" y="850900"/>
            <a:ext cx="2459037" cy="2441575"/>
          </a:xfrm>
          <a:noFill/>
        </p:spPr>
      </p:pic>
      <p:pic>
        <p:nvPicPr>
          <p:cNvPr id="650271" name="Picture 31" descr="tanksoar3"/>
          <p:cNvPicPr>
            <a:picLocks noGrp="1" noChangeAspect="1" noChangeArrowheads="1"/>
          </p:cNvPicPr>
          <p:nvPr>
            <p:ph sz="quarter" idx="4"/>
          </p:nvPr>
        </p:nvPicPr>
        <p:blipFill>
          <a:blip r:embed="rId5"/>
          <a:srcRect/>
          <a:stretch>
            <a:fillRect/>
          </a:stretch>
        </p:blipFill>
        <p:spPr>
          <a:xfrm>
            <a:off x="3138488" y="850900"/>
            <a:ext cx="2455862" cy="2436813"/>
          </a:xfrm>
          <a:noFill/>
        </p:spPr>
      </p:pic>
      <p:sp>
        <p:nvSpPr>
          <p:cNvPr id="100359" name="Text Box 6"/>
          <p:cNvSpPr txBox="1">
            <a:spLocks noChangeArrowheads="1"/>
          </p:cNvSpPr>
          <p:nvPr/>
        </p:nvSpPr>
        <p:spPr bwMode="auto">
          <a:xfrm>
            <a:off x="1900238" y="3333750"/>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rPr>
              <a:t>Propose</a:t>
            </a:r>
          </a:p>
          <a:p>
            <a:pPr algn="ctr"/>
            <a:r>
              <a:rPr lang="en-US" sz="1600" b="1">
                <a:solidFill>
                  <a:srgbClr val="FFFF00"/>
                </a:solidFill>
              </a:rPr>
              <a:t>Operator</a:t>
            </a:r>
          </a:p>
        </p:txBody>
      </p:sp>
      <p:sp>
        <p:nvSpPr>
          <p:cNvPr id="100360" name="Text Box 7"/>
          <p:cNvSpPr txBox="1">
            <a:spLocks noChangeArrowheads="1"/>
          </p:cNvSpPr>
          <p:nvPr/>
        </p:nvSpPr>
        <p:spPr bwMode="auto">
          <a:xfrm>
            <a:off x="3192463" y="3335338"/>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rPr>
              <a:t>Compare</a:t>
            </a:r>
          </a:p>
          <a:p>
            <a:pPr algn="ctr"/>
            <a:r>
              <a:rPr lang="en-US" sz="1600" b="1">
                <a:solidFill>
                  <a:srgbClr val="FFFF00"/>
                </a:solidFill>
              </a:rPr>
              <a:t>Operators</a:t>
            </a:r>
          </a:p>
        </p:txBody>
      </p:sp>
      <p:sp>
        <p:nvSpPr>
          <p:cNvPr id="100361" name="Text Box 8"/>
          <p:cNvSpPr txBox="1">
            <a:spLocks noChangeArrowheads="1"/>
          </p:cNvSpPr>
          <p:nvPr/>
        </p:nvSpPr>
        <p:spPr bwMode="auto">
          <a:xfrm>
            <a:off x="5775325" y="3335338"/>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rPr>
              <a:t>Apply</a:t>
            </a:r>
          </a:p>
          <a:p>
            <a:pPr algn="ctr"/>
            <a:r>
              <a:rPr lang="en-US" sz="1600" b="1">
                <a:solidFill>
                  <a:srgbClr val="FFFF00"/>
                </a:solidFill>
              </a:rPr>
              <a:t>Operator</a:t>
            </a:r>
          </a:p>
        </p:txBody>
      </p:sp>
      <p:sp>
        <p:nvSpPr>
          <p:cNvPr id="100362" name="AutoShape 9"/>
          <p:cNvSpPr>
            <a:spLocks noChangeArrowheads="1"/>
          </p:cNvSpPr>
          <p:nvPr/>
        </p:nvSpPr>
        <p:spPr bwMode="auto">
          <a:xfrm>
            <a:off x="7067550" y="3332163"/>
            <a:ext cx="1157288"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rPr>
              <a:t>Output</a:t>
            </a:r>
          </a:p>
        </p:txBody>
      </p:sp>
      <p:grpSp>
        <p:nvGrpSpPr>
          <p:cNvPr id="100363" name="Group 10"/>
          <p:cNvGrpSpPr>
            <a:grpSpLocks/>
          </p:cNvGrpSpPr>
          <p:nvPr/>
        </p:nvGrpSpPr>
        <p:grpSpPr bwMode="auto">
          <a:xfrm>
            <a:off x="404813" y="3602038"/>
            <a:ext cx="8132762" cy="331787"/>
            <a:chOff x="135" y="1059"/>
            <a:chExt cx="5123" cy="209"/>
          </a:xfrm>
        </p:grpSpPr>
        <p:sp>
          <p:nvSpPr>
            <p:cNvPr id="100397" name="Line 11"/>
            <p:cNvSpPr>
              <a:spLocks noChangeShapeType="1"/>
            </p:cNvSpPr>
            <p:nvPr/>
          </p:nvSpPr>
          <p:spPr bwMode="auto">
            <a:xfrm>
              <a:off x="5061" y="1059"/>
              <a:ext cx="193" cy="3"/>
            </a:xfrm>
            <a:prstGeom prst="line">
              <a:avLst/>
            </a:prstGeom>
            <a:noFill/>
            <a:ln w="12700">
              <a:solidFill>
                <a:srgbClr val="FFFF00"/>
              </a:solidFill>
              <a:round/>
              <a:headEnd/>
              <a:tailEnd/>
            </a:ln>
          </p:spPr>
          <p:txBody>
            <a:bodyPr wrap="none" tIns="9144" bIns="9144" anchor="ctr"/>
            <a:lstStyle/>
            <a:p>
              <a:endParaRPr lang="en-US">
                <a:solidFill>
                  <a:srgbClr val="FFFF00"/>
                </a:solidFill>
              </a:endParaRPr>
            </a:p>
          </p:txBody>
        </p:sp>
        <p:sp>
          <p:nvSpPr>
            <p:cNvPr id="100398" name="Line 12"/>
            <p:cNvSpPr>
              <a:spLocks noChangeShapeType="1"/>
            </p:cNvSpPr>
            <p:nvPr/>
          </p:nvSpPr>
          <p:spPr bwMode="auto">
            <a:xfrm>
              <a:off x="5254" y="1066"/>
              <a:ext cx="0" cy="202"/>
            </a:xfrm>
            <a:prstGeom prst="line">
              <a:avLst/>
            </a:prstGeom>
            <a:noFill/>
            <a:ln w="12700">
              <a:solidFill>
                <a:srgbClr val="FFFF00"/>
              </a:solidFill>
              <a:round/>
              <a:headEnd/>
              <a:tailEnd/>
            </a:ln>
          </p:spPr>
          <p:txBody>
            <a:bodyPr wrap="none" tIns="9144" bIns="9144" anchor="ctr"/>
            <a:lstStyle/>
            <a:p>
              <a:endParaRPr lang="en-US">
                <a:solidFill>
                  <a:srgbClr val="FFFF00"/>
                </a:solidFill>
              </a:endParaRPr>
            </a:p>
          </p:txBody>
        </p:sp>
        <p:sp>
          <p:nvSpPr>
            <p:cNvPr id="100399" name="Line 13"/>
            <p:cNvSpPr>
              <a:spLocks noChangeShapeType="1"/>
            </p:cNvSpPr>
            <p:nvPr/>
          </p:nvSpPr>
          <p:spPr bwMode="auto">
            <a:xfrm flipH="1">
              <a:off x="147" y="1268"/>
              <a:ext cx="5111" cy="0"/>
            </a:xfrm>
            <a:prstGeom prst="line">
              <a:avLst/>
            </a:prstGeom>
            <a:noFill/>
            <a:ln w="12700">
              <a:solidFill>
                <a:srgbClr val="FFFF00"/>
              </a:solidFill>
              <a:round/>
              <a:headEnd/>
              <a:tailEnd/>
            </a:ln>
          </p:spPr>
          <p:txBody>
            <a:bodyPr wrap="none" tIns="9144" bIns="9144" anchor="ctr"/>
            <a:lstStyle/>
            <a:p>
              <a:endParaRPr lang="en-US">
                <a:solidFill>
                  <a:srgbClr val="FFFF00"/>
                </a:solidFill>
              </a:endParaRPr>
            </a:p>
          </p:txBody>
        </p:sp>
        <p:sp>
          <p:nvSpPr>
            <p:cNvPr id="100400" name="Line 14"/>
            <p:cNvSpPr>
              <a:spLocks noChangeShapeType="1"/>
            </p:cNvSpPr>
            <p:nvPr/>
          </p:nvSpPr>
          <p:spPr bwMode="auto">
            <a:xfrm flipH="1" flipV="1">
              <a:off x="141" y="1060"/>
              <a:ext cx="6" cy="206"/>
            </a:xfrm>
            <a:prstGeom prst="line">
              <a:avLst/>
            </a:prstGeom>
            <a:noFill/>
            <a:ln w="12700">
              <a:solidFill>
                <a:srgbClr val="FFFF00"/>
              </a:solidFill>
              <a:round/>
              <a:headEnd/>
              <a:tailEnd/>
            </a:ln>
          </p:spPr>
          <p:txBody>
            <a:bodyPr wrap="none" tIns="9144" bIns="9144" anchor="ctr"/>
            <a:lstStyle/>
            <a:p>
              <a:endParaRPr lang="en-US">
                <a:solidFill>
                  <a:srgbClr val="FFFF00"/>
                </a:solidFill>
              </a:endParaRPr>
            </a:p>
          </p:txBody>
        </p:sp>
        <p:sp>
          <p:nvSpPr>
            <p:cNvPr id="100401" name="Line 15"/>
            <p:cNvSpPr>
              <a:spLocks noChangeShapeType="1"/>
            </p:cNvSpPr>
            <p:nvPr/>
          </p:nvSpPr>
          <p:spPr bwMode="auto">
            <a:xfrm>
              <a:off x="135" y="1060"/>
              <a:ext cx="117" cy="0"/>
            </a:xfrm>
            <a:prstGeom prst="line">
              <a:avLst/>
            </a:prstGeom>
            <a:noFill/>
            <a:ln w="12700">
              <a:solidFill>
                <a:srgbClr val="FFFF00"/>
              </a:solidFill>
              <a:round/>
              <a:headEnd/>
              <a:tailEnd type="triangle" w="med" len="med"/>
            </a:ln>
          </p:spPr>
          <p:txBody>
            <a:bodyPr wrap="none" tIns="9144" bIns="9144" anchor="ctr"/>
            <a:lstStyle/>
            <a:p>
              <a:endParaRPr lang="en-US">
                <a:solidFill>
                  <a:srgbClr val="FFFF00"/>
                </a:solidFill>
              </a:endParaRPr>
            </a:p>
          </p:txBody>
        </p:sp>
      </p:grpSp>
      <p:sp>
        <p:nvSpPr>
          <p:cNvPr id="100364" name="AutoShape 16"/>
          <p:cNvSpPr>
            <a:spLocks noChangeArrowheads="1"/>
          </p:cNvSpPr>
          <p:nvPr/>
        </p:nvSpPr>
        <p:spPr bwMode="auto">
          <a:xfrm>
            <a:off x="595313" y="3332163"/>
            <a:ext cx="1157287"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rPr>
              <a:t>Input</a:t>
            </a:r>
          </a:p>
        </p:txBody>
      </p:sp>
      <p:sp>
        <p:nvSpPr>
          <p:cNvPr id="100365" name="AutoShape 17"/>
          <p:cNvSpPr>
            <a:spLocks noChangeArrowheads="1"/>
          </p:cNvSpPr>
          <p:nvPr/>
        </p:nvSpPr>
        <p:spPr bwMode="auto">
          <a:xfrm>
            <a:off x="4467225" y="3332163"/>
            <a:ext cx="1157288"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rPr>
              <a:t>Select</a:t>
            </a:r>
          </a:p>
          <a:p>
            <a:pPr algn="ctr"/>
            <a:r>
              <a:rPr lang="en-US" sz="1600" b="1">
                <a:solidFill>
                  <a:srgbClr val="FFFF00"/>
                </a:solidFill>
              </a:rPr>
              <a:t>Operator</a:t>
            </a:r>
          </a:p>
        </p:txBody>
      </p:sp>
      <p:sp>
        <p:nvSpPr>
          <p:cNvPr id="650258" name="AutoShape 18"/>
          <p:cNvSpPr>
            <a:spLocks noChangeArrowheads="1"/>
          </p:cNvSpPr>
          <p:nvPr/>
        </p:nvSpPr>
        <p:spPr bwMode="auto">
          <a:xfrm>
            <a:off x="598488" y="3332163"/>
            <a:ext cx="1157287" cy="525462"/>
          </a:xfrm>
          <a:prstGeom prst="roundRect">
            <a:avLst>
              <a:gd name="adj" fmla="val 16667"/>
            </a:avLst>
          </a:prstGeom>
          <a:solidFill>
            <a:srgbClr val="0000FF"/>
          </a:solidFill>
          <a:ln w="12700" algn="ctr">
            <a:solidFill>
              <a:schemeClr val="tx1"/>
            </a:solidFill>
            <a:round/>
            <a:headEnd/>
            <a:tailEnd/>
          </a:ln>
        </p:spPr>
        <p:txBody>
          <a:bodyPr wrap="none" tIns="9144" bIns="9144" anchor="ctr"/>
          <a:lstStyle/>
          <a:p>
            <a:pPr algn="ctr"/>
            <a:r>
              <a:rPr lang="en-US" sz="1600" b="1">
                <a:solidFill>
                  <a:srgbClr val="FFFF00"/>
                </a:solidFill>
              </a:rPr>
              <a:t>Input</a:t>
            </a:r>
          </a:p>
        </p:txBody>
      </p:sp>
      <p:sp>
        <p:nvSpPr>
          <p:cNvPr id="650259" name="Text Box 19"/>
          <p:cNvSpPr txBox="1">
            <a:spLocks noChangeArrowheads="1"/>
          </p:cNvSpPr>
          <p:nvPr/>
        </p:nvSpPr>
        <p:spPr bwMode="auto">
          <a:xfrm>
            <a:off x="1903413" y="3333750"/>
            <a:ext cx="1143000" cy="511175"/>
          </a:xfrm>
          <a:prstGeom prst="rect">
            <a:avLst/>
          </a:prstGeom>
          <a:solidFill>
            <a:srgbClr val="0000FF"/>
          </a:solidFill>
          <a:ln w="12700" algn="ctr">
            <a:solidFill>
              <a:schemeClr val="tx1"/>
            </a:solidFill>
            <a:miter lim="800000"/>
            <a:headEnd/>
            <a:tailEnd/>
          </a:ln>
        </p:spPr>
        <p:txBody>
          <a:bodyPr tIns="9144" bIns="9144">
            <a:spAutoFit/>
          </a:bodyPr>
          <a:lstStyle/>
          <a:p>
            <a:pPr algn="ctr"/>
            <a:r>
              <a:rPr lang="en-US" sz="1600" b="1">
                <a:solidFill>
                  <a:srgbClr val="FFFF00"/>
                </a:solidFill>
              </a:rPr>
              <a:t>Propose</a:t>
            </a:r>
          </a:p>
          <a:p>
            <a:pPr algn="ctr"/>
            <a:r>
              <a:rPr lang="en-US" sz="1600" b="1">
                <a:solidFill>
                  <a:srgbClr val="FFFF00"/>
                </a:solidFill>
              </a:rPr>
              <a:t>Operator</a:t>
            </a:r>
          </a:p>
        </p:txBody>
      </p:sp>
      <p:sp>
        <p:nvSpPr>
          <p:cNvPr id="650260" name="Text Box 20"/>
          <p:cNvSpPr txBox="1">
            <a:spLocks noChangeArrowheads="1"/>
          </p:cNvSpPr>
          <p:nvPr/>
        </p:nvSpPr>
        <p:spPr bwMode="auto">
          <a:xfrm>
            <a:off x="3192463" y="3333750"/>
            <a:ext cx="1143000" cy="511175"/>
          </a:xfrm>
          <a:prstGeom prst="rect">
            <a:avLst/>
          </a:prstGeom>
          <a:solidFill>
            <a:srgbClr val="0000FF"/>
          </a:solidFill>
          <a:ln w="12700" algn="ctr">
            <a:solidFill>
              <a:schemeClr val="tx1"/>
            </a:solidFill>
            <a:miter lim="800000"/>
            <a:headEnd/>
            <a:tailEnd/>
          </a:ln>
        </p:spPr>
        <p:txBody>
          <a:bodyPr tIns="9144" bIns="9144">
            <a:spAutoFit/>
          </a:bodyPr>
          <a:lstStyle/>
          <a:p>
            <a:pPr algn="ctr"/>
            <a:r>
              <a:rPr lang="en-US" sz="1600" b="1">
                <a:solidFill>
                  <a:srgbClr val="FFFF00"/>
                </a:solidFill>
              </a:rPr>
              <a:t>Compare</a:t>
            </a:r>
          </a:p>
          <a:p>
            <a:pPr algn="ctr"/>
            <a:r>
              <a:rPr lang="en-US" sz="1600" b="1">
                <a:solidFill>
                  <a:srgbClr val="FFFF00"/>
                </a:solidFill>
              </a:rPr>
              <a:t>Operators</a:t>
            </a:r>
          </a:p>
        </p:txBody>
      </p:sp>
      <p:sp>
        <p:nvSpPr>
          <p:cNvPr id="650261" name="AutoShape 21"/>
          <p:cNvSpPr>
            <a:spLocks noChangeArrowheads="1"/>
          </p:cNvSpPr>
          <p:nvPr/>
        </p:nvSpPr>
        <p:spPr bwMode="auto">
          <a:xfrm>
            <a:off x="4470400" y="3332163"/>
            <a:ext cx="1157288" cy="525462"/>
          </a:xfrm>
          <a:prstGeom prst="roundRect">
            <a:avLst>
              <a:gd name="adj" fmla="val 16667"/>
            </a:avLst>
          </a:prstGeom>
          <a:solidFill>
            <a:srgbClr val="0000FF"/>
          </a:solidFill>
          <a:ln w="12700" algn="ctr">
            <a:solidFill>
              <a:schemeClr val="tx1"/>
            </a:solidFill>
            <a:round/>
            <a:headEnd/>
            <a:tailEnd/>
          </a:ln>
        </p:spPr>
        <p:txBody>
          <a:bodyPr wrap="none" tIns="9144" bIns="9144" anchor="ctr"/>
          <a:lstStyle/>
          <a:p>
            <a:pPr algn="ctr"/>
            <a:r>
              <a:rPr lang="en-US" sz="1600" b="1">
                <a:solidFill>
                  <a:srgbClr val="FFFF00"/>
                </a:solidFill>
              </a:rPr>
              <a:t>Select</a:t>
            </a:r>
          </a:p>
          <a:p>
            <a:pPr algn="ctr"/>
            <a:r>
              <a:rPr lang="en-US" sz="1600" b="1">
                <a:solidFill>
                  <a:srgbClr val="FFFF00"/>
                </a:solidFill>
              </a:rPr>
              <a:t>Operator</a:t>
            </a:r>
          </a:p>
        </p:txBody>
      </p:sp>
      <p:sp>
        <p:nvSpPr>
          <p:cNvPr id="650262" name="Line 22"/>
          <p:cNvSpPr>
            <a:spLocks noChangeShapeType="1"/>
          </p:cNvSpPr>
          <p:nvPr/>
        </p:nvSpPr>
        <p:spPr bwMode="auto">
          <a:xfrm flipH="1">
            <a:off x="1144588" y="1989138"/>
            <a:ext cx="1971675" cy="1314450"/>
          </a:xfrm>
          <a:prstGeom prst="line">
            <a:avLst/>
          </a:prstGeom>
          <a:noFill/>
          <a:ln w="12700">
            <a:solidFill>
              <a:srgbClr val="FFFF00"/>
            </a:solidFill>
            <a:round/>
            <a:headEnd/>
            <a:tailEnd type="triangle" w="med" len="med"/>
          </a:ln>
        </p:spPr>
        <p:txBody>
          <a:bodyPr tIns="9144" bIns="9144">
            <a:spAutoFit/>
          </a:bodyPr>
          <a:lstStyle/>
          <a:p>
            <a:endParaRPr lang="en-US"/>
          </a:p>
        </p:txBody>
      </p:sp>
      <p:sp>
        <p:nvSpPr>
          <p:cNvPr id="650263" name="Line 23"/>
          <p:cNvSpPr>
            <a:spLocks noChangeShapeType="1"/>
          </p:cNvSpPr>
          <p:nvPr/>
        </p:nvSpPr>
        <p:spPr bwMode="auto">
          <a:xfrm flipH="1">
            <a:off x="1154113" y="3854450"/>
            <a:ext cx="6350" cy="658813"/>
          </a:xfrm>
          <a:prstGeom prst="line">
            <a:avLst/>
          </a:prstGeom>
          <a:noFill/>
          <a:ln w="19050">
            <a:solidFill>
              <a:srgbClr val="FFFF00"/>
            </a:solidFill>
            <a:round/>
            <a:headEnd/>
            <a:tailEnd type="triangle" w="med" len="med"/>
          </a:ln>
        </p:spPr>
        <p:txBody>
          <a:bodyPr tIns="9144" bIns="9144">
            <a:spAutoFit/>
          </a:bodyPr>
          <a:lstStyle/>
          <a:p>
            <a:endParaRPr lang="en-US"/>
          </a:p>
        </p:txBody>
      </p:sp>
      <p:sp>
        <p:nvSpPr>
          <p:cNvPr id="650264" name="Line 24"/>
          <p:cNvSpPr>
            <a:spLocks noChangeShapeType="1"/>
          </p:cNvSpPr>
          <p:nvPr/>
        </p:nvSpPr>
        <p:spPr bwMode="auto">
          <a:xfrm flipH="1" flipV="1">
            <a:off x="5581650" y="1968500"/>
            <a:ext cx="2087563" cy="1362075"/>
          </a:xfrm>
          <a:prstGeom prst="line">
            <a:avLst/>
          </a:prstGeom>
          <a:noFill/>
          <a:ln w="12700">
            <a:solidFill>
              <a:srgbClr val="FFFF00"/>
            </a:solidFill>
            <a:round/>
            <a:headEnd/>
            <a:tailEnd type="triangle" w="med" len="med"/>
          </a:ln>
        </p:spPr>
        <p:txBody>
          <a:bodyPr tIns="9144" bIns="9144">
            <a:spAutoFit/>
          </a:bodyPr>
          <a:lstStyle/>
          <a:p>
            <a:endParaRPr lang="en-US"/>
          </a:p>
        </p:txBody>
      </p:sp>
      <p:grpSp>
        <p:nvGrpSpPr>
          <p:cNvPr id="3" name="Group 25"/>
          <p:cNvGrpSpPr>
            <a:grpSpLocks/>
          </p:cNvGrpSpPr>
          <p:nvPr/>
        </p:nvGrpSpPr>
        <p:grpSpPr bwMode="auto">
          <a:xfrm>
            <a:off x="1703388" y="4792663"/>
            <a:ext cx="788987" cy="1044575"/>
            <a:chOff x="1073" y="3019"/>
            <a:chExt cx="497" cy="658"/>
          </a:xfrm>
          <a:solidFill>
            <a:srgbClr val="FFFF00"/>
          </a:solidFill>
        </p:grpSpPr>
        <p:sp>
          <p:nvSpPr>
            <p:cNvPr id="100395" name="Oval 26"/>
            <p:cNvSpPr>
              <a:spLocks noChangeArrowheads="1"/>
            </p:cNvSpPr>
            <p:nvPr/>
          </p:nvSpPr>
          <p:spPr bwMode="auto">
            <a:xfrm>
              <a:off x="1407" y="3019"/>
              <a:ext cx="163" cy="167"/>
            </a:xfrm>
            <a:prstGeom prst="ellipse">
              <a:avLst/>
            </a:prstGeom>
            <a:grpFill/>
            <a:ln w="12700">
              <a:solidFill>
                <a:srgbClr val="FFFF00"/>
              </a:solidFill>
              <a:round/>
              <a:headEnd/>
              <a:tailEnd/>
            </a:ln>
          </p:spPr>
          <p:txBody>
            <a:bodyPr wrap="none" anchor="ctr"/>
            <a:lstStyle/>
            <a:p>
              <a:endParaRPr lang="en-US">
                <a:solidFill>
                  <a:srgbClr val="FFFF00"/>
                </a:solidFill>
              </a:endParaRPr>
            </a:p>
          </p:txBody>
        </p:sp>
        <p:sp>
          <p:nvSpPr>
            <p:cNvPr id="100396" name="Line 27"/>
            <p:cNvSpPr>
              <a:spLocks noChangeShapeType="1"/>
            </p:cNvSpPr>
            <p:nvPr/>
          </p:nvSpPr>
          <p:spPr bwMode="auto">
            <a:xfrm flipH="1">
              <a:off x="1073" y="3186"/>
              <a:ext cx="382" cy="491"/>
            </a:xfrm>
            <a:prstGeom prst="line">
              <a:avLst/>
            </a:prstGeom>
            <a:grpFill/>
            <a:ln w="12700">
              <a:solidFill>
                <a:srgbClr val="FFFF00"/>
              </a:solidFill>
              <a:round/>
              <a:headEnd/>
              <a:tailEnd type="triangle" w="med" len="med"/>
            </a:ln>
          </p:spPr>
          <p:txBody>
            <a:bodyPr/>
            <a:lstStyle/>
            <a:p>
              <a:endParaRPr lang="en-US">
                <a:solidFill>
                  <a:srgbClr val="FFFF00"/>
                </a:solidFill>
              </a:endParaRPr>
            </a:p>
          </p:txBody>
        </p:sp>
      </p:grpSp>
      <p:grpSp>
        <p:nvGrpSpPr>
          <p:cNvPr id="4" name="Group 28"/>
          <p:cNvGrpSpPr>
            <a:grpSpLocks/>
          </p:cNvGrpSpPr>
          <p:nvPr/>
        </p:nvGrpSpPr>
        <p:grpSpPr bwMode="auto">
          <a:xfrm>
            <a:off x="1679575" y="5830888"/>
            <a:ext cx="755650" cy="338137"/>
            <a:chOff x="1058" y="3673"/>
            <a:chExt cx="476" cy="213"/>
          </a:xfrm>
        </p:grpSpPr>
        <p:sp>
          <p:nvSpPr>
            <p:cNvPr id="100393" name="Line 29"/>
            <p:cNvSpPr>
              <a:spLocks noChangeShapeType="1"/>
            </p:cNvSpPr>
            <p:nvPr/>
          </p:nvSpPr>
          <p:spPr bwMode="auto">
            <a:xfrm>
              <a:off x="1079" y="3884"/>
              <a:ext cx="455" cy="1"/>
            </a:xfrm>
            <a:prstGeom prst="line">
              <a:avLst/>
            </a:prstGeom>
            <a:noFill/>
            <a:ln w="38100">
              <a:solidFill>
                <a:schemeClr val="tx1"/>
              </a:solidFill>
              <a:round/>
              <a:headEnd/>
              <a:tailEnd type="triangle" w="med" len="med"/>
            </a:ln>
          </p:spPr>
          <p:txBody>
            <a:bodyPr wrap="none" tIns="9144" bIns="9144" anchor="ctr"/>
            <a:lstStyle/>
            <a:p>
              <a:endParaRPr lang="en-US">
                <a:solidFill>
                  <a:srgbClr val="FFFF00"/>
                </a:solidFill>
              </a:endParaRPr>
            </a:p>
          </p:txBody>
        </p:sp>
        <p:sp>
          <p:nvSpPr>
            <p:cNvPr id="100394" name="Text Box 30"/>
            <p:cNvSpPr txBox="1">
              <a:spLocks noChangeArrowheads="1"/>
            </p:cNvSpPr>
            <p:nvPr/>
          </p:nvSpPr>
          <p:spPr bwMode="auto">
            <a:xfrm>
              <a:off x="1058" y="3673"/>
              <a:ext cx="436" cy="213"/>
            </a:xfrm>
            <a:prstGeom prst="rect">
              <a:avLst/>
            </a:prstGeom>
            <a:noFill/>
            <a:ln w="12700">
              <a:noFill/>
              <a:miter lim="800000"/>
              <a:headEnd/>
              <a:tailEnd/>
            </a:ln>
          </p:spPr>
          <p:txBody>
            <a:bodyPr>
              <a:spAutoFit/>
            </a:bodyPr>
            <a:lstStyle/>
            <a:p>
              <a:pPr algn="ctr">
                <a:spcBef>
                  <a:spcPct val="50000"/>
                </a:spcBef>
              </a:pPr>
              <a:r>
                <a:rPr lang="en-US" sz="1600">
                  <a:solidFill>
                    <a:srgbClr val="FFFF00"/>
                  </a:solidFill>
                </a:rPr>
                <a:t>Move </a:t>
              </a:r>
            </a:p>
          </p:txBody>
        </p:sp>
      </p:grpSp>
      <p:pic>
        <p:nvPicPr>
          <p:cNvPr id="650272" name="Picture 32" descr="tanksoar"/>
          <p:cNvPicPr>
            <a:picLocks noChangeAspect="1" noChangeArrowheads="1"/>
          </p:cNvPicPr>
          <p:nvPr/>
        </p:nvPicPr>
        <p:blipFill>
          <a:blip r:embed="rId2"/>
          <a:srcRect l="65495" t="81851" r="12163" b="334"/>
          <a:stretch>
            <a:fillRect/>
          </a:stretch>
        </p:blipFill>
        <p:spPr bwMode="auto">
          <a:xfrm>
            <a:off x="546100" y="4524375"/>
            <a:ext cx="1068388" cy="846138"/>
          </a:xfrm>
          <a:prstGeom prst="rect">
            <a:avLst/>
          </a:prstGeom>
          <a:noFill/>
          <a:ln w="9525">
            <a:noFill/>
            <a:miter lim="800000"/>
            <a:headEnd/>
            <a:tailEnd/>
          </a:ln>
        </p:spPr>
      </p:pic>
      <p:grpSp>
        <p:nvGrpSpPr>
          <p:cNvPr id="5" name="Group 33"/>
          <p:cNvGrpSpPr>
            <a:grpSpLocks/>
          </p:cNvGrpSpPr>
          <p:nvPr/>
        </p:nvGrpSpPr>
        <p:grpSpPr bwMode="auto">
          <a:xfrm>
            <a:off x="1590675" y="4537075"/>
            <a:ext cx="1570038" cy="396875"/>
            <a:chOff x="1027" y="2858"/>
            <a:chExt cx="989" cy="250"/>
          </a:xfrm>
        </p:grpSpPr>
        <p:sp>
          <p:nvSpPr>
            <p:cNvPr id="100391" name="Line 34"/>
            <p:cNvSpPr>
              <a:spLocks noChangeShapeType="1"/>
            </p:cNvSpPr>
            <p:nvPr/>
          </p:nvSpPr>
          <p:spPr bwMode="auto">
            <a:xfrm>
              <a:off x="1027" y="3107"/>
              <a:ext cx="989" cy="1"/>
            </a:xfrm>
            <a:prstGeom prst="line">
              <a:avLst/>
            </a:prstGeom>
            <a:noFill/>
            <a:ln w="38100">
              <a:solidFill>
                <a:srgbClr val="FFFF00"/>
              </a:solidFill>
              <a:round/>
              <a:headEnd/>
              <a:tailEnd type="triangle" w="med" len="med"/>
            </a:ln>
          </p:spPr>
          <p:txBody>
            <a:bodyPr wrap="none" tIns="9144" bIns="9144" anchor="ctr"/>
            <a:lstStyle/>
            <a:p>
              <a:endParaRPr lang="en-US">
                <a:solidFill>
                  <a:srgbClr val="FFFF00"/>
                </a:solidFill>
              </a:endParaRPr>
            </a:p>
          </p:txBody>
        </p:sp>
        <p:sp>
          <p:nvSpPr>
            <p:cNvPr id="100392" name="Text Box 35"/>
            <p:cNvSpPr txBox="1">
              <a:spLocks noChangeArrowheads="1"/>
            </p:cNvSpPr>
            <p:nvPr/>
          </p:nvSpPr>
          <p:spPr bwMode="auto">
            <a:xfrm>
              <a:off x="1139" y="2858"/>
              <a:ext cx="725" cy="213"/>
            </a:xfrm>
            <a:prstGeom prst="rect">
              <a:avLst/>
            </a:prstGeom>
            <a:noFill/>
            <a:ln w="12700">
              <a:noFill/>
              <a:miter lim="800000"/>
              <a:headEnd/>
              <a:tailEnd/>
            </a:ln>
          </p:spPr>
          <p:txBody>
            <a:bodyPr>
              <a:spAutoFit/>
            </a:bodyPr>
            <a:lstStyle/>
            <a:p>
              <a:pPr algn="ctr">
                <a:spcBef>
                  <a:spcPct val="50000"/>
                </a:spcBef>
              </a:pPr>
              <a:r>
                <a:rPr lang="en-US" sz="1600">
                  <a:solidFill>
                    <a:srgbClr val="FFFF00"/>
                  </a:solidFill>
                </a:rPr>
                <a:t>Wander</a:t>
              </a:r>
            </a:p>
          </p:txBody>
        </p:sp>
      </p:grpSp>
      <p:sp>
        <p:nvSpPr>
          <p:cNvPr id="650276" name="Text Box 36"/>
          <p:cNvSpPr txBox="1">
            <a:spLocks noChangeArrowheads="1"/>
          </p:cNvSpPr>
          <p:nvPr/>
        </p:nvSpPr>
        <p:spPr bwMode="auto">
          <a:xfrm>
            <a:off x="1662113" y="3995738"/>
            <a:ext cx="2279650" cy="523875"/>
          </a:xfrm>
          <a:prstGeom prst="rect">
            <a:avLst/>
          </a:prstGeom>
          <a:noFill/>
          <a:ln w="12700">
            <a:noFill/>
            <a:miter lim="800000"/>
            <a:headEnd/>
            <a:tailEnd/>
          </a:ln>
        </p:spPr>
        <p:txBody>
          <a:bodyPr>
            <a:spAutoFit/>
          </a:bodyPr>
          <a:lstStyle/>
          <a:p>
            <a:pPr>
              <a:spcBef>
                <a:spcPct val="50000"/>
              </a:spcBef>
            </a:pPr>
            <a:r>
              <a:rPr lang="en-US" sz="1400" b="1">
                <a:solidFill>
                  <a:srgbClr val="FFFF00"/>
                </a:solidFill>
                <a:latin typeface="Courier New" pitchFamily="49" charset="0"/>
              </a:rPr>
              <a:t>If enemy not sensed, then wander</a:t>
            </a:r>
          </a:p>
        </p:txBody>
      </p:sp>
      <p:pic>
        <p:nvPicPr>
          <p:cNvPr id="650277" name="Picture 37" descr="tanksoar"/>
          <p:cNvPicPr>
            <a:picLocks noChangeAspect="1" noChangeArrowheads="1"/>
          </p:cNvPicPr>
          <p:nvPr/>
        </p:nvPicPr>
        <p:blipFill>
          <a:blip r:embed="rId2"/>
          <a:srcRect l="65495" t="81851" r="12163" b="334"/>
          <a:stretch>
            <a:fillRect/>
          </a:stretch>
        </p:blipFill>
        <p:spPr bwMode="auto">
          <a:xfrm>
            <a:off x="641350" y="5708650"/>
            <a:ext cx="1068388" cy="846138"/>
          </a:xfrm>
          <a:prstGeom prst="rect">
            <a:avLst/>
          </a:prstGeom>
          <a:noFill/>
          <a:ln w="9525">
            <a:noFill/>
            <a:miter lim="800000"/>
            <a:headEnd/>
            <a:tailEnd/>
          </a:ln>
        </p:spPr>
      </p:pic>
      <p:pic>
        <p:nvPicPr>
          <p:cNvPr id="650278" name="Picture 38" descr="tanksoar1"/>
          <p:cNvPicPr>
            <a:picLocks noChangeAspect="1" noChangeArrowheads="1"/>
          </p:cNvPicPr>
          <p:nvPr/>
        </p:nvPicPr>
        <p:blipFill>
          <a:blip r:embed="rId3"/>
          <a:srcRect l="73042" t="81433" r="6723" b="935"/>
          <a:stretch>
            <a:fillRect/>
          </a:stretch>
        </p:blipFill>
        <p:spPr bwMode="auto">
          <a:xfrm>
            <a:off x="785813" y="5732463"/>
            <a:ext cx="923925" cy="798512"/>
          </a:xfrm>
          <a:prstGeom prst="rect">
            <a:avLst/>
          </a:prstGeom>
          <a:noFill/>
          <a:ln w="9525">
            <a:noFill/>
            <a:miter lim="800000"/>
            <a:headEnd/>
            <a:tailEnd/>
          </a:ln>
        </p:spPr>
      </p:pic>
      <p:pic>
        <p:nvPicPr>
          <p:cNvPr id="650279" name="Picture 39" descr="tanksoar2"/>
          <p:cNvPicPr>
            <a:picLocks noChangeAspect="1" noChangeArrowheads="1"/>
          </p:cNvPicPr>
          <p:nvPr/>
        </p:nvPicPr>
        <p:blipFill>
          <a:blip r:embed="rId4"/>
          <a:srcRect l="79083" t="81879" r="6650" b="325"/>
          <a:stretch>
            <a:fillRect/>
          </a:stretch>
        </p:blipFill>
        <p:spPr bwMode="auto">
          <a:xfrm>
            <a:off x="1054100" y="5726113"/>
            <a:ext cx="655638" cy="811212"/>
          </a:xfrm>
          <a:prstGeom prst="rect">
            <a:avLst/>
          </a:prstGeom>
          <a:noFill/>
          <a:ln w="9525">
            <a:noFill/>
            <a:miter lim="800000"/>
            <a:headEnd/>
            <a:tailEnd/>
          </a:ln>
        </p:spPr>
      </p:pic>
      <p:pic>
        <p:nvPicPr>
          <p:cNvPr id="650280" name="Picture 40" descr="tanksoar2"/>
          <p:cNvPicPr>
            <a:picLocks noChangeAspect="1" noChangeArrowheads="1"/>
          </p:cNvPicPr>
          <p:nvPr/>
        </p:nvPicPr>
        <p:blipFill>
          <a:blip r:embed="rId4"/>
          <a:srcRect l="79083" t="81879" r="6650" b="325"/>
          <a:stretch>
            <a:fillRect/>
          </a:stretch>
        </p:blipFill>
        <p:spPr bwMode="auto">
          <a:xfrm>
            <a:off x="958850" y="4541838"/>
            <a:ext cx="655638" cy="811212"/>
          </a:xfrm>
          <a:prstGeom prst="rect">
            <a:avLst/>
          </a:prstGeom>
          <a:noFill/>
          <a:ln w="9525">
            <a:noFill/>
            <a:miter lim="800000"/>
            <a:headEnd/>
            <a:tailEnd/>
          </a:ln>
        </p:spPr>
      </p:pic>
      <p:grpSp>
        <p:nvGrpSpPr>
          <p:cNvPr id="6" name="Group 41"/>
          <p:cNvGrpSpPr>
            <a:grpSpLocks/>
          </p:cNvGrpSpPr>
          <p:nvPr/>
        </p:nvGrpSpPr>
        <p:grpSpPr bwMode="auto">
          <a:xfrm>
            <a:off x="1690688" y="5830888"/>
            <a:ext cx="755650" cy="338137"/>
            <a:chOff x="2306" y="3738"/>
            <a:chExt cx="476" cy="213"/>
          </a:xfrm>
        </p:grpSpPr>
        <p:sp>
          <p:nvSpPr>
            <p:cNvPr id="100389" name="Line 42"/>
            <p:cNvSpPr>
              <a:spLocks noChangeShapeType="1"/>
            </p:cNvSpPr>
            <p:nvPr/>
          </p:nvSpPr>
          <p:spPr bwMode="auto">
            <a:xfrm>
              <a:off x="2327" y="3949"/>
              <a:ext cx="455" cy="1"/>
            </a:xfrm>
            <a:prstGeom prst="line">
              <a:avLst/>
            </a:prstGeom>
            <a:noFill/>
            <a:ln w="38100">
              <a:solidFill>
                <a:srgbClr val="FFFF00"/>
              </a:solidFill>
              <a:round/>
              <a:headEnd/>
              <a:tailEnd type="triangle" w="med" len="med"/>
            </a:ln>
          </p:spPr>
          <p:txBody>
            <a:bodyPr wrap="none" tIns="9144" bIns="9144" anchor="ctr"/>
            <a:lstStyle/>
            <a:p>
              <a:endParaRPr lang="en-US">
                <a:solidFill>
                  <a:srgbClr val="FFFF00"/>
                </a:solidFill>
              </a:endParaRPr>
            </a:p>
          </p:txBody>
        </p:sp>
        <p:sp>
          <p:nvSpPr>
            <p:cNvPr id="100390" name="Text Box 43"/>
            <p:cNvSpPr txBox="1">
              <a:spLocks noChangeArrowheads="1"/>
            </p:cNvSpPr>
            <p:nvPr/>
          </p:nvSpPr>
          <p:spPr bwMode="auto">
            <a:xfrm>
              <a:off x="2306" y="3738"/>
              <a:ext cx="436" cy="213"/>
            </a:xfrm>
            <a:prstGeom prst="rect">
              <a:avLst/>
            </a:prstGeom>
            <a:noFill/>
            <a:ln w="12700">
              <a:noFill/>
              <a:miter lim="800000"/>
              <a:headEnd/>
              <a:tailEnd/>
            </a:ln>
          </p:spPr>
          <p:txBody>
            <a:bodyPr>
              <a:spAutoFit/>
            </a:bodyPr>
            <a:lstStyle/>
            <a:p>
              <a:pPr algn="ctr">
                <a:spcBef>
                  <a:spcPct val="50000"/>
                </a:spcBef>
              </a:pPr>
              <a:r>
                <a:rPr lang="en-US" sz="1600">
                  <a:solidFill>
                    <a:srgbClr val="FFFF00"/>
                  </a:solidFill>
                </a:rPr>
                <a:t>Turn </a:t>
              </a:r>
            </a:p>
          </p:txBody>
        </p:sp>
      </p:grpSp>
      <p:pic>
        <p:nvPicPr>
          <p:cNvPr id="650284" name="Picture 44" descr="tanksoar3"/>
          <p:cNvPicPr>
            <a:picLocks noChangeAspect="1" noChangeArrowheads="1"/>
          </p:cNvPicPr>
          <p:nvPr/>
        </p:nvPicPr>
        <p:blipFill>
          <a:blip r:embed="rId5"/>
          <a:srcRect l="73174" t="55440" r="6335" b="2345"/>
          <a:stretch>
            <a:fillRect/>
          </a:stretch>
        </p:blipFill>
        <p:spPr bwMode="auto">
          <a:xfrm>
            <a:off x="1227138" y="5638800"/>
            <a:ext cx="482600" cy="985838"/>
          </a:xfrm>
          <a:prstGeom prst="rect">
            <a:avLst/>
          </a:prstGeom>
          <a:noFill/>
          <a:ln w="9525">
            <a:noFill/>
            <a:miter lim="800000"/>
            <a:headEnd/>
            <a:tailEnd/>
          </a:ln>
        </p:spPr>
      </p:pic>
      <p:pic>
        <p:nvPicPr>
          <p:cNvPr id="650285" name="Picture 45" descr="tanksoar3"/>
          <p:cNvPicPr>
            <a:picLocks noChangeAspect="1" noChangeArrowheads="1"/>
          </p:cNvPicPr>
          <p:nvPr/>
        </p:nvPicPr>
        <p:blipFill>
          <a:blip r:embed="rId5"/>
          <a:srcRect l="73174" t="55440" r="6335" b="2345"/>
          <a:stretch>
            <a:fillRect/>
          </a:stretch>
        </p:blipFill>
        <p:spPr bwMode="auto">
          <a:xfrm>
            <a:off x="1120775" y="4443413"/>
            <a:ext cx="493713" cy="1009650"/>
          </a:xfrm>
          <a:prstGeom prst="rect">
            <a:avLst/>
          </a:prstGeom>
          <a:noFill/>
          <a:ln w="9525">
            <a:noFill/>
            <a:miter lim="800000"/>
            <a:headEnd/>
            <a:tailEnd/>
          </a:ln>
        </p:spPr>
      </p:pic>
      <p:sp>
        <p:nvSpPr>
          <p:cNvPr id="650286" name="Text Box 46"/>
          <p:cNvSpPr txBox="1">
            <a:spLocks noChangeArrowheads="1"/>
          </p:cNvSpPr>
          <p:nvPr/>
        </p:nvSpPr>
        <p:spPr bwMode="auto">
          <a:xfrm>
            <a:off x="5784850" y="3335338"/>
            <a:ext cx="1143000" cy="511175"/>
          </a:xfrm>
          <a:prstGeom prst="rect">
            <a:avLst/>
          </a:prstGeom>
          <a:solidFill>
            <a:srgbClr val="0000FF"/>
          </a:solidFill>
          <a:ln w="12700" algn="ctr">
            <a:solidFill>
              <a:schemeClr val="tx1"/>
            </a:solidFill>
            <a:miter lim="800000"/>
            <a:headEnd/>
            <a:tailEnd/>
          </a:ln>
        </p:spPr>
        <p:txBody>
          <a:bodyPr tIns="9144" bIns="9144">
            <a:spAutoFit/>
          </a:bodyPr>
          <a:lstStyle/>
          <a:p>
            <a:pPr algn="ctr"/>
            <a:r>
              <a:rPr lang="en-US" sz="1600" b="1">
                <a:solidFill>
                  <a:srgbClr val="FFFF00"/>
                </a:solidFill>
              </a:rPr>
              <a:t>Apply</a:t>
            </a:r>
          </a:p>
          <a:p>
            <a:pPr algn="ctr"/>
            <a:r>
              <a:rPr lang="en-US" sz="1600" b="1">
                <a:solidFill>
                  <a:srgbClr val="FFFF00"/>
                </a:solidFill>
              </a:rPr>
              <a:t>Operator</a:t>
            </a:r>
          </a:p>
        </p:txBody>
      </p:sp>
      <p:sp>
        <p:nvSpPr>
          <p:cNvPr id="650287" name="AutoShape 47"/>
          <p:cNvSpPr>
            <a:spLocks noChangeArrowheads="1"/>
          </p:cNvSpPr>
          <p:nvPr/>
        </p:nvSpPr>
        <p:spPr bwMode="auto">
          <a:xfrm>
            <a:off x="7069138" y="3332163"/>
            <a:ext cx="1157287" cy="525462"/>
          </a:xfrm>
          <a:prstGeom prst="roundRect">
            <a:avLst>
              <a:gd name="adj" fmla="val 16667"/>
            </a:avLst>
          </a:prstGeom>
          <a:solidFill>
            <a:srgbClr val="0000FF"/>
          </a:solidFill>
          <a:ln w="12700" algn="ctr">
            <a:solidFill>
              <a:schemeClr val="tx1"/>
            </a:solidFill>
            <a:round/>
            <a:headEnd/>
            <a:tailEnd/>
          </a:ln>
        </p:spPr>
        <p:txBody>
          <a:bodyPr wrap="none" tIns="9144" bIns="9144" anchor="ctr"/>
          <a:lstStyle/>
          <a:p>
            <a:pPr algn="ctr"/>
            <a:r>
              <a:rPr lang="en-US" sz="1600" b="1" dirty="0">
                <a:solidFill>
                  <a:srgbClr val="FFFF00"/>
                </a:solidFill>
              </a:rPr>
              <a:t>Output</a:t>
            </a:r>
          </a:p>
        </p:txBody>
      </p:sp>
      <p:pic>
        <p:nvPicPr>
          <p:cNvPr id="650288" name="Picture 48" descr="tanksoar1"/>
          <p:cNvPicPr>
            <a:picLocks noChangeAspect="1" noChangeArrowheads="1"/>
          </p:cNvPicPr>
          <p:nvPr/>
        </p:nvPicPr>
        <p:blipFill>
          <a:blip r:embed="rId3"/>
          <a:srcRect l="73042" t="81433" r="6723" b="935"/>
          <a:stretch>
            <a:fillRect/>
          </a:stretch>
        </p:blipFill>
        <p:spPr bwMode="auto">
          <a:xfrm>
            <a:off x="690563" y="4548188"/>
            <a:ext cx="923925" cy="798512"/>
          </a:xfrm>
          <a:prstGeom prst="rect">
            <a:avLst/>
          </a:prstGeom>
          <a:noFill/>
          <a:ln w="9525">
            <a:noFill/>
            <a:miter lim="800000"/>
            <a:headEnd/>
            <a:tailEnd/>
          </a:ln>
        </p:spPr>
      </p:pic>
      <p:pic>
        <p:nvPicPr>
          <p:cNvPr id="650289" name="Picture 49" descr="tanksoar"/>
          <p:cNvPicPr>
            <a:picLocks noChangeAspect="1" noChangeArrowheads="1"/>
          </p:cNvPicPr>
          <p:nvPr/>
        </p:nvPicPr>
        <p:blipFill>
          <a:blip r:embed="rId2"/>
          <a:srcRect/>
          <a:stretch>
            <a:fillRect/>
          </a:stretch>
        </p:blipFill>
        <p:spPr bwMode="auto">
          <a:xfrm>
            <a:off x="1548142" y="813004"/>
            <a:ext cx="5873750" cy="58277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50289"/>
                                        </p:tgtEl>
                                      </p:cBhvr>
                                    </p:animEffect>
                                    <p:set>
                                      <p:cBhvr>
                                        <p:cTn id="7" dur="1" fill="hold">
                                          <p:stCondLst>
                                            <p:cond delay="999"/>
                                          </p:stCondLst>
                                        </p:cTn>
                                        <p:tgtEl>
                                          <p:spTgt spid="65028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0258"/>
                                        </p:tgtEl>
                                        <p:attrNameLst>
                                          <p:attrName>style.visibility</p:attrName>
                                        </p:attrNameLst>
                                      </p:cBhvr>
                                      <p:to>
                                        <p:strVal val="visible"/>
                                      </p:to>
                                    </p:set>
                                    <p:animEffect transition="in" filter="fade">
                                      <p:cBhvr>
                                        <p:cTn id="12" dur="1000"/>
                                        <p:tgtEl>
                                          <p:spTgt spid="65025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0262"/>
                                        </p:tgtEl>
                                        <p:attrNameLst>
                                          <p:attrName>style.visibility</p:attrName>
                                        </p:attrNameLst>
                                      </p:cBhvr>
                                      <p:to>
                                        <p:strVal val="visible"/>
                                      </p:to>
                                    </p:set>
                                    <p:animEffect transition="in" filter="fade">
                                      <p:cBhvr>
                                        <p:cTn id="15" dur="1000"/>
                                        <p:tgtEl>
                                          <p:spTgt spid="6502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0263"/>
                                        </p:tgtEl>
                                        <p:attrNameLst>
                                          <p:attrName>style.visibility</p:attrName>
                                        </p:attrNameLst>
                                      </p:cBhvr>
                                      <p:to>
                                        <p:strVal val="visible"/>
                                      </p:to>
                                    </p:set>
                                    <p:animEffect transition="in" filter="fade">
                                      <p:cBhvr>
                                        <p:cTn id="18" dur="1000"/>
                                        <p:tgtEl>
                                          <p:spTgt spid="650263"/>
                                        </p:tgtEl>
                                      </p:cBhvr>
                                    </p:animEffect>
                                  </p:childTnLst>
                                </p:cTn>
                              </p:par>
                              <p:par>
                                <p:cTn id="19" presetID="10" presetClass="entr" presetSubtype="0" fill="hold" nodeType="withEffect">
                                  <p:stCondLst>
                                    <p:cond delay="0"/>
                                  </p:stCondLst>
                                  <p:childTnLst>
                                    <p:set>
                                      <p:cBhvr>
                                        <p:cTn id="20" dur="1" fill="hold">
                                          <p:stCondLst>
                                            <p:cond delay="0"/>
                                          </p:stCondLst>
                                        </p:cTn>
                                        <p:tgtEl>
                                          <p:spTgt spid="650272"/>
                                        </p:tgtEl>
                                        <p:attrNameLst>
                                          <p:attrName>style.visibility</p:attrName>
                                        </p:attrNameLst>
                                      </p:cBhvr>
                                      <p:to>
                                        <p:strVal val="visible"/>
                                      </p:to>
                                    </p:set>
                                    <p:animEffect transition="in" filter="fade">
                                      <p:cBhvr>
                                        <p:cTn id="21" dur="1000"/>
                                        <p:tgtEl>
                                          <p:spTgt spid="6502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50259"/>
                                        </p:tgtEl>
                                        <p:attrNameLst>
                                          <p:attrName>style.visibility</p:attrName>
                                        </p:attrNameLst>
                                      </p:cBhvr>
                                      <p:to>
                                        <p:strVal val="visible"/>
                                      </p:to>
                                    </p:set>
                                    <p:animEffect transition="in" filter="fade">
                                      <p:cBhvr>
                                        <p:cTn id="26" dur="1000"/>
                                        <p:tgtEl>
                                          <p:spTgt spid="650259"/>
                                        </p:tgtEl>
                                      </p:cBhvr>
                                    </p:animEffect>
                                  </p:childTnLst>
                                </p:cTn>
                              </p:par>
                              <p:par>
                                <p:cTn id="27" presetID="10" presetClass="exit" presetSubtype="0" fill="hold" grpId="1" nodeType="withEffect">
                                  <p:stCondLst>
                                    <p:cond delay="0"/>
                                  </p:stCondLst>
                                  <p:childTnLst>
                                    <p:animEffect transition="out" filter="fade">
                                      <p:cBhvr>
                                        <p:cTn id="28" dur="1000"/>
                                        <p:tgtEl>
                                          <p:spTgt spid="650258"/>
                                        </p:tgtEl>
                                      </p:cBhvr>
                                    </p:animEffect>
                                    <p:set>
                                      <p:cBhvr>
                                        <p:cTn id="29" dur="1" fill="hold">
                                          <p:stCondLst>
                                            <p:cond delay="999"/>
                                          </p:stCondLst>
                                        </p:cTn>
                                        <p:tgtEl>
                                          <p:spTgt spid="650258"/>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650276"/>
                                        </p:tgtEl>
                                        <p:attrNameLst>
                                          <p:attrName>style.visibility</p:attrName>
                                        </p:attrNameLst>
                                      </p:cBhvr>
                                      <p:to>
                                        <p:strVal val="visible"/>
                                      </p:to>
                                    </p:set>
                                    <p:animEffect transition="in" filter="fade">
                                      <p:cBhvr>
                                        <p:cTn id="32" dur="1000"/>
                                        <p:tgtEl>
                                          <p:spTgt spid="6502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0260"/>
                                        </p:tgtEl>
                                        <p:attrNameLst>
                                          <p:attrName>style.visibility</p:attrName>
                                        </p:attrNameLst>
                                      </p:cBhvr>
                                      <p:to>
                                        <p:strVal val="visible"/>
                                      </p:to>
                                    </p:set>
                                    <p:animEffect transition="in" filter="fade">
                                      <p:cBhvr>
                                        <p:cTn id="37" dur="1000"/>
                                        <p:tgtEl>
                                          <p:spTgt spid="650260"/>
                                        </p:tgtEl>
                                      </p:cBhvr>
                                    </p:animEffect>
                                  </p:childTnLst>
                                </p:cTn>
                              </p:par>
                              <p:par>
                                <p:cTn id="38" presetID="10" presetClass="exit" presetSubtype="0" fill="hold" grpId="1" nodeType="withEffect">
                                  <p:stCondLst>
                                    <p:cond delay="0"/>
                                  </p:stCondLst>
                                  <p:childTnLst>
                                    <p:animEffect transition="out" filter="fade">
                                      <p:cBhvr>
                                        <p:cTn id="39" dur="1000"/>
                                        <p:tgtEl>
                                          <p:spTgt spid="650259"/>
                                        </p:tgtEl>
                                      </p:cBhvr>
                                    </p:animEffect>
                                    <p:set>
                                      <p:cBhvr>
                                        <p:cTn id="40" dur="1" fill="hold">
                                          <p:stCondLst>
                                            <p:cond delay="999"/>
                                          </p:stCondLst>
                                        </p:cTn>
                                        <p:tgtEl>
                                          <p:spTgt spid="65025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50261"/>
                                        </p:tgtEl>
                                        <p:attrNameLst>
                                          <p:attrName>style.visibility</p:attrName>
                                        </p:attrNameLst>
                                      </p:cBhvr>
                                      <p:to>
                                        <p:strVal val="visible"/>
                                      </p:to>
                                    </p:set>
                                    <p:animEffect transition="in" filter="fade">
                                      <p:cBhvr>
                                        <p:cTn id="45" dur="1000"/>
                                        <p:tgtEl>
                                          <p:spTgt spid="650261"/>
                                        </p:tgtEl>
                                      </p:cBhvr>
                                    </p:animEffect>
                                  </p:childTnLst>
                                </p:cTn>
                              </p:par>
                              <p:par>
                                <p:cTn id="46" presetID="10" presetClass="exit" presetSubtype="0" fill="hold" grpId="1" nodeType="withEffect">
                                  <p:stCondLst>
                                    <p:cond delay="0"/>
                                  </p:stCondLst>
                                  <p:childTnLst>
                                    <p:animEffect transition="out" filter="fade">
                                      <p:cBhvr>
                                        <p:cTn id="47" dur="1000"/>
                                        <p:tgtEl>
                                          <p:spTgt spid="650260"/>
                                        </p:tgtEl>
                                      </p:cBhvr>
                                    </p:animEffect>
                                    <p:set>
                                      <p:cBhvr>
                                        <p:cTn id="48" dur="1" fill="hold">
                                          <p:stCondLst>
                                            <p:cond delay="999"/>
                                          </p:stCondLst>
                                        </p:cTn>
                                        <p:tgtEl>
                                          <p:spTgt spid="650260"/>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1000"/>
                                        <p:tgtEl>
                                          <p:spTgt spid="650261"/>
                                        </p:tgtEl>
                                      </p:cBhvr>
                                    </p:animEffect>
                                    <p:set>
                                      <p:cBhvr>
                                        <p:cTn id="56" dur="1" fill="hold">
                                          <p:stCondLst>
                                            <p:cond delay="999"/>
                                          </p:stCondLst>
                                        </p:cTn>
                                        <p:tgtEl>
                                          <p:spTgt spid="650261"/>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650286"/>
                                        </p:tgtEl>
                                        <p:attrNameLst>
                                          <p:attrName>style.visibility</p:attrName>
                                        </p:attrNameLst>
                                      </p:cBhvr>
                                      <p:to>
                                        <p:strVal val="visible"/>
                                      </p:to>
                                    </p:set>
                                    <p:animEffect transition="in" filter="fade">
                                      <p:cBhvr>
                                        <p:cTn id="59" dur="1000"/>
                                        <p:tgtEl>
                                          <p:spTgt spid="650286"/>
                                        </p:tgtEl>
                                      </p:cBhvr>
                                    </p:animEffect>
                                  </p:childTnLst>
                                </p:cTn>
                              </p:par>
                              <p:par>
                                <p:cTn id="60" presetID="10"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childTnLst>
                                </p:cTn>
                              </p:par>
                              <p:par>
                                <p:cTn id="63" presetID="10" presetClass="entr" presetSubtype="0" fill="hold" nodeType="withEffect">
                                  <p:stCondLst>
                                    <p:cond delay="0"/>
                                  </p:stCondLst>
                                  <p:childTnLst>
                                    <p:set>
                                      <p:cBhvr>
                                        <p:cTn id="64" dur="1" fill="hold">
                                          <p:stCondLst>
                                            <p:cond delay="0"/>
                                          </p:stCondLst>
                                        </p:cTn>
                                        <p:tgtEl>
                                          <p:spTgt spid="650277"/>
                                        </p:tgtEl>
                                        <p:attrNameLst>
                                          <p:attrName>style.visibility</p:attrName>
                                        </p:attrNameLst>
                                      </p:cBhvr>
                                      <p:to>
                                        <p:strVal val="visible"/>
                                      </p:to>
                                    </p:set>
                                    <p:animEffect transition="in" filter="fade">
                                      <p:cBhvr>
                                        <p:cTn id="65" dur="1000"/>
                                        <p:tgtEl>
                                          <p:spTgt spid="65027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650286"/>
                                        </p:tgtEl>
                                      </p:cBhvr>
                                    </p:animEffect>
                                    <p:set>
                                      <p:cBhvr>
                                        <p:cTn id="70" dur="1" fill="hold">
                                          <p:stCondLst>
                                            <p:cond delay="999"/>
                                          </p:stCondLst>
                                        </p:cTn>
                                        <p:tgtEl>
                                          <p:spTgt spid="650286"/>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50287"/>
                                        </p:tgtEl>
                                        <p:attrNameLst>
                                          <p:attrName>style.visibility</p:attrName>
                                        </p:attrNameLst>
                                      </p:cBhvr>
                                      <p:to>
                                        <p:strVal val="visible"/>
                                      </p:to>
                                    </p:set>
                                    <p:animEffect transition="in" filter="fade">
                                      <p:cBhvr>
                                        <p:cTn id="73" dur="1000"/>
                                        <p:tgtEl>
                                          <p:spTgt spid="65028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50264"/>
                                        </p:tgtEl>
                                        <p:attrNameLst>
                                          <p:attrName>style.visibility</p:attrName>
                                        </p:attrNameLst>
                                      </p:cBhvr>
                                      <p:to>
                                        <p:strVal val="visible"/>
                                      </p:to>
                                    </p:set>
                                    <p:animEffect transition="in" filter="fade">
                                      <p:cBhvr>
                                        <p:cTn id="76" dur="1000"/>
                                        <p:tgtEl>
                                          <p:spTgt spid="65026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000"/>
                                        <p:tgtEl>
                                          <p:spTgt spid="4"/>
                                        </p:tgtEl>
                                      </p:cBhvr>
                                    </p:animEffect>
                                  </p:childTnLst>
                                </p:cTn>
                              </p:par>
                              <p:par>
                                <p:cTn id="82" presetID="10" presetClass="exit" presetSubtype="0" fill="hold" grpId="1" nodeType="withEffect">
                                  <p:stCondLst>
                                    <p:cond delay="0"/>
                                  </p:stCondLst>
                                  <p:childTnLst>
                                    <p:animEffect transition="out" filter="fade">
                                      <p:cBhvr>
                                        <p:cTn id="83" dur="1000"/>
                                        <p:tgtEl>
                                          <p:spTgt spid="650287"/>
                                        </p:tgtEl>
                                      </p:cBhvr>
                                    </p:animEffect>
                                    <p:set>
                                      <p:cBhvr>
                                        <p:cTn id="84" dur="1" fill="hold">
                                          <p:stCondLst>
                                            <p:cond delay="999"/>
                                          </p:stCondLst>
                                        </p:cTn>
                                        <p:tgtEl>
                                          <p:spTgt spid="65028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50244"/>
                                        </p:tgtEl>
                                        <p:attrNameLst>
                                          <p:attrName>style.visibility</p:attrName>
                                        </p:attrNameLst>
                                      </p:cBhvr>
                                      <p:to>
                                        <p:strVal val="visible"/>
                                      </p:to>
                                    </p:set>
                                    <p:animEffect transition="in" filter="fade">
                                      <p:cBhvr>
                                        <p:cTn id="89" dur="1000"/>
                                        <p:tgtEl>
                                          <p:spTgt spid="650244"/>
                                        </p:tgtEl>
                                      </p:cBhvr>
                                    </p:animEffect>
                                  </p:childTnLst>
                                </p:cTn>
                              </p:par>
                              <p:par>
                                <p:cTn id="90" presetID="10" presetClass="exit" presetSubtype="0" fill="hold" nodeType="withEffect">
                                  <p:stCondLst>
                                    <p:cond delay="0"/>
                                  </p:stCondLst>
                                  <p:childTnLst>
                                    <p:animEffect transition="out" filter="fade">
                                      <p:cBhvr>
                                        <p:cTn id="91" dur="1000"/>
                                        <p:tgtEl>
                                          <p:spTgt spid="650243"/>
                                        </p:tgtEl>
                                      </p:cBhvr>
                                    </p:animEffect>
                                    <p:set>
                                      <p:cBhvr>
                                        <p:cTn id="92" dur="1" fill="hold">
                                          <p:stCondLst>
                                            <p:cond delay="999"/>
                                          </p:stCondLst>
                                        </p:cTn>
                                        <p:tgtEl>
                                          <p:spTgt spid="65024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650277"/>
                                        </p:tgtEl>
                                      </p:cBhvr>
                                    </p:animEffect>
                                    <p:set>
                                      <p:cBhvr>
                                        <p:cTn id="95" dur="1" fill="hold">
                                          <p:stCondLst>
                                            <p:cond delay="999"/>
                                          </p:stCondLst>
                                        </p:cTn>
                                        <p:tgtEl>
                                          <p:spTgt spid="65027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1000"/>
                                        <p:tgtEl>
                                          <p:spTgt spid="650272"/>
                                        </p:tgtEl>
                                      </p:cBhvr>
                                    </p:animEffect>
                                    <p:set>
                                      <p:cBhvr>
                                        <p:cTn id="98" dur="1" fill="hold">
                                          <p:stCondLst>
                                            <p:cond delay="999"/>
                                          </p:stCondLst>
                                        </p:cTn>
                                        <p:tgtEl>
                                          <p:spTgt spid="650272"/>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650288"/>
                                        </p:tgtEl>
                                        <p:attrNameLst>
                                          <p:attrName>style.visibility</p:attrName>
                                        </p:attrNameLst>
                                      </p:cBhvr>
                                      <p:to>
                                        <p:strVal val="visible"/>
                                      </p:to>
                                    </p:set>
                                    <p:animEffect transition="in" filter="fade">
                                      <p:cBhvr>
                                        <p:cTn id="101" dur="1000"/>
                                        <p:tgtEl>
                                          <p:spTgt spid="650288"/>
                                        </p:tgtEl>
                                      </p:cBhvr>
                                    </p:animEffect>
                                  </p:childTnLst>
                                </p:cTn>
                              </p:par>
                              <p:par>
                                <p:cTn id="102" presetID="10" presetClass="entr" presetSubtype="0" fill="hold" nodeType="withEffect">
                                  <p:stCondLst>
                                    <p:cond delay="0"/>
                                  </p:stCondLst>
                                  <p:childTnLst>
                                    <p:set>
                                      <p:cBhvr>
                                        <p:cTn id="103" dur="1" fill="hold">
                                          <p:stCondLst>
                                            <p:cond delay="0"/>
                                          </p:stCondLst>
                                        </p:cTn>
                                        <p:tgtEl>
                                          <p:spTgt spid="650278"/>
                                        </p:tgtEl>
                                        <p:attrNameLst>
                                          <p:attrName>style.visibility</p:attrName>
                                        </p:attrNameLst>
                                      </p:cBhvr>
                                      <p:to>
                                        <p:strVal val="visible"/>
                                      </p:to>
                                    </p:set>
                                    <p:animEffect transition="in" filter="fade">
                                      <p:cBhvr>
                                        <p:cTn id="104" dur="1000"/>
                                        <p:tgtEl>
                                          <p:spTgt spid="65027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1000"/>
                                        <p:tgtEl>
                                          <p:spTgt spid="4"/>
                                        </p:tgtEl>
                                      </p:cBhvr>
                                    </p:animEffect>
                                    <p:set>
                                      <p:cBhvr>
                                        <p:cTn id="109" dur="1" fill="hold">
                                          <p:stCondLst>
                                            <p:cond delay="999"/>
                                          </p:stCondLst>
                                        </p:cTn>
                                        <p:tgtEl>
                                          <p:spTgt spid="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
                                        </p:tgtEl>
                                        <p:attrNameLst>
                                          <p:attrName>style.visibility</p:attrName>
                                        </p:attrNameLst>
                                      </p:cBhvr>
                                      <p:to>
                                        <p:strVal val="visible"/>
                                      </p:to>
                                    </p:set>
                                    <p:animEffect transition="in" filter="fade">
                                      <p:cBhvr>
                                        <p:cTn id="114" dur="1000"/>
                                        <p:tgtEl>
                                          <p:spTgt spid="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00"/>
                                        <p:tgtEl>
                                          <p:spTgt spid="650244"/>
                                        </p:tgtEl>
                                      </p:cBhvr>
                                    </p:animEffect>
                                    <p:set>
                                      <p:cBhvr>
                                        <p:cTn id="119" dur="1" fill="hold">
                                          <p:stCondLst>
                                            <p:cond delay="999"/>
                                          </p:stCondLst>
                                        </p:cTn>
                                        <p:tgtEl>
                                          <p:spTgt spid="650244"/>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1000"/>
                                        <p:tgtEl>
                                          <p:spTgt spid="650288"/>
                                        </p:tgtEl>
                                      </p:cBhvr>
                                    </p:animEffect>
                                    <p:set>
                                      <p:cBhvr>
                                        <p:cTn id="122" dur="1" fill="hold">
                                          <p:stCondLst>
                                            <p:cond delay="999"/>
                                          </p:stCondLst>
                                        </p:cTn>
                                        <p:tgtEl>
                                          <p:spTgt spid="650288"/>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1000"/>
                                        <p:tgtEl>
                                          <p:spTgt spid="650278"/>
                                        </p:tgtEl>
                                      </p:cBhvr>
                                    </p:animEffect>
                                    <p:set>
                                      <p:cBhvr>
                                        <p:cTn id="125" dur="1" fill="hold">
                                          <p:stCondLst>
                                            <p:cond delay="999"/>
                                          </p:stCondLst>
                                        </p:cTn>
                                        <p:tgtEl>
                                          <p:spTgt spid="650278"/>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650280"/>
                                        </p:tgtEl>
                                        <p:attrNameLst>
                                          <p:attrName>style.visibility</p:attrName>
                                        </p:attrNameLst>
                                      </p:cBhvr>
                                      <p:to>
                                        <p:strVal val="visible"/>
                                      </p:to>
                                    </p:set>
                                    <p:animEffect transition="in" filter="fade">
                                      <p:cBhvr>
                                        <p:cTn id="128" dur="1000"/>
                                        <p:tgtEl>
                                          <p:spTgt spid="650280"/>
                                        </p:tgtEl>
                                      </p:cBhvr>
                                    </p:animEffect>
                                  </p:childTnLst>
                                </p:cTn>
                              </p:par>
                              <p:par>
                                <p:cTn id="129" presetID="10" presetClass="entr" presetSubtype="0" fill="hold" nodeType="withEffect">
                                  <p:stCondLst>
                                    <p:cond delay="0"/>
                                  </p:stCondLst>
                                  <p:childTnLst>
                                    <p:set>
                                      <p:cBhvr>
                                        <p:cTn id="130" dur="1" fill="hold">
                                          <p:stCondLst>
                                            <p:cond delay="0"/>
                                          </p:stCondLst>
                                        </p:cTn>
                                        <p:tgtEl>
                                          <p:spTgt spid="650279"/>
                                        </p:tgtEl>
                                        <p:attrNameLst>
                                          <p:attrName>style.visibility</p:attrName>
                                        </p:attrNameLst>
                                      </p:cBhvr>
                                      <p:to>
                                        <p:strVal val="visible"/>
                                      </p:to>
                                    </p:set>
                                    <p:animEffect transition="in" filter="fade">
                                      <p:cBhvr>
                                        <p:cTn id="131" dur="1000"/>
                                        <p:tgtEl>
                                          <p:spTgt spid="650279"/>
                                        </p:tgtEl>
                                      </p:cBhvr>
                                    </p:animEffect>
                                  </p:childTnLst>
                                </p:cTn>
                              </p:par>
                              <p:par>
                                <p:cTn id="132" presetID="10" presetClass="entr" presetSubtype="0" fill="hold" nodeType="withEffect">
                                  <p:stCondLst>
                                    <p:cond delay="0"/>
                                  </p:stCondLst>
                                  <p:childTnLst>
                                    <p:set>
                                      <p:cBhvr>
                                        <p:cTn id="133" dur="1" fill="hold">
                                          <p:stCondLst>
                                            <p:cond delay="0"/>
                                          </p:stCondLst>
                                        </p:cTn>
                                        <p:tgtEl>
                                          <p:spTgt spid="650245"/>
                                        </p:tgtEl>
                                        <p:attrNameLst>
                                          <p:attrName>style.visibility</p:attrName>
                                        </p:attrNameLst>
                                      </p:cBhvr>
                                      <p:to>
                                        <p:strVal val="visible"/>
                                      </p:to>
                                    </p:set>
                                    <p:animEffect transition="in" filter="fade">
                                      <p:cBhvr>
                                        <p:cTn id="134" dur="1000"/>
                                        <p:tgtEl>
                                          <p:spTgt spid="650245"/>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1000"/>
                                        <p:tgtEl>
                                          <p:spTgt spid="4"/>
                                        </p:tgtEl>
                                      </p:cBhvr>
                                    </p:animEffect>
                                    <p:set>
                                      <p:cBhvr>
                                        <p:cTn id="139" dur="1" fill="hold">
                                          <p:stCondLst>
                                            <p:cond delay="999"/>
                                          </p:stCondLst>
                                        </p:cTn>
                                        <p:tgtEl>
                                          <p:spTgt spid="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fade">
                                      <p:cBhvr>
                                        <p:cTn id="144" dur="10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nodeType="clickEffect">
                                  <p:stCondLst>
                                    <p:cond delay="0"/>
                                  </p:stCondLst>
                                  <p:childTnLst>
                                    <p:animEffect transition="out" filter="fade">
                                      <p:cBhvr>
                                        <p:cTn id="148" dur="1000"/>
                                        <p:tgtEl>
                                          <p:spTgt spid="650245"/>
                                        </p:tgtEl>
                                      </p:cBhvr>
                                    </p:animEffect>
                                    <p:set>
                                      <p:cBhvr>
                                        <p:cTn id="149" dur="1" fill="hold">
                                          <p:stCondLst>
                                            <p:cond delay="999"/>
                                          </p:stCondLst>
                                        </p:cTn>
                                        <p:tgtEl>
                                          <p:spTgt spid="650245"/>
                                        </p:tgtEl>
                                        <p:attrNameLst>
                                          <p:attrName>style.visibility</p:attrName>
                                        </p:attrNameLst>
                                      </p:cBhvr>
                                      <p:to>
                                        <p:strVal val="hidden"/>
                                      </p:to>
                                    </p:set>
                                  </p:childTnLst>
                                </p:cTn>
                              </p:par>
                              <p:par>
                                <p:cTn id="150" presetID="10" presetClass="entr" presetSubtype="0" fill="hold" nodeType="withEffect">
                                  <p:stCondLst>
                                    <p:cond delay="0"/>
                                  </p:stCondLst>
                                  <p:childTnLst>
                                    <p:set>
                                      <p:cBhvr>
                                        <p:cTn id="151" dur="1" fill="hold">
                                          <p:stCondLst>
                                            <p:cond delay="0"/>
                                          </p:stCondLst>
                                        </p:cTn>
                                        <p:tgtEl>
                                          <p:spTgt spid="650271"/>
                                        </p:tgtEl>
                                        <p:attrNameLst>
                                          <p:attrName>style.visibility</p:attrName>
                                        </p:attrNameLst>
                                      </p:cBhvr>
                                      <p:to>
                                        <p:strVal val="visible"/>
                                      </p:to>
                                    </p:set>
                                    <p:animEffect transition="in" filter="fade">
                                      <p:cBhvr>
                                        <p:cTn id="152" dur="1000"/>
                                        <p:tgtEl>
                                          <p:spTgt spid="650271"/>
                                        </p:tgtEl>
                                      </p:cBhvr>
                                    </p:animEffect>
                                  </p:childTnLst>
                                </p:cTn>
                              </p:par>
                              <p:par>
                                <p:cTn id="153" presetID="10" presetClass="entr" presetSubtype="0" fill="hold" nodeType="withEffect">
                                  <p:stCondLst>
                                    <p:cond delay="0"/>
                                  </p:stCondLst>
                                  <p:childTnLst>
                                    <p:set>
                                      <p:cBhvr>
                                        <p:cTn id="154" dur="1" fill="hold">
                                          <p:stCondLst>
                                            <p:cond delay="0"/>
                                          </p:stCondLst>
                                        </p:cTn>
                                        <p:tgtEl>
                                          <p:spTgt spid="650285"/>
                                        </p:tgtEl>
                                        <p:attrNameLst>
                                          <p:attrName>style.visibility</p:attrName>
                                        </p:attrNameLst>
                                      </p:cBhvr>
                                      <p:to>
                                        <p:strVal val="visible"/>
                                      </p:to>
                                    </p:set>
                                    <p:animEffect transition="in" filter="fade">
                                      <p:cBhvr>
                                        <p:cTn id="155" dur="1000"/>
                                        <p:tgtEl>
                                          <p:spTgt spid="650285"/>
                                        </p:tgtEl>
                                      </p:cBhvr>
                                    </p:animEffect>
                                  </p:childTnLst>
                                </p:cTn>
                              </p:par>
                              <p:par>
                                <p:cTn id="156" presetID="10" presetClass="entr" presetSubtype="0" fill="hold" nodeType="withEffect">
                                  <p:stCondLst>
                                    <p:cond delay="0"/>
                                  </p:stCondLst>
                                  <p:childTnLst>
                                    <p:set>
                                      <p:cBhvr>
                                        <p:cTn id="157" dur="1" fill="hold">
                                          <p:stCondLst>
                                            <p:cond delay="0"/>
                                          </p:stCondLst>
                                        </p:cTn>
                                        <p:tgtEl>
                                          <p:spTgt spid="650284"/>
                                        </p:tgtEl>
                                        <p:attrNameLst>
                                          <p:attrName>style.visibility</p:attrName>
                                        </p:attrNameLst>
                                      </p:cBhvr>
                                      <p:to>
                                        <p:strVal val="visible"/>
                                      </p:to>
                                    </p:set>
                                    <p:animEffect transition="in" filter="fade">
                                      <p:cBhvr>
                                        <p:cTn id="158" dur="1000"/>
                                        <p:tgtEl>
                                          <p:spTgt spid="650284"/>
                                        </p:tgtEl>
                                      </p:cBhvr>
                                    </p:animEffect>
                                  </p:childTnLst>
                                </p:cTn>
                              </p:par>
                              <p:par>
                                <p:cTn id="159" presetID="10" presetClass="exit" presetSubtype="0" fill="hold" nodeType="withEffect">
                                  <p:stCondLst>
                                    <p:cond delay="0"/>
                                  </p:stCondLst>
                                  <p:childTnLst>
                                    <p:animEffect transition="out" filter="fade">
                                      <p:cBhvr>
                                        <p:cTn id="160" dur="1000"/>
                                        <p:tgtEl>
                                          <p:spTgt spid="650280"/>
                                        </p:tgtEl>
                                      </p:cBhvr>
                                    </p:animEffect>
                                    <p:set>
                                      <p:cBhvr>
                                        <p:cTn id="161" dur="1" fill="hold">
                                          <p:stCondLst>
                                            <p:cond delay="999"/>
                                          </p:stCondLst>
                                        </p:cTn>
                                        <p:tgtEl>
                                          <p:spTgt spid="65028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1000"/>
                                        <p:tgtEl>
                                          <p:spTgt spid="650279"/>
                                        </p:tgtEl>
                                      </p:cBhvr>
                                    </p:animEffect>
                                    <p:set>
                                      <p:cBhvr>
                                        <p:cTn id="164" dur="1" fill="hold">
                                          <p:stCondLst>
                                            <p:cond delay="999"/>
                                          </p:stCondLst>
                                        </p:cTn>
                                        <p:tgtEl>
                                          <p:spTgt spid="650279"/>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nodeType="clickEffect">
                                  <p:stCondLst>
                                    <p:cond delay="0"/>
                                  </p:stCondLst>
                                  <p:childTnLst>
                                    <p:animEffect transition="out" filter="fade">
                                      <p:cBhvr>
                                        <p:cTn id="168" dur="1000"/>
                                        <p:tgtEl>
                                          <p:spTgt spid="3"/>
                                        </p:tgtEl>
                                      </p:cBhvr>
                                    </p:animEffect>
                                    <p:set>
                                      <p:cBhvr>
                                        <p:cTn id="169" dur="1" fill="hold">
                                          <p:stCondLst>
                                            <p:cond delay="999"/>
                                          </p:stCondLst>
                                        </p:cTn>
                                        <p:tgtEl>
                                          <p:spTgt spid="3"/>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1000"/>
                                        <p:tgtEl>
                                          <p:spTgt spid="5"/>
                                        </p:tgtEl>
                                      </p:cBhvr>
                                    </p:animEffect>
                                    <p:set>
                                      <p:cBhvr>
                                        <p:cTn id="172" dur="1" fill="hold">
                                          <p:stCondLst>
                                            <p:cond delay="999"/>
                                          </p:stCondLst>
                                        </p:cTn>
                                        <p:tgtEl>
                                          <p:spTgt spid="5"/>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1000"/>
                                        <p:tgtEl>
                                          <p:spTgt spid="650276"/>
                                        </p:tgtEl>
                                      </p:cBhvr>
                                    </p:animEffect>
                                    <p:set>
                                      <p:cBhvr>
                                        <p:cTn id="175" dur="1" fill="hold">
                                          <p:stCondLst>
                                            <p:cond delay="999"/>
                                          </p:stCondLst>
                                        </p:cTn>
                                        <p:tgtEl>
                                          <p:spTgt spid="650276"/>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1000"/>
                                        <p:tgtEl>
                                          <p:spTgt spid="6"/>
                                        </p:tgtEl>
                                      </p:cBhvr>
                                    </p:animEffect>
                                    <p:set>
                                      <p:cBhvr>
                                        <p:cTn id="178" dur="1" fill="hold">
                                          <p:stCondLst>
                                            <p:cond delay="999"/>
                                          </p:stCondLst>
                                        </p:cTn>
                                        <p:tgtEl>
                                          <p:spTgt spid="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1000"/>
                                        <p:tgtEl>
                                          <p:spTgt spid="650284"/>
                                        </p:tgtEl>
                                      </p:cBhvr>
                                    </p:animEffect>
                                    <p:set>
                                      <p:cBhvr>
                                        <p:cTn id="181" dur="1" fill="hold">
                                          <p:stCondLst>
                                            <p:cond delay="999"/>
                                          </p:stCondLst>
                                        </p:cTn>
                                        <p:tgtEl>
                                          <p:spTgt spid="650284"/>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1000"/>
                                        <p:tgtEl>
                                          <p:spTgt spid="650289"/>
                                        </p:tgtEl>
                                      </p:cBhvr>
                                    </p:animEffect>
                                    <p:set>
                                      <p:cBhvr>
                                        <p:cTn id="184" dur="1" fill="hold">
                                          <p:stCondLst>
                                            <p:cond delay="999"/>
                                          </p:stCondLst>
                                        </p:cTn>
                                        <p:tgtEl>
                                          <p:spTgt spid="6502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58" grpId="0" animBg="1" autoUpdateAnimBg="0"/>
      <p:bldP spid="650258" grpId="1" animBg="1"/>
      <p:bldP spid="650259" grpId="0" animBg="1" autoUpdateAnimBg="0"/>
      <p:bldP spid="650259" grpId="1" animBg="1"/>
      <p:bldP spid="650260" grpId="0" animBg="1" autoUpdateAnimBg="0"/>
      <p:bldP spid="650260" grpId="1" animBg="1"/>
      <p:bldP spid="650261" grpId="0" animBg="1" autoUpdateAnimBg="0"/>
      <p:bldP spid="650261" grpId="1" animBg="1"/>
      <p:bldP spid="650262" grpId="0" animBg="1"/>
      <p:bldP spid="650263" grpId="0" animBg="1"/>
      <p:bldP spid="650264" grpId="0" animBg="1"/>
      <p:bldP spid="650276" grpId="0"/>
      <p:bldP spid="650276" grpId="1"/>
      <p:bldP spid="650286" grpId="0" animBg="1"/>
      <p:bldP spid="650286" grpId="1" animBg="1"/>
      <p:bldP spid="650287" grpId="0" animBg="1"/>
      <p:bldP spid="65028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tanksoar5"/>
          <p:cNvPicPr>
            <a:picLocks noChangeAspect="1" noChangeArrowheads="1"/>
          </p:cNvPicPr>
          <p:nvPr/>
        </p:nvPicPr>
        <p:blipFill>
          <a:blip r:embed="rId2"/>
          <a:srcRect/>
          <a:stretch>
            <a:fillRect/>
          </a:stretch>
        </p:blipFill>
        <p:spPr bwMode="auto">
          <a:xfrm>
            <a:off x="3135313" y="889000"/>
            <a:ext cx="2455862" cy="2436813"/>
          </a:xfrm>
          <a:prstGeom prst="rect">
            <a:avLst/>
          </a:prstGeom>
          <a:noFill/>
          <a:ln w="9525">
            <a:noFill/>
            <a:miter lim="800000"/>
            <a:headEnd/>
            <a:tailEnd/>
          </a:ln>
        </p:spPr>
      </p:pic>
      <p:sp>
        <p:nvSpPr>
          <p:cNvPr id="101379" name="Rectangle 5"/>
          <p:cNvSpPr>
            <a:spLocks noGrp="1" noChangeArrowheads="1"/>
          </p:cNvSpPr>
          <p:nvPr>
            <p:ph type="title" sz="quarter"/>
          </p:nvPr>
        </p:nvSpPr>
        <p:spPr>
          <a:noFill/>
        </p:spPr>
        <p:txBody>
          <a:bodyPr anchor="t"/>
          <a:lstStyle/>
          <a:p>
            <a:r>
              <a:rPr lang="en-US" sz="3600" smtClean="0"/>
              <a:t>Soar 103: Subgoals</a:t>
            </a:r>
          </a:p>
        </p:txBody>
      </p:sp>
      <p:pic>
        <p:nvPicPr>
          <p:cNvPr id="651267" name="Picture 3" descr="tanksoar3"/>
          <p:cNvPicPr>
            <a:picLocks noGrp="1" noChangeAspect="1" noChangeArrowheads="1"/>
          </p:cNvPicPr>
          <p:nvPr>
            <p:ph sz="quarter" idx="1"/>
          </p:nvPr>
        </p:nvPicPr>
        <p:blipFill>
          <a:blip r:embed="rId3"/>
          <a:srcRect/>
          <a:stretch>
            <a:fillRect/>
          </a:stretch>
        </p:blipFill>
        <p:spPr>
          <a:xfrm>
            <a:off x="3138488" y="895350"/>
            <a:ext cx="2455862" cy="2436813"/>
          </a:xfrm>
          <a:noFill/>
        </p:spPr>
      </p:pic>
      <p:pic>
        <p:nvPicPr>
          <p:cNvPr id="651268" name="Picture 4" descr="tanksoar4"/>
          <p:cNvPicPr>
            <a:picLocks noChangeAspect="1" noChangeArrowheads="1"/>
          </p:cNvPicPr>
          <p:nvPr/>
        </p:nvPicPr>
        <p:blipFill>
          <a:blip r:embed="rId4"/>
          <a:srcRect/>
          <a:stretch>
            <a:fillRect/>
          </a:stretch>
        </p:blipFill>
        <p:spPr bwMode="auto">
          <a:xfrm>
            <a:off x="3136900" y="892175"/>
            <a:ext cx="2455863" cy="2436813"/>
          </a:xfrm>
          <a:prstGeom prst="rect">
            <a:avLst/>
          </a:prstGeom>
          <a:noFill/>
          <a:ln w="9525">
            <a:noFill/>
            <a:miter lim="800000"/>
            <a:headEnd/>
            <a:tailEnd/>
          </a:ln>
        </p:spPr>
      </p:pic>
      <p:sp>
        <p:nvSpPr>
          <p:cNvPr id="101382" name="Text Box 6"/>
          <p:cNvSpPr txBox="1">
            <a:spLocks noChangeArrowheads="1"/>
          </p:cNvSpPr>
          <p:nvPr/>
        </p:nvSpPr>
        <p:spPr bwMode="auto">
          <a:xfrm>
            <a:off x="1900238" y="3333750"/>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rPr>
              <a:t>Propose</a:t>
            </a:r>
          </a:p>
          <a:p>
            <a:pPr algn="ctr"/>
            <a:r>
              <a:rPr lang="en-US" sz="1600" b="1">
                <a:solidFill>
                  <a:srgbClr val="FFFF00"/>
                </a:solidFill>
              </a:rPr>
              <a:t>Operator</a:t>
            </a:r>
          </a:p>
        </p:txBody>
      </p:sp>
      <p:sp>
        <p:nvSpPr>
          <p:cNvPr id="101383" name="Text Box 7"/>
          <p:cNvSpPr txBox="1">
            <a:spLocks noChangeArrowheads="1"/>
          </p:cNvSpPr>
          <p:nvPr/>
        </p:nvSpPr>
        <p:spPr bwMode="auto">
          <a:xfrm>
            <a:off x="3192463" y="3335338"/>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rPr>
              <a:t>Compare</a:t>
            </a:r>
          </a:p>
          <a:p>
            <a:pPr algn="ctr"/>
            <a:r>
              <a:rPr lang="en-US" sz="1600" b="1">
                <a:solidFill>
                  <a:srgbClr val="FFFF00"/>
                </a:solidFill>
              </a:rPr>
              <a:t>Operators</a:t>
            </a:r>
          </a:p>
        </p:txBody>
      </p:sp>
      <p:sp>
        <p:nvSpPr>
          <p:cNvPr id="651272" name="Line 8"/>
          <p:cNvSpPr>
            <a:spLocks noChangeShapeType="1"/>
          </p:cNvSpPr>
          <p:nvPr/>
        </p:nvSpPr>
        <p:spPr bwMode="auto">
          <a:xfrm>
            <a:off x="1590675" y="4932363"/>
            <a:ext cx="1570038" cy="1587"/>
          </a:xfrm>
          <a:prstGeom prst="line">
            <a:avLst/>
          </a:prstGeom>
          <a:noFill/>
          <a:ln w="38100">
            <a:solidFill>
              <a:srgbClr val="FFFF00"/>
            </a:solidFill>
            <a:round/>
            <a:headEnd/>
            <a:tailEnd type="triangle" w="med" len="med"/>
          </a:ln>
        </p:spPr>
        <p:txBody>
          <a:bodyPr wrap="none" tIns="9144" bIns="9144" anchor="ctr"/>
          <a:lstStyle/>
          <a:p>
            <a:endParaRPr lang="en-US"/>
          </a:p>
        </p:txBody>
      </p:sp>
      <p:sp>
        <p:nvSpPr>
          <p:cNvPr id="101385" name="Text Box 9"/>
          <p:cNvSpPr txBox="1">
            <a:spLocks noChangeArrowheads="1"/>
          </p:cNvSpPr>
          <p:nvPr/>
        </p:nvSpPr>
        <p:spPr bwMode="auto">
          <a:xfrm>
            <a:off x="5775325" y="3335338"/>
            <a:ext cx="1143000" cy="511175"/>
          </a:xfrm>
          <a:prstGeom prst="rect">
            <a:avLst/>
          </a:prstGeom>
          <a:solidFill>
            <a:srgbClr val="280082"/>
          </a:solidFill>
          <a:ln w="12700" algn="ctr">
            <a:solidFill>
              <a:schemeClr val="tx1"/>
            </a:solidFill>
            <a:miter lim="800000"/>
            <a:headEnd/>
            <a:tailEnd/>
          </a:ln>
        </p:spPr>
        <p:txBody>
          <a:bodyPr tIns="9144" bIns="9144">
            <a:spAutoFit/>
          </a:bodyPr>
          <a:lstStyle/>
          <a:p>
            <a:pPr algn="ctr"/>
            <a:r>
              <a:rPr lang="en-US" sz="1600" b="1">
                <a:solidFill>
                  <a:srgbClr val="FFFF00"/>
                </a:solidFill>
              </a:rPr>
              <a:t>Apply</a:t>
            </a:r>
          </a:p>
          <a:p>
            <a:pPr algn="ctr"/>
            <a:r>
              <a:rPr lang="en-US" sz="1600" b="1">
                <a:solidFill>
                  <a:srgbClr val="FFFF00"/>
                </a:solidFill>
              </a:rPr>
              <a:t>Operator</a:t>
            </a:r>
          </a:p>
        </p:txBody>
      </p:sp>
      <p:sp>
        <p:nvSpPr>
          <p:cNvPr id="101386" name="AutoShape 10"/>
          <p:cNvSpPr>
            <a:spLocks noChangeArrowheads="1"/>
          </p:cNvSpPr>
          <p:nvPr/>
        </p:nvSpPr>
        <p:spPr bwMode="auto">
          <a:xfrm>
            <a:off x="7067550" y="3332163"/>
            <a:ext cx="1157288"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rPr>
              <a:t>Output</a:t>
            </a:r>
          </a:p>
        </p:txBody>
      </p:sp>
      <p:grpSp>
        <p:nvGrpSpPr>
          <p:cNvPr id="101387" name="Group 11"/>
          <p:cNvGrpSpPr>
            <a:grpSpLocks/>
          </p:cNvGrpSpPr>
          <p:nvPr/>
        </p:nvGrpSpPr>
        <p:grpSpPr bwMode="auto">
          <a:xfrm>
            <a:off x="404813" y="3602038"/>
            <a:ext cx="8132762" cy="331787"/>
            <a:chOff x="135" y="1059"/>
            <a:chExt cx="5123" cy="209"/>
          </a:xfrm>
        </p:grpSpPr>
        <p:sp>
          <p:nvSpPr>
            <p:cNvPr id="101404" name="Line 12"/>
            <p:cNvSpPr>
              <a:spLocks noChangeShapeType="1"/>
            </p:cNvSpPr>
            <p:nvPr/>
          </p:nvSpPr>
          <p:spPr bwMode="auto">
            <a:xfrm>
              <a:off x="5061" y="1059"/>
              <a:ext cx="193" cy="3"/>
            </a:xfrm>
            <a:prstGeom prst="line">
              <a:avLst/>
            </a:prstGeom>
            <a:noFill/>
            <a:ln w="12700">
              <a:solidFill>
                <a:srgbClr val="FFFF00"/>
              </a:solidFill>
              <a:round/>
              <a:headEnd/>
              <a:tailEnd/>
            </a:ln>
          </p:spPr>
          <p:txBody>
            <a:bodyPr wrap="none" tIns="9144" bIns="9144" anchor="ctr"/>
            <a:lstStyle/>
            <a:p>
              <a:endParaRPr lang="en-US"/>
            </a:p>
          </p:txBody>
        </p:sp>
        <p:sp>
          <p:nvSpPr>
            <p:cNvPr id="101405" name="Line 13"/>
            <p:cNvSpPr>
              <a:spLocks noChangeShapeType="1"/>
            </p:cNvSpPr>
            <p:nvPr/>
          </p:nvSpPr>
          <p:spPr bwMode="auto">
            <a:xfrm>
              <a:off x="5254" y="1066"/>
              <a:ext cx="0" cy="202"/>
            </a:xfrm>
            <a:prstGeom prst="line">
              <a:avLst/>
            </a:prstGeom>
            <a:noFill/>
            <a:ln w="12700">
              <a:solidFill>
                <a:srgbClr val="FFFF00"/>
              </a:solidFill>
              <a:round/>
              <a:headEnd/>
              <a:tailEnd/>
            </a:ln>
          </p:spPr>
          <p:txBody>
            <a:bodyPr wrap="none" tIns="9144" bIns="9144" anchor="ctr"/>
            <a:lstStyle/>
            <a:p>
              <a:endParaRPr lang="en-US"/>
            </a:p>
          </p:txBody>
        </p:sp>
        <p:sp>
          <p:nvSpPr>
            <p:cNvPr id="101406" name="Line 14"/>
            <p:cNvSpPr>
              <a:spLocks noChangeShapeType="1"/>
            </p:cNvSpPr>
            <p:nvPr/>
          </p:nvSpPr>
          <p:spPr bwMode="auto">
            <a:xfrm flipH="1">
              <a:off x="147" y="1268"/>
              <a:ext cx="5111" cy="0"/>
            </a:xfrm>
            <a:prstGeom prst="line">
              <a:avLst/>
            </a:prstGeom>
            <a:noFill/>
            <a:ln w="12700">
              <a:solidFill>
                <a:srgbClr val="FFFF00"/>
              </a:solidFill>
              <a:round/>
              <a:headEnd/>
              <a:tailEnd/>
            </a:ln>
          </p:spPr>
          <p:txBody>
            <a:bodyPr wrap="none" tIns="9144" bIns="9144" anchor="ctr"/>
            <a:lstStyle/>
            <a:p>
              <a:endParaRPr lang="en-US"/>
            </a:p>
          </p:txBody>
        </p:sp>
        <p:sp>
          <p:nvSpPr>
            <p:cNvPr id="101407" name="Line 15"/>
            <p:cNvSpPr>
              <a:spLocks noChangeShapeType="1"/>
            </p:cNvSpPr>
            <p:nvPr/>
          </p:nvSpPr>
          <p:spPr bwMode="auto">
            <a:xfrm flipH="1" flipV="1">
              <a:off x="141" y="1060"/>
              <a:ext cx="6" cy="206"/>
            </a:xfrm>
            <a:prstGeom prst="line">
              <a:avLst/>
            </a:prstGeom>
            <a:noFill/>
            <a:ln w="12700">
              <a:solidFill>
                <a:srgbClr val="FFFF00"/>
              </a:solidFill>
              <a:round/>
              <a:headEnd/>
              <a:tailEnd/>
            </a:ln>
          </p:spPr>
          <p:txBody>
            <a:bodyPr wrap="none" tIns="9144" bIns="9144" anchor="ctr"/>
            <a:lstStyle/>
            <a:p>
              <a:endParaRPr lang="en-US"/>
            </a:p>
          </p:txBody>
        </p:sp>
        <p:sp>
          <p:nvSpPr>
            <p:cNvPr id="101408" name="Line 16"/>
            <p:cNvSpPr>
              <a:spLocks noChangeShapeType="1"/>
            </p:cNvSpPr>
            <p:nvPr/>
          </p:nvSpPr>
          <p:spPr bwMode="auto">
            <a:xfrm>
              <a:off x="135" y="1060"/>
              <a:ext cx="117" cy="0"/>
            </a:xfrm>
            <a:prstGeom prst="line">
              <a:avLst/>
            </a:prstGeom>
            <a:noFill/>
            <a:ln w="12700">
              <a:solidFill>
                <a:srgbClr val="FFFF00"/>
              </a:solidFill>
              <a:round/>
              <a:headEnd/>
              <a:tailEnd type="triangle" w="med" len="med"/>
            </a:ln>
          </p:spPr>
          <p:txBody>
            <a:bodyPr wrap="none" tIns="9144" bIns="9144" anchor="ctr"/>
            <a:lstStyle/>
            <a:p>
              <a:endParaRPr lang="en-US"/>
            </a:p>
          </p:txBody>
        </p:sp>
      </p:grpSp>
      <p:sp>
        <p:nvSpPr>
          <p:cNvPr id="101388" name="AutoShape 17"/>
          <p:cNvSpPr>
            <a:spLocks noChangeArrowheads="1"/>
          </p:cNvSpPr>
          <p:nvPr/>
        </p:nvSpPr>
        <p:spPr bwMode="auto">
          <a:xfrm>
            <a:off x="595313" y="3328988"/>
            <a:ext cx="1157287"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rPr>
              <a:t>Input</a:t>
            </a:r>
          </a:p>
        </p:txBody>
      </p:sp>
      <p:sp>
        <p:nvSpPr>
          <p:cNvPr id="101389" name="AutoShape 18"/>
          <p:cNvSpPr>
            <a:spLocks noChangeArrowheads="1"/>
          </p:cNvSpPr>
          <p:nvPr/>
        </p:nvSpPr>
        <p:spPr bwMode="auto">
          <a:xfrm>
            <a:off x="4467225" y="3338513"/>
            <a:ext cx="1157288" cy="525462"/>
          </a:xfrm>
          <a:prstGeom prst="roundRect">
            <a:avLst>
              <a:gd name="adj" fmla="val 16667"/>
            </a:avLst>
          </a:prstGeom>
          <a:solidFill>
            <a:srgbClr val="280082"/>
          </a:solidFill>
          <a:ln w="12700" algn="ctr">
            <a:solidFill>
              <a:schemeClr val="tx1"/>
            </a:solidFill>
            <a:round/>
            <a:headEnd/>
            <a:tailEnd/>
          </a:ln>
        </p:spPr>
        <p:txBody>
          <a:bodyPr wrap="none" tIns="9144" bIns="9144" anchor="ctr"/>
          <a:lstStyle/>
          <a:p>
            <a:pPr algn="ctr"/>
            <a:r>
              <a:rPr lang="en-US" sz="1600" b="1">
                <a:solidFill>
                  <a:srgbClr val="FFFF00"/>
                </a:solidFill>
              </a:rPr>
              <a:t>Select</a:t>
            </a:r>
          </a:p>
          <a:p>
            <a:pPr algn="ctr"/>
            <a:r>
              <a:rPr lang="en-US" sz="1600" b="1">
                <a:solidFill>
                  <a:srgbClr val="FFFF00"/>
                </a:solidFill>
              </a:rPr>
              <a:t>Operator</a:t>
            </a:r>
          </a:p>
        </p:txBody>
      </p:sp>
      <p:sp>
        <p:nvSpPr>
          <p:cNvPr id="101390" name="Line 19"/>
          <p:cNvSpPr>
            <a:spLocks noChangeShapeType="1"/>
          </p:cNvSpPr>
          <p:nvPr/>
        </p:nvSpPr>
        <p:spPr bwMode="auto">
          <a:xfrm flipH="1">
            <a:off x="1144588" y="1989138"/>
            <a:ext cx="1971675" cy="1314450"/>
          </a:xfrm>
          <a:prstGeom prst="line">
            <a:avLst/>
          </a:prstGeom>
          <a:noFill/>
          <a:ln w="12700">
            <a:solidFill>
              <a:srgbClr val="FFFF00"/>
            </a:solidFill>
            <a:round/>
            <a:headEnd/>
            <a:tailEnd type="triangle" w="med" len="med"/>
          </a:ln>
        </p:spPr>
        <p:txBody>
          <a:bodyPr tIns="9144" bIns="9144">
            <a:spAutoFit/>
          </a:bodyPr>
          <a:lstStyle/>
          <a:p>
            <a:endParaRPr lang="en-US"/>
          </a:p>
        </p:txBody>
      </p:sp>
      <p:sp>
        <p:nvSpPr>
          <p:cNvPr id="101391" name="Line 20"/>
          <p:cNvSpPr>
            <a:spLocks noChangeShapeType="1"/>
          </p:cNvSpPr>
          <p:nvPr/>
        </p:nvSpPr>
        <p:spPr bwMode="auto">
          <a:xfrm flipH="1">
            <a:off x="1154113" y="3854450"/>
            <a:ext cx="6350" cy="658813"/>
          </a:xfrm>
          <a:prstGeom prst="line">
            <a:avLst/>
          </a:prstGeom>
          <a:noFill/>
          <a:ln w="19050">
            <a:solidFill>
              <a:srgbClr val="FFFF00"/>
            </a:solidFill>
            <a:round/>
            <a:headEnd/>
            <a:tailEnd type="triangle" w="med" len="med"/>
          </a:ln>
        </p:spPr>
        <p:txBody>
          <a:bodyPr tIns="9144" bIns="9144">
            <a:spAutoFit/>
          </a:bodyPr>
          <a:lstStyle/>
          <a:p>
            <a:endParaRPr lang="en-US"/>
          </a:p>
        </p:txBody>
      </p:sp>
      <p:sp>
        <p:nvSpPr>
          <p:cNvPr id="101392" name="Line 21"/>
          <p:cNvSpPr>
            <a:spLocks noChangeShapeType="1"/>
          </p:cNvSpPr>
          <p:nvPr/>
        </p:nvSpPr>
        <p:spPr bwMode="auto">
          <a:xfrm flipH="1" flipV="1">
            <a:off x="5581650" y="1968500"/>
            <a:ext cx="2087563" cy="1362075"/>
          </a:xfrm>
          <a:prstGeom prst="line">
            <a:avLst/>
          </a:prstGeom>
          <a:noFill/>
          <a:ln w="12700">
            <a:solidFill>
              <a:srgbClr val="FFFF00"/>
            </a:solidFill>
            <a:round/>
            <a:headEnd/>
            <a:tailEnd type="triangle" w="med" len="med"/>
          </a:ln>
        </p:spPr>
        <p:txBody>
          <a:bodyPr tIns="9144" bIns="9144">
            <a:spAutoFit/>
          </a:bodyPr>
          <a:lstStyle/>
          <a:p>
            <a:endParaRPr lang="en-US"/>
          </a:p>
        </p:txBody>
      </p:sp>
      <p:sp>
        <p:nvSpPr>
          <p:cNvPr id="651286" name="Oval 22"/>
          <p:cNvSpPr>
            <a:spLocks noChangeArrowheads="1"/>
          </p:cNvSpPr>
          <p:nvPr/>
        </p:nvSpPr>
        <p:spPr bwMode="auto">
          <a:xfrm>
            <a:off x="2193925" y="4792663"/>
            <a:ext cx="258763" cy="265112"/>
          </a:xfrm>
          <a:prstGeom prst="ellipse">
            <a:avLst/>
          </a:prstGeom>
          <a:solidFill>
            <a:srgbClr val="FFFF00"/>
          </a:solidFill>
          <a:ln w="12700">
            <a:solidFill>
              <a:srgbClr val="FFFF00"/>
            </a:solidFill>
            <a:round/>
            <a:headEnd/>
            <a:tailEnd/>
          </a:ln>
        </p:spPr>
        <p:txBody>
          <a:bodyPr wrap="none" anchor="ctr"/>
          <a:lstStyle/>
          <a:p>
            <a:endParaRPr lang="en-US"/>
          </a:p>
        </p:txBody>
      </p:sp>
      <p:sp>
        <p:nvSpPr>
          <p:cNvPr id="651287" name="Text Box 23"/>
          <p:cNvSpPr txBox="1">
            <a:spLocks noChangeArrowheads="1"/>
          </p:cNvSpPr>
          <p:nvPr/>
        </p:nvSpPr>
        <p:spPr bwMode="auto">
          <a:xfrm>
            <a:off x="1792288" y="4537075"/>
            <a:ext cx="1150937" cy="338138"/>
          </a:xfrm>
          <a:prstGeom prst="rect">
            <a:avLst/>
          </a:prstGeom>
          <a:noFill/>
          <a:ln w="12700">
            <a:noFill/>
            <a:miter lim="800000"/>
            <a:headEnd/>
            <a:tailEnd/>
          </a:ln>
        </p:spPr>
        <p:txBody>
          <a:bodyPr>
            <a:spAutoFit/>
          </a:bodyPr>
          <a:lstStyle/>
          <a:p>
            <a:pPr algn="ctr">
              <a:spcBef>
                <a:spcPct val="50000"/>
              </a:spcBef>
            </a:pPr>
            <a:r>
              <a:rPr lang="en-US" sz="1600">
                <a:solidFill>
                  <a:srgbClr val="FFFF00"/>
                </a:solidFill>
              </a:rPr>
              <a:t>Attack</a:t>
            </a:r>
          </a:p>
        </p:txBody>
      </p:sp>
      <p:sp>
        <p:nvSpPr>
          <p:cNvPr id="651288" name="Line 24"/>
          <p:cNvSpPr>
            <a:spLocks noChangeShapeType="1"/>
          </p:cNvSpPr>
          <p:nvPr/>
        </p:nvSpPr>
        <p:spPr bwMode="auto">
          <a:xfrm flipH="1">
            <a:off x="1663700" y="5057775"/>
            <a:ext cx="606425" cy="779463"/>
          </a:xfrm>
          <a:prstGeom prst="line">
            <a:avLst/>
          </a:prstGeom>
          <a:noFill/>
          <a:ln w="12700">
            <a:solidFill>
              <a:srgbClr val="FFFF00"/>
            </a:solidFill>
            <a:round/>
            <a:headEnd/>
            <a:tailEnd type="triangle" w="med" len="med"/>
          </a:ln>
        </p:spPr>
        <p:txBody>
          <a:bodyPr/>
          <a:lstStyle/>
          <a:p>
            <a:endParaRPr lang="en-US"/>
          </a:p>
        </p:txBody>
      </p:sp>
      <p:pic>
        <p:nvPicPr>
          <p:cNvPr id="651289" name="Picture 25" descr="tanksoar3"/>
          <p:cNvPicPr>
            <a:picLocks noChangeAspect="1" noChangeArrowheads="1"/>
          </p:cNvPicPr>
          <p:nvPr/>
        </p:nvPicPr>
        <p:blipFill>
          <a:blip r:embed="rId3"/>
          <a:srcRect l="73174" t="55440" r="6335" b="2345"/>
          <a:stretch>
            <a:fillRect/>
          </a:stretch>
        </p:blipFill>
        <p:spPr bwMode="auto">
          <a:xfrm>
            <a:off x="1095375" y="4591050"/>
            <a:ext cx="493713" cy="1009650"/>
          </a:xfrm>
          <a:prstGeom prst="rect">
            <a:avLst/>
          </a:prstGeom>
          <a:noFill/>
          <a:ln w="9525">
            <a:noFill/>
            <a:miter lim="800000"/>
            <a:headEnd/>
            <a:tailEnd/>
          </a:ln>
        </p:spPr>
      </p:pic>
      <p:sp>
        <p:nvSpPr>
          <p:cNvPr id="101397" name="Text Box 26"/>
          <p:cNvSpPr txBox="1">
            <a:spLocks noChangeArrowheads="1"/>
          </p:cNvSpPr>
          <p:nvPr/>
        </p:nvSpPr>
        <p:spPr bwMode="auto">
          <a:xfrm>
            <a:off x="1663700" y="3994150"/>
            <a:ext cx="2279650" cy="523875"/>
          </a:xfrm>
          <a:prstGeom prst="rect">
            <a:avLst/>
          </a:prstGeom>
          <a:noFill/>
          <a:ln w="12700">
            <a:noFill/>
            <a:miter lim="800000"/>
            <a:headEnd/>
            <a:tailEnd/>
          </a:ln>
        </p:spPr>
        <p:txBody>
          <a:bodyPr>
            <a:spAutoFit/>
          </a:bodyPr>
          <a:lstStyle/>
          <a:p>
            <a:pPr>
              <a:spcBef>
                <a:spcPct val="50000"/>
              </a:spcBef>
            </a:pPr>
            <a:r>
              <a:rPr lang="en-US" sz="1400" b="1" dirty="0">
                <a:solidFill>
                  <a:srgbClr val="FFFF00"/>
                </a:solidFill>
                <a:latin typeface="Courier New" pitchFamily="49" charset="0"/>
              </a:rPr>
              <a:t>If enemy is sensed, then attack</a:t>
            </a:r>
          </a:p>
        </p:txBody>
      </p:sp>
      <p:pic>
        <p:nvPicPr>
          <p:cNvPr id="651291" name="Picture 27" descr="tanksoar3"/>
          <p:cNvPicPr>
            <a:picLocks noChangeAspect="1" noChangeArrowheads="1"/>
          </p:cNvPicPr>
          <p:nvPr/>
        </p:nvPicPr>
        <p:blipFill>
          <a:blip r:embed="rId3"/>
          <a:srcRect l="73174" t="55440" r="6335" b="2345"/>
          <a:stretch>
            <a:fillRect/>
          </a:stretch>
        </p:blipFill>
        <p:spPr bwMode="auto">
          <a:xfrm>
            <a:off x="1169988" y="5740400"/>
            <a:ext cx="493712" cy="1009650"/>
          </a:xfrm>
          <a:prstGeom prst="rect">
            <a:avLst/>
          </a:prstGeom>
          <a:noFill/>
          <a:ln w="9525">
            <a:noFill/>
            <a:miter lim="800000"/>
            <a:headEnd/>
            <a:tailEnd/>
          </a:ln>
        </p:spPr>
      </p:pic>
      <p:grpSp>
        <p:nvGrpSpPr>
          <p:cNvPr id="3" name="Group 28"/>
          <p:cNvGrpSpPr>
            <a:grpSpLocks/>
          </p:cNvGrpSpPr>
          <p:nvPr/>
        </p:nvGrpSpPr>
        <p:grpSpPr bwMode="auto">
          <a:xfrm>
            <a:off x="1652589" y="5778502"/>
            <a:ext cx="782563" cy="388937"/>
            <a:chOff x="2327" y="3705"/>
            <a:chExt cx="496" cy="245"/>
          </a:xfrm>
        </p:grpSpPr>
        <p:sp>
          <p:nvSpPr>
            <p:cNvPr id="101402" name="Line 29"/>
            <p:cNvSpPr>
              <a:spLocks noChangeShapeType="1"/>
            </p:cNvSpPr>
            <p:nvPr/>
          </p:nvSpPr>
          <p:spPr bwMode="auto">
            <a:xfrm>
              <a:off x="2327" y="3949"/>
              <a:ext cx="455" cy="1"/>
            </a:xfrm>
            <a:prstGeom prst="line">
              <a:avLst/>
            </a:prstGeom>
            <a:noFill/>
            <a:ln w="38100">
              <a:solidFill>
                <a:srgbClr val="FFFF00"/>
              </a:solidFill>
              <a:round/>
              <a:headEnd/>
              <a:tailEnd type="triangle" w="med" len="med"/>
            </a:ln>
          </p:spPr>
          <p:txBody>
            <a:bodyPr wrap="none" tIns="9144" bIns="9144" anchor="ctr"/>
            <a:lstStyle/>
            <a:p>
              <a:endParaRPr lang="en-US">
                <a:solidFill>
                  <a:srgbClr val="FFFF00"/>
                </a:solidFill>
              </a:endParaRPr>
            </a:p>
          </p:txBody>
        </p:sp>
        <p:sp>
          <p:nvSpPr>
            <p:cNvPr id="101403" name="Text Box 30"/>
            <p:cNvSpPr txBox="1">
              <a:spLocks noChangeArrowheads="1"/>
            </p:cNvSpPr>
            <p:nvPr/>
          </p:nvSpPr>
          <p:spPr bwMode="auto">
            <a:xfrm>
              <a:off x="2387" y="3705"/>
              <a:ext cx="436" cy="213"/>
            </a:xfrm>
            <a:prstGeom prst="rect">
              <a:avLst/>
            </a:prstGeom>
            <a:noFill/>
            <a:ln w="12700">
              <a:noFill/>
              <a:miter lim="800000"/>
              <a:headEnd/>
              <a:tailEnd/>
            </a:ln>
          </p:spPr>
          <p:txBody>
            <a:bodyPr>
              <a:spAutoFit/>
            </a:bodyPr>
            <a:lstStyle/>
            <a:p>
              <a:pPr algn="ctr">
                <a:spcBef>
                  <a:spcPct val="50000"/>
                </a:spcBef>
              </a:pPr>
              <a:r>
                <a:rPr lang="en-US" sz="1600" dirty="0">
                  <a:solidFill>
                    <a:srgbClr val="FFFF00"/>
                  </a:solidFill>
                </a:rPr>
                <a:t>Shoot </a:t>
              </a:r>
            </a:p>
          </p:txBody>
        </p:sp>
      </p:grpSp>
      <p:pic>
        <p:nvPicPr>
          <p:cNvPr id="651295" name="Picture 31" descr="tanksoar4"/>
          <p:cNvPicPr>
            <a:picLocks noChangeAspect="1" noChangeArrowheads="1"/>
          </p:cNvPicPr>
          <p:nvPr/>
        </p:nvPicPr>
        <p:blipFill>
          <a:blip r:embed="rId4"/>
          <a:srcRect l="73820" t="54071" r="6400" b="652"/>
          <a:stretch>
            <a:fillRect/>
          </a:stretch>
        </p:blipFill>
        <p:spPr bwMode="auto">
          <a:xfrm>
            <a:off x="1103313" y="4497388"/>
            <a:ext cx="485775" cy="1103312"/>
          </a:xfrm>
          <a:prstGeom prst="rect">
            <a:avLst/>
          </a:prstGeom>
          <a:noFill/>
          <a:ln w="9525">
            <a:noFill/>
            <a:miter lim="800000"/>
            <a:headEnd/>
            <a:tailEnd/>
          </a:ln>
        </p:spPr>
      </p:pic>
      <p:pic>
        <p:nvPicPr>
          <p:cNvPr id="651296" name="Picture 32" descr="tanksoar4"/>
          <p:cNvPicPr>
            <a:picLocks noChangeAspect="1" noChangeArrowheads="1"/>
          </p:cNvPicPr>
          <p:nvPr/>
        </p:nvPicPr>
        <p:blipFill>
          <a:blip r:embed="rId4"/>
          <a:srcRect l="73820" t="54071" r="6400" b="652"/>
          <a:stretch>
            <a:fillRect/>
          </a:stretch>
        </p:blipFill>
        <p:spPr bwMode="auto">
          <a:xfrm>
            <a:off x="1177925" y="5646738"/>
            <a:ext cx="485775" cy="11033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1286"/>
                                        </p:tgtEl>
                                        <p:attrNameLst>
                                          <p:attrName>style.visibility</p:attrName>
                                        </p:attrNameLst>
                                      </p:cBhvr>
                                      <p:to>
                                        <p:strVal val="visible"/>
                                      </p:to>
                                    </p:set>
                                    <p:animEffect transition="in" filter="fade">
                                      <p:cBhvr>
                                        <p:cTn id="7" dur="1000"/>
                                        <p:tgtEl>
                                          <p:spTgt spid="6512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1287"/>
                                        </p:tgtEl>
                                        <p:attrNameLst>
                                          <p:attrName>style.visibility</p:attrName>
                                        </p:attrNameLst>
                                      </p:cBhvr>
                                      <p:to>
                                        <p:strVal val="visible"/>
                                      </p:to>
                                    </p:set>
                                    <p:animEffect transition="in" filter="fade">
                                      <p:cBhvr>
                                        <p:cTn id="10" dur="1000"/>
                                        <p:tgtEl>
                                          <p:spTgt spid="6512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1272"/>
                                        </p:tgtEl>
                                        <p:attrNameLst>
                                          <p:attrName>style.visibility</p:attrName>
                                        </p:attrNameLst>
                                      </p:cBhvr>
                                      <p:to>
                                        <p:strVal val="visible"/>
                                      </p:to>
                                    </p:set>
                                    <p:animEffect transition="in" filter="fade">
                                      <p:cBhvr>
                                        <p:cTn id="13" dur="1000"/>
                                        <p:tgtEl>
                                          <p:spTgt spid="6512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1288"/>
                                        </p:tgtEl>
                                        <p:attrNameLst>
                                          <p:attrName>style.visibility</p:attrName>
                                        </p:attrNameLst>
                                      </p:cBhvr>
                                      <p:to>
                                        <p:strVal val="visible"/>
                                      </p:to>
                                    </p:set>
                                    <p:animEffect transition="in" filter="fade">
                                      <p:cBhvr>
                                        <p:cTn id="16" dur="1000"/>
                                        <p:tgtEl>
                                          <p:spTgt spid="65128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51291"/>
                                        </p:tgtEl>
                                        <p:attrNameLst>
                                          <p:attrName>style.visibility</p:attrName>
                                        </p:attrNameLst>
                                      </p:cBhvr>
                                      <p:to>
                                        <p:strVal val="visible"/>
                                      </p:to>
                                    </p:set>
                                    <p:animEffect transition="in" filter="fade">
                                      <p:cBhvr>
                                        <p:cTn id="21" dur="1000"/>
                                        <p:tgtEl>
                                          <p:spTgt spid="6512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51268"/>
                                        </p:tgtEl>
                                        <p:attrNameLst>
                                          <p:attrName>style.visibility</p:attrName>
                                        </p:attrNameLst>
                                      </p:cBhvr>
                                      <p:to>
                                        <p:strVal val="visible"/>
                                      </p:to>
                                    </p:set>
                                    <p:animEffect transition="in" filter="fade">
                                      <p:cBhvr>
                                        <p:cTn id="31" dur="1000"/>
                                        <p:tgtEl>
                                          <p:spTgt spid="651268"/>
                                        </p:tgtEl>
                                      </p:cBhvr>
                                    </p:animEffect>
                                  </p:childTnLst>
                                </p:cTn>
                              </p:par>
                              <p:par>
                                <p:cTn id="32" presetID="10" presetClass="exit" presetSubtype="0" fill="hold" nodeType="withEffect">
                                  <p:stCondLst>
                                    <p:cond delay="0"/>
                                  </p:stCondLst>
                                  <p:childTnLst>
                                    <p:animEffect transition="out" filter="fade">
                                      <p:cBhvr>
                                        <p:cTn id="33" dur="1000"/>
                                        <p:tgtEl>
                                          <p:spTgt spid="651267"/>
                                        </p:tgtEl>
                                      </p:cBhvr>
                                    </p:animEffect>
                                    <p:set>
                                      <p:cBhvr>
                                        <p:cTn id="34" dur="1" fill="hold">
                                          <p:stCondLst>
                                            <p:cond delay="999"/>
                                          </p:stCondLst>
                                        </p:cTn>
                                        <p:tgtEl>
                                          <p:spTgt spid="65126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651291"/>
                                        </p:tgtEl>
                                      </p:cBhvr>
                                    </p:animEffect>
                                    <p:set>
                                      <p:cBhvr>
                                        <p:cTn id="37" dur="1" fill="hold">
                                          <p:stCondLst>
                                            <p:cond delay="999"/>
                                          </p:stCondLst>
                                        </p:cTn>
                                        <p:tgtEl>
                                          <p:spTgt spid="65129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651289"/>
                                        </p:tgtEl>
                                      </p:cBhvr>
                                    </p:animEffect>
                                    <p:set>
                                      <p:cBhvr>
                                        <p:cTn id="40" dur="1" fill="hold">
                                          <p:stCondLst>
                                            <p:cond delay="999"/>
                                          </p:stCondLst>
                                        </p:cTn>
                                        <p:tgtEl>
                                          <p:spTgt spid="65128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651295"/>
                                        </p:tgtEl>
                                        <p:attrNameLst>
                                          <p:attrName>style.visibility</p:attrName>
                                        </p:attrNameLst>
                                      </p:cBhvr>
                                      <p:to>
                                        <p:strVal val="visible"/>
                                      </p:to>
                                    </p:set>
                                    <p:animEffect transition="in" filter="fade">
                                      <p:cBhvr>
                                        <p:cTn id="43" dur="1000"/>
                                        <p:tgtEl>
                                          <p:spTgt spid="651295"/>
                                        </p:tgtEl>
                                      </p:cBhvr>
                                    </p:animEffect>
                                  </p:childTnLst>
                                </p:cTn>
                              </p:par>
                              <p:par>
                                <p:cTn id="44" presetID="10" presetClass="entr" presetSubtype="0" fill="hold" nodeType="withEffect">
                                  <p:stCondLst>
                                    <p:cond delay="0"/>
                                  </p:stCondLst>
                                  <p:childTnLst>
                                    <p:set>
                                      <p:cBhvr>
                                        <p:cTn id="45" dur="1" fill="hold">
                                          <p:stCondLst>
                                            <p:cond delay="0"/>
                                          </p:stCondLst>
                                        </p:cTn>
                                        <p:tgtEl>
                                          <p:spTgt spid="651296"/>
                                        </p:tgtEl>
                                        <p:attrNameLst>
                                          <p:attrName>style.visibility</p:attrName>
                                        </p:attrNameLst>
                                      </p:cBhvr>
                                      <p:to>
                                        <p:strVal val="visible"/>
                                      </p:to>
                                    </p:set>
                                    <p:animEffect transition="in" filter="fade">
                                      <p:cBhvr>
                                        <p:cTn id="46" dur="1000"/>
                                        <p:tgtEl>
                                          <p:spTgt spid="65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72" grpId="0" animBg="1"/>
      <p:bldP spid="651286" grpId="0" animBg="1"/>
      <p:bldP spid="651287" grpId="0"/>
      <p:bldP spid="6512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6075" y="479425"/>
            <a:ext cx="8458200" cy="1143000"/>
          </a:xfrm>
        </p:spPr>
        <p:txBody>
          <a:bodyPr/>
          <a:lstStyle/>
          <a:p>
            <a:r>
              <a:rPr lang="en-US" smtClean="0"/>
              <a:t>Tutorial Outline</a:t>
            </a:r>
          </a:p>
        </p:txBody>
      </p:sp>
      <p:sp>
        <p:nvSpPr>
          <p:cNvPr id="5123" name="Rectangle 3"/>
          <p:cNvSpPr>
            <a:spLocks noGrp="1" noChangeArrowheads="1"/>
          </p:cNvSpPr>
          <p:nvPr>
            <p:ph idx="1"/>
          </p:nvPr>
        </p:nvSpPr>
        <p:spPr>
          <a:xfrm>
            <a:off x="784225" y="1412875"/>
            <a:ext cx="7742238" cy="5024870"/>
          </a:xfrm>
        </p:spPr>
        <p:txBody>
          <a:bodyPr/>
          <a:lstStyle/>
          <a:p>
            <a:pPr marL="533400" indent="-533400">
              <a:spcBef>
                <a:spcPct val="0"/>
              </a:spcBef>
              <a:buFontTx/>
              <a:buAutoNum type="arabicPeriod"/>
              <a:defRPr/>
            </a:pPr>
            <a:r>
              <a:rPr lang="en-US" sz="2400" dirty="0" smtClean="0"/>
              <a:t>Cognitive Architecture</a:t>
            </a:r>
          </a:p>
          <a:p>
            <a:pPr marL="533400" indent="-533400">
              <a:spcBef>
                <a:spcPct val="0"/>
              </a:spcBef>
              <a:buFontTx/>
              <a:buAutoNum type="arabicPeriod"/>
              <a:defRPr/>
            </a:pPr>
            <a:r>
              <a:rPr lang="en-US" sz="2400" dirty="0" smtClean="0"/>
              <a:t>Soar History</a:t>
            </a:r>
          </a:p>
          <a:p>
            <a:pPr marL="533400" indent="-533400">
              <a:spcBef>
                <a:spcPct val="0"/>
              </a:spcBef>
              <a:buFontTx/>
              <a:buAutoNum type="arabicPeriod"/>
              <a:defRPr/>
            </a:pPr>
            <a:r>
              <a:rPr lang="en-US" sz="2400" dirty="0" smtClean="0"/>
              <a:t>Overview of Soar</a:t>
            </a:r>
          </a:p>
          <a:p>
            <a:pPr marL="533400" indent="-533400">
              <a:spcBef>
                <a:spcPct val="0"/>
              </a:spcBef>
              <a:buFontTx/>
              <a:buAutoNum type="arabicPeriod"/>
              <a:defRPr/>
            </a:pPr>
            <a:r>
              <a:rPr lang="en-US" sz="2400" dirty="0" smtClean="0"/>
              <a:t>Details of Basic Soar Processing and Syntax</a:t>
            </a:r>
          </a:p>
          <a:p>
            <a:pPr marL="933450" lvl="1" indent="-414338">
              <a:spcBef>
                <a:spcPct val="0"/>
              </a:spcBef>
              <a:defRPr/>
            </a:pPr>
            <a:r>
              <a:rPr lang="en-US" sz="2000" dirty="0" smtClean="0"/>
              <a:t>Internal decision cycle</a:t>
            </a:r>
          </a:p>
          <a:p>
            <a:pPr marL="933450" lvl="1" indent="-414338">
              <a:spcBef>
                <a:spcPct val="0"/>
              </a:spcBef>
              <a:defRPr/>
            </a:pPr>
            <a:r>
              <a:rPr lang="en-US" sz="2000" dirty="0" smtClean="0"/>
              <a:t>Interaction with external environments</a:t>
            </a:r>
          </a:p>
          <a:p>
            <a:pPr marL="933450" lvl="1" indent="-414338">
              <a:spcBef>
                <a:spcPct val="0"/>
              </a:spcBef>
              <a:defRPr/>
            </a:pPr>
            <a:r>
              <a:rPr lang="en-US" sz="2000" dirty="0" smtClean="0"/>
              <a:t>Subgoals and meta-reasoning</a:t>
            </a:r>
          </a:p>
          <a:p>
            <a:pPr marL="933450" lvl="1" indent="-414338">
              <a:spcBef>
                <a:spcPct val="0"/>
              </a:spcBef>
              <a:defRPr/>
            </a:pPr>
            <a:r>
              <a:rPr lang="en-US" sz="2000" dirty="0" smtClean="0"/>
              <a:t>Chunking </a:t>
            </a:r>
          </a:p>
          <a:p>
            <a:pPr marL="533400" indent="-533400">
              <a:spcBef>
                <a:spcPct val="0"/>
              </a:spcBef>
              <a:buFontTx/>
              <a:buAutoNum type="arabicPeriod"/>
              <a:defRPr/>
            </a:pPr>
            <a:r>
              <a:rPr lang="en-US" sz="2400" dirty="0" smtClean="0"/>
              <a:t>Recent extensions to Soar</a:t>
            </a:r>
          </a:p>
          <a:p>
            <a:pPr marL="933450" lvl="1" indent="-476250">
              <a:spcBef>
                <a:spcPct val="0"/>
              </a:spcBef>
              <a:defRPr/>
            </a:pPr>
            <a:r>
              <a:rPr lang="en-US" sz="2000" dirty="0" smtClean="0"/>
              <a:t>Reinforcement Learning</a:t>
            </a:r>
          </a:p>
          <a:p>
            <a:pPr marL="933450" lvl="1" indent="-476250">
              <a:spcBef>
                <a:spcPct val="0"/>
              </a:spcBef>
              <a:defRPr/>
            </a:pPr>
            <a:r>
              <a:rPr lang="en-US" sz="2000" dirty="0" smtClean="0"/>
              <a:t>Semantic Memory</a:t>
            </a:r>
          </a:p>
          <a:p>
            <a:pPr marL="933450" lvl="1" indent="-476250">
              <a:spcBef>
                <a:spcPct val="0"/>
              </a:spcBef>
              <a:defRPr/>
            </a:pPr>
            <a:r>
              <a:rPr lang="en-US" sz="2000" dirty="0" smtClean="0"/>
              <a:t>Episodic Memory</a:t>
            </a:r>
          </a:p>
          <a:p>
            <a:pPr marL="933450" lvl="1" indent="-476250">
              <a:spcBef>
                <a:spcPct val="0"/>
              </a:spcBef>
              <a:defRPr/>
            </a:pPr>
            <a:r>
              <a:rPr lang="en-US" sz="2000" dirty="0" smtClean="0"/>
              <a:t>Visual Imagery</a:t>
            </a:r>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2</a:t>
            </a:fld>
            <a:endParaRPr lang="en-US"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light-path-large"/>
          <p:cNvPicPr>
            <a:picLocks noChangeAspect="1" noChangeArrowheads="1"/>
          </p:cNvPicPr>
          <p:nvPr/>
        </p:nvPicPr>
        <p:blipFill>
          <a:blip r:embed="rId2"/>
          <a:srcRect/>
          <a:stretch>
            <a:fillRect/>
          </a:stretch>
        </p:blipFill>
        <p:spPr bwMode="auto">
          <a:xfrm>
            <a:off x="67689" y="1702421"/>
            <a:ext cx="5605463" cy="46259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47459" name="Rectangle 3"/>
          <p:cNvSpPr>
            <a:spLocks noGrp="1" noChangeArrowheads="1"/>
          </p:cNvSpPr>
          <p:nvPr>
            <p:ph type="title"/>
          </p:nvPr>
        </p:nvSpPr>
        <p:spPr>
          <a:xfrm>
            <a:off x="246490" y="274638"/>
            <a:ext cx="8643068" cy="650036"/>
          </a:xfrm>
        </p:spPr>
        <p:txBody>
          <a:bodyPr>
            <a:normAutofit/>
          </a:bodyPr>
          <a:lstStyle/>
          <a:p>
            <a:pPr>
              <a:defRPr/>
            </a:pPr>
            <a:r>
              <a:rPr lang="en-US" sz="3600" dirty="0" smtClean="0">
                <a:latin typeface="Times New Roman" pitchFamily="18" charset="0"/>
                <a:cs typeface="Times New Roman" pitchFamily="18" charset="0"/>
              </a:rPr>
              <a:t>TacAir-Soar [1997]</a:t>
            </a:r>
            <a:endParaRPr lang="en-US" sz="3600" dirty="0">
              <a:latin typeface="Times New Roman" pitchFamily="18" charset="0"/>
              <a:cs typeface="Times New Roman" pitchFamily="18" charset="0"/>
            </a:endParaRPr>
          </a:p>
        </p:txBody>
      </p:sp>
      <p:sp>
        <p:nvSpPr>
          <p:cNvPr id="147460" name="Text Box 4"/>
          <p:cNvSpPr txBox="1">
            <a:spLocks noChangeArrowheads="1"/>
          </p:cNvSpPr>
          <p:nvPr/>
        </p:nvSpPr>
        <p:spPr bwMode="auto">
          <a:xfrm>
            <a:off x="5717406" y="1251284"/>
            <a:ext cx="3601516" cy="5488165"/>
          </a:xfrm>
          <a:prstGeom prst="rect">
            <a:avLst/>
          </a:prstGeom>
          <a:noFill/>
          <a:ln w="12700">
            <a:noFill/>
            <a:miter lim="800000"/>
            <a:headEnd/>
            <a:tailEnd/>
          </a:ln>
          <a:effectLst/>
        </p:spPr>
        <p:txBody>
          <a:bodyPr wrap="square">
            <a:spAutoFit/>
          </a:bodyPr>
          <a:lstStyle/>
          <a:p>
            <a:pPr>
              <a:spcBef>
                <a:spcPts val="0"/>
              </a:spcBef>
              <a:defRPr/>
            </a:pPr>
            <a:r>
              <a:rPr lang="en-US" sz="2000" dirty="0">
                <a:solidFill>
                  <a:schemeClr val="bg1"/>
                </a:solidFill>
                <a:latin typeface="Times New Roman" pitchFamily="18" charset="0"/>
                <a:cs typeface="Times New Roman" pitchFamily="18" charset="0"/>
              </a:rPr>
              <a:t>Controls simulated aircraft in real-time training exercises (&gt;3000 entities</a:t>
            </a:r>
            <a:r>
              <a:rPr lang="en-US" sz="2000" dirty="0" smtClean="0">
                <a:solidFill>
                  <a:schemeClr val="bg1"/>
                </a:solidFill>
                <a:latin typeface="Times New Roman" pitchFamily="18" charset="0"/>
                <a:cs typeface="Times New Roman" pitchFamily="18" charset="0"/>
              </a:rPr>
              <a:t>)</a:t>
            </a:r>
          </a:p>
          <a:p>
            <a:pPr>
              <a:spcBef>
                <a:spcPts val="0"/>
              </a:spcBef>
              <a:defRPr/>
            </a:pPr>
            <a:endParaRPr lang="en-US" sz="2000" dirty="0">
              <a:solidFill>
                <a:schemeClr val="bg1"/>
              </a:solidFill>
              <a:latin typeface="Times New Roman" pitchFamily="18" charset="0"/>
              <a:cs typeface="Times New Roman" pitchFamily="18" charset="0"/>
            </a:endParaRPr>
          </a:p>
          <a:p>
            <a:pPr>
              <a:spcBef>
                <a:spcPts val="0"/>
              </a:spcBef>
              <a:defRPr/>
            </a:pPr>
            <a:r>
              <a:rPr lang="en-US" sz="2000" dirty="0">
                <a:solidFill>
                  <a:schemeClr val="bg1"/>
                </a:solidFill>
                <a:latin typeface="Times New Roman" pitchFamily="18" charset="0"/>
                <a:cs typeface="Times New Roman" pitchFamily="18" charset="0"/>
              </a:rPr>
              <a:t>Flies all U.S. air </a:t>
            </a:r>
            <a:r>
              <a:rPr lang="en-US" sz="2000" dirty="0" smtClean="0">
                <a:solidFill>
                  <a:schemeClr val="bg1"/>
                </a:solidFill>
                <a:latin typeface="Times New Roman" pitchFamily="18" charset="0"/>
                <a:cs typeface="Times New Roman" pitchFamily="18" charset="0"/>
              </a:rPr>
              <a:t>missions</a:t>
            </a:r>
          </a:p>
          <a:p>
            <a:pPr>
              <a:spcBef>
                <a:spcPts val="0"/>
              </a:spcBef>
              <a:defRPr/>
            </a:pPr>
            <a:endParaRPr lang="en-US" sz="2000" dirty="0">
              <a:solidFill>
                <a:schemeClr val="bg1"/>
              </a:solidFill>
              <a:latin typeface="Times New Roman" pitchFamily="18" charset="0"/>
              <a:cs typeface="Times New Roman" pitchFamily="18" charset="0"/>
            </a:endParaRPr>
          </a:p>
          <a:p>
            <a:pPr>
              <a:spcBef>
                <a:spcPts val="0"/>
              </a:spcBef>
              <a:defRPr/>
            </a:pPr>
            <a:r>
              <a:rPr lang="en-US" sz="2000" dirty="0">
                <a:solidFill>
                  <a:schemeClr val="bg1"/>
                </a:solidFill>
                <a:latin typeface="Times New Roman" pitchFamily="18" charset="0"/>
                <a:cs typeface="Times New Roman" pitchFamily="18" charset="0"/>
              </a:rPr>
              <a:t>Dynamically changes missions as </a:t>
            </a:r>
            <a:r>
              <a:rPr lang="en-US" sz="2000" dirty="0" smtClean="0">
                <a:solidFill>
                  <a:schemeClr val="bg1"/>
                </a:solidFill>
                <a:latin typeface="Times New Roman" pitchFamily="18" charset="0"/>
                <a:cs typeface="Times New Roman" pitchFamily="18" charset="0"/>
              </a:rPr>
              <a:t>appropriate</a:t>
            </a:r>
          </a:p>
          <a:p>
            <a:pPr>
              <a:spcBef>
                <a:spcPts val="0"/>
              </a:spcBef>
              <a:defRPr/>
            </a:pPr>
            <a:endParaRPr lang="en-US" sz="2000" dirty="0">
              <a:solidFill>
                <a:schemeClr val="bg1"/>
              </a:solidFill>
              <a:latin typeface="Times New Roman" pitchFamily="18" charset="0"/>
              <a:cs typeface="Times New Roman" pitchFamily="18" charset="0"/>
            </a:endParaRPr>
          </a:p>
          <a:p>
            <a:pPr>
              <a:spcBef>
                <a:spcPts val="0"/>
              </a:spcBef>
              <a:defRPr/>
            </a:pPr>
            <a:r>
              <a:rPr lang="en-US" sz="2000" dirty="0">
                <a:solidFill>
                  <a:schemeClr val="bg1"/>
                </a:solidFill>
                <a:latin typeface="Times New Roman" pitchFamily="18" charset="0"/>
                <a:cs typeface="Times New Roman" pitchFamily="18" charset="0"/>
              </a:rPr>
              <a:t>Communicates and coordinates with computer and human controlled </a:t>
            </a:r>
            <a:r>
              <a:rPr lang="en-US" sz="2000" dirty="0" smtClean="0">
                <a:solidFill>
                  <a:schemeClr val="bg1"/>
                </a:solidFill>
                <a:latin typeface="Times New Roman" pitchFamily="18" charset="0"/>
                <a:cs typeface="Times New Roman" pitchFamily="18" charset="0"/>
              </a:rPr>
              <a:t>planes</a:t>
            </a:r>
          </a:p>
          <a:p>
            <a:pPr>
              <a:spcBef>
                <a:spcPts val="0"/>
              </a:spcBef>
              <a:defRPr/>
            </a:pPr>
            <a:endParaRPr lang="en-US" sz="2000" dirty="0" smtClean="0">
              <a:solidFill>
                <a:schemeClr val="bg1"/>
              </a:solidFill>
              <a:latin typeface="Times New Roman" pitchFamily="18" charset="0"/>
              <a:cs typeface="Times New Roman" pitchFamily="18" charset="0"/>
            </a:endParaRPr>
          </a:p>
          <a:p>
            <a:pPr>
              <a:spcBef>
                <a:spcPts val="0"/>
              </a:spcBef>
              <a:defRPr/>
            </a:pPr>
            <a:r>
              <a:rPr lang="en-US" sz="2000" dirty="0" smtClean="0">
                <a:solidFill>
                  <a:schemeClr val="bg1"/>
                </a:solidFill>
                <a:latin typeface="Times New Roman" pitchFamily="18" charset="0"/>
                <a:cs typeface="Times New Roman" pitchFamily="18" charset="0"/>
              </a:rPr>
              <a:t>Large knowledge base </a:t>
            </a:r>
          </a:p>
          <a:p>
            <a:pPr>
              <a:spcBef>
                <a:spcPts val="0"/>
              </a:spcBef>
              <a:defRPr/>
            </a:pPr>
            <a:r>
              <a:rPr lang="en-US" sz="2000" dirty="0" smtClean="0">
                <a:solidFill>
                  <a:schemeClr val="bg1"/>
                </a:solidFill>
                <a:latin typeface="Times New Roman" pitchFamily="18" charset="0"/>
                <a:cs typeface="Times New Roman" pitchFamily="18" charset="0"/>
              </a:rPr>
              <a:t>(8000 rules)</a:t>
            </a:r>
          </a:p>
          <a:p>
            <a:pPr>
              <a:spcBef>
                <a:spcPts val="0"/>
              </a:spcBef>
              <a:defRPr/>
            </a:pPr>
            <a:endParaRPr lang="en-US" sz="2000" dirty="0">
              <a:solidFill>
                <a:schemeClr val="bg1"/>
              </a:solidFill>
              <a:latin typeface="Times New Roman" pitchFamily="18" charset="0"/>
              <a:cs typeface="Times New Roman" pitchFamily="18" charset="0"/>
            </a:endParaRPr>
          </a:p>
          <a:p>
            <a:pPr>
              <a:spcBef>
                <a:spcPts val="0"/>
              </a:spcBef>
              <a:defRPr/>
            </a:pPr>
            <a:r>
              <a:rPr lang="en-US" sz="2000" dirty="0" smtClean="0">
                <a:solidFill>
                  <a:schemeClr val="bg1"/>
                </a:solidFill>
                <a:latin typeface="Times New Roman" pitchFamily="18" charset="0"/>
                <a:cs typeface="Times New Roman" pitchFamily="18" charset="0"/>
              </a:rPr>
              <a:t>No learning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460"/>
                                        </p:tgtEl>
                                        <p:attrNameLst>
                                          <p:attrName>style.visibility</p:attrName>
                                        </p:attrNameLst>
                                      </p:cBhvr>
                                      <p:to>
                                        <p:strVal val="visible"/>
                                      </p:to>
                                    </p:set>
                                    <p:animEffect transition="in" filter="fade">
                                      <p:cBhvr>
                                        <p:cTn id="10" dur="10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9938" y="238125"/>
            <a:ext cx="7759700" cy="715963"/>
          </a:xfrm>
          <a:noFill/>
        </p:spPr>
        <p:txBody>
          <a:bodyPr lIns="90488" tIns="44450" rIns="90488" bIns="44450" anchor="b"/>
          <a:lstStyle/>
          <a:p>
            <a:r>
              <a:rPr lang="en-US" sz="3200" smtClean="0"/>
              <a:t>TacAir-Soar Task Decomposition</a:t>
            </a:r>
            <a:r>
              <a:rPr lang="en-US" sz="3600" smtClean="0"/>
              <a:t> </a:t>
            </a:r>
          </a:p>
        </p:txBody>
      </p:sp>
      <p:sp>
        <p:nvSpPr>
          <p:cNvPr id="104451" name="Rectangle 3"/>
          <p:cNvSpPr>
            <a:spLocks noChangeArrowheads="1"/>
          </p:cNvSpPr>
          <p:nvPr/>
        </p:nvSpPr>
        <p:spPr bwMode="auto">
          <a:xfrm>
            <a:off x="0" y="3697288"/>
            <a:ext cx="1138238"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Achieve</a:t>
            </a:r>
          </a:p>
          <a:p>
            <a:pPr algn="ctr"/>
            <a:r>
              <a:rPr lang="en-US" sz="1400" b="1">
                <a:solidFill>
                  <a:srgbClr val="000000"/>
                </a:solidFill>
                <a:latin typeface="Arial" charset="0"/>
              </a:rPr>
              <a:t>Proximity</a:t>
            </a:r>
          </a:p>
        </p:txBody>
      </p:sp>
      <p:sp>
        <p:nvSpPr>
          <p:cNvPr id="104452" name="Rectangle 4"/>
          <p:cNvSpPr>
            <a:spLocks noChangeArrowheads="1"/>
          </p:cNvSpPr>
          <p:nvPr/>
        </p:nvSpPr>
        <p:spPr bwMode="auto">
          <a:xfrm>
            <a:off x="1317625" y="3697288"/>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Employ</a:t>
            </a:r>
          </a:p>
          <a:p>
            <a:pPr algn="ctr"/>
            <a:r>
              <a:rPr lang="en-US" sz="1400" b="1">
                <a:solidFill>
                  <a:srgbClr val="000000"/>
                </a:solidFill>
                <a:latin typeface="Arial" charset="0"/>
              </a:rPr>
              <a:t>Weapons</a:t>
            </a:r>
          </a:p>
        </p:txBody>
      </p:sp>
      <p:sp>
        <p:nvSpPr>
          <p:cNvPr id="104453" name="Rectangle 5"/>
          <p:cNvSpPr>
            <a:spLocks noChangeArrowheads="1"/>
          </p:cNvSpPr>
          <p:nvPr/>
        </p:nvSpPr>
        <p:spPr bwMode="auto">
          <a:xfrm>
            <a:off x="2635250" y="3697288"/>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Search</a:t>
            </a:r>
          </a:p>
        </p:txBody>
      </p:sp>
      <p:sp>
        <p:nvSpPr>
          <p:cNvPr id="104454" name="Rectangle 6"/>
          <p:cNvSpPr>
            <a:spLocks noChangeArrowheads="1"/>
          </p:cNvSpPr>
          <p:nvPr/>
        </p:nvSpPr>
        <p:spPr bwMode="auto">
          <a:xfrm>
            <a:off x="5149850" y="3697288"/>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Execute</a:t>
            </a:r>
          </a:p>
          <a:p>
            <a:pPr algn="ctr"/>
            <a:r>
              <a:rPr lang="en-US" sz="1400" b="1">
                <a:solidFill>
                  <a:srgbClr val="000000"/>
                </a:solidFill>
                <a:latin typeface="Arial" charset="0"/>
              </a:rPr>
              <a:t>Tactic</a:t>
            </a:r>
          </a:p>
        </p:txBody>
      </p:sp>
      <p:sp>
        <p:nvSpPr>
          <p:cNvPr id="104455" name="Rectangle 7"/>
          <p:cNvSpPr>
            <a:spLocks noChangeArrowheads="1"/>
          </p:cNvSpPr>
          <p:nvPr/>
        </p:nvSpPr>
        <p:spPr bwMode="auto">
          <a:xfrm>
            <a:off x="3892550" y="3697288"/>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Scram</a:t>
            </a:r>
          </a:p>
        </p:txBody>
      </p:sp>
      <p:sp>
        <p:nvSpPr>
          <p:cNvPr id="104456" name="Rectangle 8"/>
          <p:cNvSpPr>
            <a:spLocks noChangeArrowheads="1"/>
          </p:cNvSpPr>
          <p:nvPr/>
        </p:nvSpPr>
        <p:spPr bwMode="auto">
          <a:xfrm>
            <a:off x="0" y="4843463"/>
            <a:ext cx="1138238"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Get Missile</a:t>
            </a:r>
          </a:p>
          <a:p>
            <a:pPr algn="ctr"/>
            <a:r>
              <a:rPr lang="en-US" sz="1400" b="1">
                <a:solidFill>
                  <a:srgbClr val="000000"/>
                </a:solidFill>
                <a:latin typeface="Arial" charset="0"/>
              </a:rPr>
              <a:t>LAR</a:t>
            </a:r>
          </a:p>
        </p:txBody>
      </p:sp>
      <p:sp>
        <p:nvSpPr>
          <p:cNvPr id="104457" name="Rectangle 9"/>
          <p:cNvSpPr>
            <a:spLocks noChangeArrowheads="1"/>
          </p:cNvSpPr>
          <p:nvPr/>
        </p:nvSpPr>
        <p:spPr bwMode="auto">
          <a:xfrm>
            <a:off x="1317625" y="4843463"/>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Select</a:t>
            </a:r>
          </a:p>
          <a:p>
            <a:pPr algn="ctr"/>
            <a:r>
              <a:rPr lang="en-US" sz="1400" b="1">
                <a:solidFill>
                  <a:srgbClr val="000000"/>
                </a:solidFill>
                <a:latin typeface="Arial" charset="0"/>
              </a:rPr>
              <a:t>Missile</a:t>
            </a:r>
          </a:p>
        </p:txBody>
      </p:sp>
      <p:sp>
        <p:nvSpPr>
          <p:cNvPr id="104458" name="Rectangle 10"/>
          <p:cNvSpPr>
            <a:spLocks noChangeArrowheads="1"/>
          </p:cNvSpPr>
          <p:nvPr/>
        </p:nvSpPr>
        <p:spPr bwMode="auto">
          <a:xfrm>
            <a:off x="3892550" y="4843463"/>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Get Steering</a:t>
            </a:r>
          </a:p>
          <a:p>
            <a:pPr algn="ctr"/>
            <a:r>
              <a:rPr lang="en-US" sz="1400" b="1">
                <a:solidFill>
                  <a:srgbClr val="000000"/>
                </a:solidFill>
                <a:latin typeface="Arial" charset="0"/>
              </a:rPr>
              <a:t>Circle</a:t>
            </a:r>
          </a:p>
        </p:txBody>
      </p:sp>
      <p:sp>
        <p:nvSpPr>
          <p:cNvPr id="104459" name="Rectangle 11"/>
          <p:cNvSpPr>
            <a:spLocks noChangeArrowheads="1"/>
          </p:cNvSpPr>
          <p:nvPr/>
        </p:nvSpPr>
        <p:spPr bwMode="auto">
          <a:xfrm>
            <a:off x="5208588" y="4843463"/>
            <a:ext cx="1138237"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Sort</a:t>
            </a:r>
          </a:p>
          <a:p>
            <a:pPr algn="ctr"/>
            <a:r>
              <a:rPr lang="en-US" sz="1400" b="1">
                <a:solidFill>
                  <a:srgbClr val="000000"/>
                </a:solidFill>
                <a:latin typeface="Arial" charset="0"/>
              </a:rPr>
              <a:t>Group</a:t>
            </a:r>
          </a:p>
        </p:txBody>
      </p:sp>
      <p:sp>
        <p:nvSpPr>
          <p:cNvPr id="104460" name="Rectangle 12"/>
          <p:cNvSpPr>
            <a:spLocks noChangeArrowheads="1"/>
          </p:cNvSpPr>
          <p:nvPr/>
        </p:nvSpPr>
        <p:spPr bwMode="auto">
          <a:xfrm>
            <a:off x="2605088" y="4843463"/>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Launch</a:t>
            </a:r>
          </a:p>
          <a:p>
            <a:pPr algn="ctr"/>
            <a:r>
              <a:rPr lang="en-US" sz="1400" b="1">
                <a:solidFill>
                  <a:srgbClr val="000000"/>
                </a:solidFill>
                <a:latin typeface="Arial" charset="0"/>
              </a:rPr>
              <a:t>Missile</a:t>
            </a:r>
          </a:p>
        </p:txBody>
      </p:sp>
      <p:sp>
        <p:nvSpPr>
          <p:cNvPr id="104461" name="Rectangle 13"/>
          <p:cNvSpPr>
            <a:spLocks noChangeArrowheads="1"/>
          </p:cNvSpPr>
          <p:nvPr/>
        </p:nvSpPr>
        <p:spPr bwMode="auto">
          <a:xfrm>
            <a:off x="1317625" y="5868988"/>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Lock Radar</a:t>
            </a:r>
          </a:p>
        </p:txBody>
      </p:sp>
      <p:sp>
        <p:nvSpPr>
          <p:cNvPr id="104462" name="Rectangle 14"/>
          <p:cNvSpPr>
            <a:spLocks noChangeArrowheads="1"/>
          </p:cNvSpPr>
          <p:nvPr/>
        </p:nvSpPr>
        <p:spPr bwMode="auto">
          <a:xfrm>
            <a:off x="2605088" y="5868988"/>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Lock IR</a:t>
            </a:r>
          </a:p>
        </p:txBody>
      </p:sp>
      <p:sp>
        <p:nvSpPr>
          <p:cNvPr id="104463" name="Rectangle 15"/>
          <p:cNvSpPr>
            <a:spLocks noChangeArrowheads="1"/>
          </p:cNvSpPr>
          <p:nvPr/>
        </p:nvSpPr>
        <p:spPr bwMode="auto">
          <a:xfrm>
            <a:off x="3892550" y="5868988"/>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Fire-Missile</a:t>
            </a:r>
          </a:p>
        </p:txBody>
      </p:sp>
      <p:sp>
        <p:nvSpPr>
          <p:cNvPr id="104464" name="Rectangle 16"/>
          <p:cNvSpPr>
            <a:spLocks noChangeArrowheads="1"/>
          </p:cNvSpPr>
          <p:nvPr/>
        </p:nvSpPr>
        <p:spPr bwMode="auto">
          <a:xfrm>
            <a:off x="5208588" y="5868988"/>
            <a:ext cx="1138237"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Wait-for</a:t>
            </a:r>
          </a:p>
          <a:p>
            <a:pPr algn="ctr"/>
            <a:r>
              <a:rPr lang="en-US" sz="1400" b="1">
                <a:solidFill>
                  <a:srgbClr val="000000"/>
                </a:solidFill>
                <a:latin typeface="Arial" charset="0"/>
              </a:rPr>
              <a:t>Missile-Clear</a:t>
            </a:r>
          </a:p>
        </p:txBody>
      </p:sp>
      <p:sp>
        <p:nvSpPr>
          <p:cNvPr id="104465" name="Line 17"/>
          <p:cNvSpPr>
            <a:spLocks noChangeShapeType="1"/>
          </p:cNvSpPr>
          <p:nvPr/>
        </p:nvSpPr>
        <p:spPr bwMode="auto">
          <a:xfrm flipH="1">
            <a:off x="598488" y="3154363"/>
            <a:ext cx="2455862"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66" name="Line 18"/>
          <p:cNvSpPr>
            <a:spLocks noChangeShapeType="1"/>
          </p:cNvSpPr>
          <p:nvPr/>
        </p:nvSpPr>
        <p:spPr bwMode="auto">
          <a:xfrm flipH="1">
            <a:off x="1916113" y="3154363"/>
            <a:ext cx="1138237"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67" name="Line 19"/>
          <p:cNvSpPr>
            <a:spLocks noChangeShapeType="1"/>
          </p:cNvSpPr>
          <p:nvPr/>
        </p:nvSpPr>
        <p:spPr bwMode="auto">
          <a:xfrm>
            <a:off x="3054350" y="3154363"/>
            <a:ext cx="179388"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68" name="Line 20"/>
          <p:cNvSpPr>
            <a:spLocks noChangeShapeType="1"/>
          </p:cNvSpPr>
          <p:nvPr/>
        </p:nvSpPr>
        <p:spPr bwMode="auto">
          <a:xfrm>
            <a:off x="3054350" y="3154363"/>
            <a:ext cx="1376363"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69" name="Line 21"/>
          <p:cNvSpPr>
            <a:spLocks noChangeShapeType="1"/>
          </p:cNvSpPr>
          <p:nvPr/>
        </p:nvSpPr>
        <p:spPr bwMode="auto">
          <a:xfrm>
            <a:off x="3054350" y="3154363"/>
            <a:ext cx="2693988"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70" name="Line 22"/>
          <p:cNvSpPr>
            <a:spLocks noChangeShapeType="1"/>
          </p:cNvSpPr>
          <p:nvPr/>
        </p:nvSpPr>
        <p:spPr bwMode="auto">
          <a:xfrm flipH="1">
            <a:off x="598488" y="4179888"/>
            <a:ext cx="1317625" cy="663575"/>
          </a:xfrm>
          <a:prstGeom prst="line">
            <a:avLst/>
          </a:prstGeom>
          <a:noFill/>
          <a:ln w="9525">
            <a:solidFill>
              <a:srgbClr val="FFFF00"/>
            </a:solidFill>
            <a:round/>
            <a:headEnd/>
            <a:tailEnd type="triangle" w="med" len="med"/>
          </a:ln>
        </p:spPr>
        <p:txBody>
          <a:bodyPr wrap="none" anchor="ctr"/>
          <a:lstStyle/>
          <a:p>
            <a:endParaRPr lang="en-US"/>
          </a:p>
        </p:txBody>
      </p:sp>
      <p:sp>
        <p:nvSpPr>
          <p:cNvPr id="104471" name="Line 23"/>
          <p:cNvSpPr>
            <a:spLocks noChangeShapeType="1"/>
          </p:cNvSpPr>
          <p:nvPr/>
        </p:nvSpPr>
        <p:spPr bwMode="auto">
          <a:xfrm>
            <a:off x="1916113" y="4179888"/>
            <a:ext cx="0" cy="663575"/>
          </a:xfrm>
          <a:prstGeom prst="line">
            <a:avLst/>
          </a:prstGeom>
          <a:noFill/>
          <a:ln w="9525">
            <a:solidFill>
              <a:srgbClr val="FFFF00"/>
            </a:solidFill>
            <a:round/>
            <a:headEnd/>
            <a:tailEnd type="triangle" w="med" len="med"/>
          </a:ln>
        </p:spPr>
        <p:txBody>
          <a:bodyPr wrap="none" anchor="ctr"/>
          <a:lstStyle/>
          <a:p>
            <a:endParaRPr lang="en-US"/>
          </a:p>
        </p:txBody>
      </p:sp>
      <p:sp>
        <p:nvSpPr>
          <p:cNvPr id="104472" name="Line 24"/>
          <p:cNvSpPr>
            <a:spLocks noChangeShapeType="1"/>
          </p:cNvSpPr>
          <p:nvPr/>
        </p:nvSpPr>
        <p:spPr bwMode="auto">
          <a:xfrm>
            <a:off x="1916113" y="4179888"/>
            <a:ext cx="1317625" cy="663575"/>
          </a:xfrm>
          <a:prstGeom prst="line">
            <a:avLst/>
          </a:prstGeom>
          <a:noFill/>
          <a:ln w="9525">
            <a:solidFill>
              <a:srgbClr val="FFFF00"/>
            </a:solidFill>
            <a:round/>
            <a:headEnd/>
            <a:tailEnd type="triangle" w="med" len="med"/>
          </a:ln>
        </p:spPr>
        <p:txBody>
          <a:bodyPr wrap="none" anchor="ctr"/>
          <a:lstStyle/>
          <a:p>
            <a:endParaRPr lang="en-US"/>
          </a:p>
        </p:txBody>
      </p:sp>
      <p:sp>
        <p:nvSpPr>
          <p:cNvPr id="104473" name="Line 25"/>
          <p:cNvSpPr>
            <a:spLocks noChangeShapeType="1"/>
          </p:cNvSpPr>
          <p:nvPr/>
        </p:nvSpPr>
        <p:spPr bwMode="auto">
          <a:xfrm>
            <a:off x="1916113" y="4179888"/>
            <a:ext cx="2514600" cy="663575"/>
          </a:xfrm>
          <a:prstGeom prst="line">
            <a:avLst/>
          </a:prstGeom>
          <a:noFill/>
          <a:ln w="9525">
            <a:solidFill>
              <a:srgbClr val="FFFF00"/>
            </a:solidFill>
            <a:round/>
            <a:headEnd/>
            <a:tailEnd type="triangle" w="med" len="med"/>
          </a:ln>
        </p:spPr>
        <p:txBody>
          <a:bodyPr wrap="none" anchor="ctr"/>
          <a:lstStyle/>
          <a:p>
            <a:endParaRPr lang="en-US"/>
          </a:p>
        </p:txBody>
      </p:sp>
      <p:sp>
        <p:nvSpPr>
          <p:cNvPr id="104474" name="Line 26"/>
          <p:cNvSpPr>
            <a:spLocks noChangeShapeType="1"/>
          </p:cNvSpPr>
          <p:nvPr/>
        </p:nvSpPr>
        <p:spPr bwMode="auto">
          <a:xfrm>
            <a:off x="1916113" y="4179888"/>
            <a:ext cx="3832225" cy="663575"/>
          </a:xfrm>
          <a:prstGeom prst="line">
            <a:avLst/>
          </a:prstGeom>
          <a:noFill/>
          <a:ln w="9525">
            <a:solidFill>
              <a:srgbClr val="FFFF00"/>
            </a:solidFill>
            <a:round/>
            <a:headEnd/>
            <a:tailEnd type="triangle" w="med" len="med"/>
          </a:ln>
        </p:spPr>
        <p:txBody>
          <a:bodyPr wrap="none" anchor="ctr"/>
          <a:lstStyle/>
          <a:p>
            <a:endParaRPr lang="en-US"/>
          </a:p>
        </p:txBody>
      </p:sp>
      <p:sp>
        <p:nvSpPr>
          <p:cNvPr id="104475" name="Line 27"/>
          <p:cNvSpPr>
            <a:spLocks noChangeShapeType="1"/>
          </p:cNvSpPr>
          <p:nvPr/>
        </p:nvSpPr>
        <p:spPr bwMode="auto">
          <a:xfrm flipH="1">
            <a:off x="1916113" y="5326063"/>
            <a:ext cx="1317625"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76" name="Line 28"/>
          <p:cNvSpPr>
            <a:spLocks noChangeShapeType="1"/>
          </p:cNvSpPr>
          <p:nvPr/>
        </p:nvSpPr>
        <p:spPr bwMode="auto">
          <a:xfrm>
            <a:off x="3233738" y="5326063"/>
            <a:ext cx="0"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77" name="Line 29"/>
          <p:cNvSpPr>
            <a:spLocks noChangeShapeType="1"/>
          </p:cNvSpPr>
          <p:nvPr/>
        </p:nvSpPr>
        <p:spPr bwMode="auto">
          <a:xfrm>
            <a:off x="3233738" y="5326063"/>
            <a:ext cx="1196975"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78" name="Line 30"/>
          <p:cNvSpPr>
            <a:spLocks noChangeShapeType="1"/>
          </p:cNvSpPr>
          <p:nvPr/>
        </p:nvSpPr>
        <p:spPr bwMode="auto">
          <a:xfrm>
            <a:off x="3233738" y="5326063"/>
            <a:ext cx="2574925" cy="542925"/>
          </a:xfrm>
          <a:prstGeom prst="line">
            <a:avLst/>
          </a:prstGeom>
          <a:noFill/>
          <a:ln w="9525">
            <a:solidFill>
              <a:srgbClr val="FFFF00"/>
            </a:solidFill>
            <a:round/>
            <a:headEnd/>
            <a:tailEnd type="triangle" w="med" len="med"/>
          </a:ln>
        </p:spPr>
        <p:txBody>
          <a:bodyPr wrap="none" anchor="ctr"/>
          <a:lstStyle/>
          <a:p>
            <a:endParaRPr lang="en-US"/>
          </a:p>
        </p:txBody>
      </p:sp>
      <p:sp>
        <p:nvSpPr>
          <p:cNvPr id="104479" name="Line 31"/>
          <p:cNvSpPr>
            <a:spLocks noChangeShapeType="1"/>
          </p:cNvSpPr>
          <p:nvPr/>
        </p:nvSpPr>
        <p:spPr bwMode="auto">
          <a:xfrm flipH="1">
            <a:off x="300038" y="5326063"/>
            <a:ext cx="298450"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0" name="Line 32"/>
          <p:cNvSpPr>
            <a:spLocks noChangeShapeType="1"/>
          </p:cNvSpPr>
          <p:nvPr/>
        </p:nvSpPr>
        <p:spPr bwMode="auto">
          <a:xfrm>
            <a:off x="598488" y="5326063"/>
            <a:ext cx="0"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1" name="Line 33"/>
          <p:cNvSpPr>
            <a:spLocks noChangeShapeType="1"/>
          </p:cNvSpPr>
          <p:nvPr/>
        </p:nvSpPr>
        <p:spPr bwMode="auto">
          <a:xfrm>
            <a:off x="598488" y="5326063"/>
            <a:ext cx="239712"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2" name="Line 34"/>
          <p:cNvSpPr>
            <a:spLocks noChangeShapeType="1"/>
          </p:cNvSpPr>
          <p:nvPr/>
        </p:nvSpPr>
        <p:spPr bwMode="auto">
          <a:xfrm flipH="1">
            <a:off x="358775" y="4179888"/>
            <a:ext cx="239713"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3" name="Line 35"/>
          <p:cNvSpPr>
            <a:spLocks noChangeShapeType="1"/>
          </p:cNvSpPr>
          <p:nvPr/>
        </p:nvSpPr>
        <p:spPr bwMode="auto">
          <a:xfrm>
            <a:off x="598488" y="4179888"/>
            <a:ext cx="0"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4" name="Line 36"/>
          <p:cNvSpPr>
            <a:spLocks noChangeShapeType="1"/>
          </p:cNvSpPr>
          <p:nvPr/>
        </p:nvSpPr>
        <p:spPr bwMode="auto">
          <a:xfrm>
            <a:off x="598488" y="4179888"/>
            <a:ext cx="239712"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5" name="Line 37"/>
          <p:cNvSpPr>
            <a:spLocks noChangeShapeType="1"/>
          </p:cNvSpPr>
          <p:nvPr/>
        </p:nvSpPr>
        <p:spPr bwMode="auto">
          <a:xfrm>
            <a:off x="3233738" y="4179888"/>
            <a:ext cx="0"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6" name="Line 38"/>
          <p:cNvSpPr>
            <a:spLocks noChangeShapeType="1"/>
          </p:cNvSpPr>
          <p:nvPr/>
        </p:nvSpPr>
        <p:spPr bwMode="auto">
          <a:xfrm flipH="1">
            <a:off x="3054350" y="4179888"/>
            <a:ext cx="179388"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7" name="Line 39"/>
          <p:cNvSpPr>
            <a:spLocks noChangeShapeType="1"/>
          </p:cNvSpPr>
          <p:nvPr/>
        </p:nvSpPr>
        <p:spPr bwMode="auto">
          <a:xfrm>
            <a:off x="3233738" y="4179888"/>
            <a:ext cx="179387"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8" name="Line 40"/>
          <p:cNvSpPr>
            <a:spLocks noChangeShapeType="1"/>
          </p:cNvSpPr>
          <p:nvPr/>
        </p:nvSpPr>
        <p:spPr bwMode="auto">
          <a:xfrm flipH="1">
            <a:off x="4251325" y="4179888"/>
            <a:ext cx="179388"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89" name="Line 41"/>
          <p:cNvSpPr>
            <a:spLocks noChangeShapeType="1"/>
          </p:cNvSpPr>
          <p:nvPr/>
        </p:nvSpPr>
        <p:spPr bwMode="auto">
          <a:xfrm>
            <a:off x="4430713" y="4179888"/>
            <a:ext cx="0"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90" name="Line 42"/>
          <p:cNvSpPr>
            <a:spLocks noChangeShapeType="1"/>
          </p:cNvSpPr>
          <p:nvPr/>
        </p:nvSpPr>
        <p:spPr bwMode="auto">
          <a:xfrm>
            <a:off x="4430713" y="4179888"/>
            <a:ext cx="179387"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91" name="Line 43"/>
          <p:cNvSpPr>
            <a:spLocks noChangeShapeType="1"/>
          </p:cNvSpPr>
          <p:nvPr/>
        </p:nvSpPr>
        <p:spPr bwMode="auto">
          <a:xfrm>
            <a:off x="5748338" y="4179888"/>
            <a:ext cx="0"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92" name="Line 44"/>
          <p:cNvSpPr>
            <a:spLocks noChangeShapeType="1"/>
          </p:cNvSpPr>
          <p:nvPr/>
        </p:nvSpPr>
        <p:spPr bwMode="auto">
          <a:xfrm flipH="1">
            <a:off x="5508625" y="4179888"/>
            <a:ext cx="239713"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93" name="Line 45"/>
          <p:cNvSpPr>
            <a:spLocks noChangeShapeType="1"/>
          </p:cNvSpPr>
          <p:nvPr/>
        </p:nvSpPr>
        <p:spPr bwMode="auto">
          <a:xfrm>
            <a:off x="5748338" y="4179888"/>
            <a:ext cx="239712"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94" name="Line 46"/>
          <p:cNvSpPr>
            <a:spLocks noChangeShapeType="1"/>
          </p:cNvSpPr>
          <p:nvPr/>
        </p:nvSpPr>
        <p:spPr bwMode="auto">
          <a:xfrm flipH="1">
            <a:off x="4311650" y="5326063"/>
            <a:ext cx="119063" cy="180975"/>
          </a:xfrm>
          <a:prstGeom prst="line">
            <a:avLst/>
          </a:prstGeom>
          <a:noFill/>
          <a:ln w="9525">
            <a:solidFill>
              <a:srgbClr val="FFFF00"/>
            </a:solidFill>
            <a:round/>
            <a:headEnd/>
            <a:tailEnd type="triangle" w="med" len="med"/>
          </a:ln>
        </p:spPr>
        <p:txBody>
          <a:bodyPr wrap="none" anchor="ctr"/>
          <a:lstStyle/>
          <a:p>
            <a:endParaRPr lang="en-US"/>
          </a:p>
        </p:txBody>
      </p:sp>
      <p:sp>
        <p:nvSpPr>
          <p:cNvPr id="104495" name="Line 47"/>
          <p:cNvSpPr>
            <a:spLocks noChangeShapeType="1"/>
          </p:cNvSpPr>
          <p:nvPr/>
        </p:nvSpPr>
        <p:spPr bwMode="auto">
          <a:xfrm>
            <a:off x="4430713" y="5326063"/>
            <a:ext cx="119062" cy="180975"/>
          </a:xfrm>
          <a:prstGeom prst="line">
            <a:avLst/>
          </a:prstGeom>
          <a:noFill/>
          <a:ln w="9525">
            <a:solidFill>
              <a:srgbClr val="FFFF00"/>
            </a:solidFill>
            <a:round/>
            <a:headEnd/>
            <a:tailEnd type="triangle" w="med" len="med"/>
          </a:ln>
        </p:spPr>
        <p:txBody>
          <a:bodyPr wrap="none" anchor="ctr"/>
          <a:lstStyle/>
          <a:p>
            <a:endParaRPr lang="en-US"/>
          </a:p>
        </p:txBody>
      </p:sp>
      <p:grpSp>
        <p:nvGrpSpPr>
          <p:cNvPr id="2" name="Group 48"/>
          <p:cNvGrpSpPr>
            <a:grpSpLocks/>
          </p:cNvGrpSpPr>
          <p:nvPr/>
        </p:nvGrpSpPr>
        <p:grpSpPr bwMode="auto">
          <a:xfrm>
            <a:off x="1317625" y="2374900"/>
            <a:ext cx="7826375" cy="1804988"/>
            <a:chOff x="830" y="1496"/>
            <a:chExt cx="4930" cy="1137"/>
          </a:xfrm>
        </p:grpSpPr>
        <p:sp>
          <p:nvSpPr>
            <p:cNvPr id="104517" name="Text Box 49"/>
            <p:cNvSpPr txBox="1">
              <a:spLocks noChangeArrowheads="1"/>
            </p:cNvSpPr>
            <p:nvPr/>
          </p:nvSpPr>
          <p:spPr bwMode="auto">
            <a:xfrm>
              <a:off x="4032" y="1496"/>
              <a:ext cx="1728" cy="679"/>
            </a:xfrm>
            <a:prstGeom prst="rect">
              <a:avLst/>
            </a:prstGeom>
            <a:noFill/>
            <a:ln w="28575">
              <a:solidFill>
                <a:schemeClr val="folHlink"/>
              </a:solidFill>
              <a:miter lim="800000"/>
              <a:headEnd/>
              <a:tailEnd/>
            </a:ln>
          </p:spPr>
          <p:txBody>
            <a:bodyPr>
              <a:spAutoFit/>
            </a:bodyPr>
            <a:lstStyle/>
            <a:p>
              <a:r>
                <a:rPr lang="en-US" sz="1600" b="1">
                  <a:solidFill>
                    <a:srgbClr val="FFFF00"/>
                  </a:solidFill>
                </a:rPr>
                <a:t>If intercepting an enemy and</a:t>
              </a:r>
            </a:p>
            <a:p>
              <a:r>
                <a:rPr lang="en-US" sz="1600" b="1">
                  <a:solidFill>
                    <a:srgbClr val="FFFF00"/>
                  </a:solidFill>
                </a:rPr>
                <a:t>the enemy is within range </a:t>
              </a:r>
            </a:p>
            <a:p>
              <a:r>
                <a:rPr lang="en-US" sz="1600" b="1">
                  <a:solidFill>
                    <a:srgbClr val="FFFF00"/>
                  </a:solidFill>
                </a:rPr>
                <a:t>ROE are met then</a:t>
              </a:r>
            </a:p>
            <a:p>
              <a:r>
                <a:rPr lang="en-US" sz="1600" b="1">
                  <a:solidFill>
                    <a:srgbClr val="FFFF00"/>
                  </a:solidFill>
                </a:rPr>
                <a:t>propose employ-weapons</a:t>
              </a:r>
            </a:p>
          </p:txBody>
        </p:sp>
        <p:sp>
          <p:nvSpPr>
            <p:cNvPr id="104518" name="Rectangle 50"/>
            <p:cNvSpPr>
              <a:spLocks noChangeArrowheads="1"/>
            </p:cNvSpPr>
            <p:nvPr/>
          </p:nvSpPr>
          <p:spPr bwMode="auto">
            <a:xfrm>
              <a:off x="830" y="2329"/>
              <a:ext cx="716" cy="304"/>
            </a:xfrm>
            <a:prstGeom prst="rect">
              <a:avLst/>
            </a:prstGeom>
            <a:solidFill>
              <a:srgbClr val="6699FF"/>
            </a:solidFill>
            <a:ln w="28575">
              <a:solidFill>
                <a:schemeClr val="folHlink"/>
              </a:solidFill>
              <a:miter lim="800000"/>
              <a:headEnd/>
              <a:tailEnd/>
            </a:ln>
          </p:spPr>
          <p:txBody>
            <a:bodyPr wrap="none" anchor="ctr"/>
            <a:lstStyle/>
            <a:p>
              <a:pPr algn="ctr"/>
              <a:r>
                <a:rPr lang="en-US" sz="1400" b="1">
                  <a:solidFill>
                    <a:srgbClr val="FFFF00"/>
                  </a:solidFill>
                  <a:latin typeface="Arial" charset="0"/>
                </a:rPr>
                <a:t>Employ</a:t>
              </a:r>
            </a:p>
            <a:p>
              <a:pPr algn="ctr"/>
              <a:r>
                <a:rPr lang="en-US" sz="1400" b="1">
                  <a:solidFill>
                    <a:srgbClr val="FFFF00"/>
                  </a:solidFill>
                  <a:latin typeface="Arial" charset="0"/>
                </a:rPr>
                <a:t>Weapons</a:t>
              </a:r>
            </a:p>
          </p:txBody>
        </p:sp>
      </p:grpSp>
      <p:grpSp>
        <p:nvGrpSpPr>
          <p:cNvPr id="3" name="Group 51"/>
          <p:cNvGrpSpPr>
            <a:grpSpLocks/>
          </p:cNvGrpSpPr>
          <p:nvPr/>
        </p:nvGrpSpPr>
        <p:grpSpPr bwMode="auto">
          <a:xfrm>
            <a:off x="2605088" y="3509963"/>
            <a:ext cx="6538912" cy="1816100"/>
            <a:chOff x="1641" y="2496"/>
            <a:chExt cx="4119" cy="1144"/>
          </a:xfrm>
        </p:grpSpPr>
        <p:sp>
          <p:nvSpPr>
            <p:cNvPr id="104515" name="Text Box 52"/>
            <p:cNvSpPr txBox="1">
              <a:spLocks noChangeArrowheads="1"/>
            </p:cNvSpPr>
            <p:nvPr/>
          </p:nvSpPr>
          <p:spPr bwMode="auto">
            <a:xfrm>
              <a:off x="4032" y="2496"/>
              <a:ext cx="1728" cy="989"/>
            </a:xfrm>
            <a:prstGeom prst="rect">
              <a:avLst/>
            </a:prstGeom>
            <a:noFill/>
            <a:ln w="28575">
              <a:solidFill>
                <a:schemeClr val="folHlink"/>
              </a:solidFill>
              <a:miter lim="800000"/>
              <a:headEnd/>
              <a:tailEnd/>
            </a:ln>
          </p:spPr>
          <p:txBody>
            <a:bodyPr>
              <a:spAutoFit/>
            </a:bodyPr>
            <a:lstStyle/>
            <a:p>
              <a:r>
                <a:rPr lang="en-US" sz="1600" b="1">
                  <a:solidFill>
                    <a:srgbClr val="FFFF00"/>
                  </a:solidFill>
                </a:rPr>
                <a:t>If employing-weapons and</a:t>
              </a:r>
            </a:p>
            <a:p>
              <a:r>
                <a:rPr lang="en-US" sz="1600" b="1">
                  <a:solidFill>
                    <a:srgbClr val="FFFF00"/>
                  </a:solidFill>
                </a:rPr>
                <a:t>missile has been selected and</a:t>
              </a:r>
            </a:p>
            <a:p>
              <a:r>
                <a:rPr lang="en-US" sz="1600" b="1">
                  <a:solidFill>
                    <a:srgbClr val="FFFF00"/>
                  </a:solidFill>
                </a:rPr>
                <a:t>the enemy is in the steering circle and LAR has been achieved, </a:t>
              </a:r>
            </a:p>
            <a:p>
              <a:r>
                <a:rPr lang="en-US" sz="1600" b="1">
                  <a:solidFill>
                    <a:srgbClr val="FFFF00"/>
                  </a:solidFill>
                </a:rPr>
                <a:t>then propose launch-missile </a:t>
              </a:r>
            </a:p>
          </p:txBody>
        </p:sp>
        <p:sp>
          <p:nvSpPr>
            <p:cNvPr id="104516" name="Rectangle 53"/>
            <p:cNvSpPr>
              <a:spLocks noChangeArrowheads="1"/>
            </p:cNvSpPr>
            <p:nvPr/>
          </p:nvSpPr>
          <p:spPr bwMode="auto">
            <a:xfrm>
              <a:off x="1641" y="3336"/>
              <a:ext cx="716" cy="304"/>
            </a:xfrm>
            <a:prstGeom prst="rect">
              <a:avLst/>
            </a:prstGeom>
            <a:solidFill>
              <a:srgbClr val="6699FF"/>
            </a:solidFill>
            <a:ln w="28575">
              <a:solidFill>
                <a:schemeClr val="folHlink"/>
              </a:solidFill>
              <a:miter lim="800000"/>
              <a:headEnd/>
              <a:tailEnd/>
            </a:ln>
          </p:spPr>
          <p:txBody>
            <a:bodyPr wrap="none" anchor="ctr"/>
            <a:lstStyle/>
            <a:p>
              <a:pPr algn="ctr"/>
              <a:r>
                <a:rPr lang="en-US" sz="1400" b="1">
                  <a:solidFill>
                    <a:srgbClr val="FFFF00"/>
                  </a:solidFill>
                  <a:latin typeface="Arial" charset="0"/>
                </a:rPr>
                <a:t>Launch</a:t>
              </a:r>
            </a:p>
            <a:p>
              <a:pPr algn="ctr"/>
              <a:r>
                <a:rPr lang="en-US" sz="1400" b="1">
                  <a:solidFill>
                    <a:srgbClr val="FFFF00"/>
                  </a:solidFill>
                  <a:latin typeface="Arial" charset="0"/>
                </a:rPr>
                <a:t>Missile</a:t>
              </a:r>
            </a:p>
          </p:txBody>
        </p:sp>
      </p:grpSp>
      <p:grpSp>
        <p:nvGrpSpPr>
          <p:cNvPr id="4" name="Group 54"/>
          <p:cNvGrpSpPr>
            <a:grpSpLocks/>
          </p:cNvGrpSpPr>
          <p:nvPr/>
        </p:nvGrpSpPr>
        <p:grpSpPr bwMode="auto">
          <a:xfrm>
            <a:off x="2605088" y="5154613"/>
            <a:ext cx="6538912" cy="1196975"/>
            <a:chOff x="1641" y="3532"/>
            <a:chExt cx="4119" cy="754"/>
          </a:xfrm>
        </p:grpSpPr>
        <p:sp>
          <p:nvSpPr>
            <p:cNvPr id="104513" name="Text Box 55"/>
            <p:cNvSpPr txBox="1">
              <a:spLocks noChangeArrowheads="1"/>
            </p:cNvSpPr>
            <p:nvPr/>
          </p:nvSpPr>
          <p:spPr bwMode="auto">
            <a:xfrm>
              <a:off x="4032" y="3532"/>
              <a:ext cx="1728" cy="679"/>
            </a:xfrm>
            <a:prstGeom prst="rect">
              <a:avLst/>
            </a:prstGeom>
            <a:noFill/>
            <a:ln w="28575">
              <a:solidFill>
                <a:schemeClr val="folHlink"/>
              </a:solidFill>
              <a:miter lim="800000"/>
              <a:headEnd/>
              <a:tailEnd/>
            </a:ln>
          </p:spPr>
          <p:txBody>
            <a:bodyPr>
              <a:spAutoFit/>
            </a:bodyPr>
            <a:lstStyle/>
            <a:p>
              <a:r>
                <a:rPr lang="en-US" sz="1600" b="1" dirty="0">
                  <a:solidFill>
                    <a:srgbClr val="FFFF00"/>
                  </a:solidFill>
                </a:rPr>
                <a:t>If launching a missile and</a:t>
              </a:r>
            </a:p>
            <a:p>
              <a:r>
                <a:rPr lang="en-US" sz="1600" b="1" dirty="0">
                  <a:solidFill>
                    <a:srgbClr val="FFFF00"/>
                  </a:solidFill>
                </a:rPr>
                <a:t>it is an IR missile and </a:t>
              </a:r>
            </a:p>
            <a:p>
              <a:r>
                <a:rPr lang="en-US" sz="1600" b="1" dirty="0">
                  <a:solidFill>
                    <a:srgbClr val="FFFF00"/>
                  </a:solidFill>
                </a:rPr>
                <a:t>there is currently no IR lock</a:t>
              </a:r>
            </a:p>
            <a:p>
              <a:r>
                <a:rPr lang="en-US" sz="1600" b="1" dirty="0">
                  <a:solidFill>
                    <a:srgbClr val="FFFF00"/>
                  </a:solidFill>
                </a:rPr>
                <a:t>then propose lock-IR</a:t>
              </a:r>
            </a:p>
          </p:txBody>
        </p:sp>
        <p:sp>
          <p:nvSpPr>
            <p:cNvPr id="104514" name="Rectangle 56"/>
            <p:cNvSpPr>
              <a:spLocks noChangeArrowheads="1"/>
            </p:cNvSpPr>
            <p:nvPr/>
          </p:nvSpPr>
          <p:spPr bwMode="auto">
            <a:xfrm>
              <a:off x="1641" y="3982"/>
              <a:ext cx="716" cy="304"/>
            </a:xfrm>
            <a:prstGeom prst="rect">
              <a:avLst/>
            </a:prstGeom>
            <a:solidFill>
              <a:srgbClr val="6699FF"/>
            </a:solidFill>
            <a:ln w="28575">
              <a:solidFill>
                <a:schemeClr val="folHlink"/>
              </a:solidFill>
              <a:miter lim="800000"/>
              <a:headEnd/>
              <a:tailEnd/>
            </a:ln>
          </p:spPr>
          <p:txBody>
            <a:bodyPr wrap="none" anchor="ctr"/>
            <a:lstStyle/>
            <a:p>
              <a:pPr algn="ctr"/>
              <a:r>
                <a:rPr lang="en-US" sz="1400" b="1">
                  <a:solidFill>
                    <a:srgbClr val="FFFF00"/>
                  </a:solidFill>
                  <a:latin typeface="Arial" charset="0"/>
                </a:rPr>
                <a:t>Lock IR</a:t>
              </a:r>
            </a:p>
          </p:txBody>
        </p:sp>
      </p:grpSp>
      <p:sp>
        <p:nvSpPr>
          <p:cNvPr id="104499" name="Rectangle 57"/>
          <p:cNvSpPr>
            <a:spLocks noChangeArrowheads="1"/>
          </p:cNvSpPr>
          <p:nvPr/>
        </p:nvSpPr>
        <p:spPr bwMode="auto">
          <a:xfrm>
            <a:off x="2551113" y="1563688"/>
            <a:ext cx="1138237" cy="482600"/>
          </a:xfrm>
          <a:prstGeom prst="rect">
            <a:avLst/>
          </a:prstGeom>
          <a:solidFill>
            <a:srgbClr val="6699FF"/>
          </a:solidFill>
          <a:ln w="28575">
            <a:solidFill>
              <a:schemeClr val="folHlink"/>
            </a:solidFill>
            <a:miter lim="800000"/>
            <a:headEnd/>
            <a:tailEnd/>
          </a:ln>
        </p:spPr>
        <p:txBody>
          <a:bodyPr wrap="none" anchor="ctr"/>
          <a:lstStyle/>
          <a:p>
            <a:pPr algn="ctr"/>
            <a:r>
              <a:rPr lang="en-US" sz="1400" b="1">
                <a:solidFill>
                  <a:srgbClr val="FFFF66"/>
                </a:solidFill>
                <a:latin typeface="Arial" charset="0"/>
              </a:rPr>
              <a:t>Execute </a:t>
            </a:r>
          </a:p>
          <a:p>
            <a:pPr algn="ctr"/>
            <a:r>
              <a:rPr lang="en-US" sz="1400" b="1">
                <a:solidFill>
                  <a:srgbClr val="FFFF66"/>
                </a:solidFill>
                <a:latin typeface="Arial" charset="0"/>
              </a:rPr>
              <a:t>Mission</a:t>
            </a:r>
          </a:p>
        </p:txBody>
      </p:sp>
      <p:sp>
        <p:nvSpPr>
          <p:cNvPr id="104500" name="Line 58"/>
          <p:cNvSpPr>
            <a:spLocks noChangeShapeType="1"/>
          </p:cNvSpPr>
          <p:nvPr/>
        </p:nvSpPr>
        <p:spPr bwMode="auto">
          <a:xfrm>
            <a:off x="3105150" y="2060575"/>
            <a:ext cx="9525" cy="601663"/>
          </a:xfrm>
          <a:prstGeom prst="line">
            <a:avLst/>
          </a:prstGeom>
          <a:noFill/>
          <a:ln w="12700">
            <a:solidFill>
              <a:srgbClr val="FFFF00"/>
            </a:solidFill>
            <a:round/>
            <a:headEnd/>
            <a:tailEnd type="triangle" w="med" len="med"/>
          </a:ln>
        </p:spPr>
        <p:txBody>
          <a:bodyPr tIns="9144" bIns="9144">
            <a:spAutoFit/>
          </a:bodyPr>
          <a:lstStyle/>
          <a:p>
            <a:endParaRPr lang="en-US"/>
          </a:p>
        </p:txBody>
      </p:sp>
      <p:sp>
        <p:nvSpPr>
          <p:cNvPr id="104501" name="Rectangle 59"/>
          <p:cNvSpPr>
            <a:spLocks noChangeArrowheads="1"/>
          </p:cNvSpPr>
          <p:nvPr/>
        </p:nvSpPr>
        <p:spPr bwMode="auto">
          <a:xfrm>
            <a:off x="3822700" y="2670175"/>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Fly-route</a:t>
            </a:r>
          </a:p>
        </p:txBody>
      </p:sp>
      <p:sp>
        <p:nvSpPr>
          <p:cNvPr id="104502" name="Rectangle 60"/>
          <p:cNvSpPr>
            <a:spLocks noChangeArrowheads="1"/>
          </p:cNvSpPr>
          <p:nvPr/>
        </p:nvSpPr>
        <p:spPr bwMode="auto">
          <a:xfrm>
            <a:off x="5127625" y="2684463"/>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Ground</a:t>
            </a:r>
          </a:p>
          <a:p>
            <a:pPr algn="ctr"/>
            <a:r>
              <a:rPr lang="en-US" sz="1400" b="1">
                <a:solidFill>
                  <a:srgbClr val="000000"/>
                </a:solidFill>
                <a:latin typeface="Arial" charset="0"/>
              </a:rPr>
              <a:t>Attack</a:t>
            </a:r>
          </a:p>
        </p:txBody>
      </p:sp>
      <p:sp>
        <p:nvSpPr>
          <p:cNvPr id="104503" name="Rectangle 61"/>
          <p:cNvSpPr>
            <a:spLocks noChangeArrowheads="1"/>
          </p:cNvSpPr>
          <p:nvPr/>
        </p:nvSpPr>
        <p:spPr bwMode="auto">
          <a:xfrm>
            <a:off x="1162050" y="2673350"/>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Fly-Wing</a:t>
            </a:r>
          </a:p>
        </p:txBody>
      </p:sp>
      <p:sp>
        <p:nvSpPr>
          <p:cNvPr id="104504" name="Line 62"/>
          <p:cNvSpPr>
            <a:spLocks noChangeShapeType="1"/>
          </p:cNvSpPr>
          <p:nvPr/>
        </p:nvSpPr>
        <p:spPr bwMode="auto">
          <a:xfrm flipH="1">
            <a:off x="1754188" y="2068513"/>
            <a:ext cx="1327150" cy="601662"/>
          </a:xfrm>
          <a:prstGeom prst="line">
            <a:avLst/>
          </a:prstGeom>
          <a:noFill/>
          <a:ln w="12700">
            <a:solidFill>
              <a:srgbClr val="FFFF00"/>
            </a:solidFill>
            <a:round/>
            <a:headEnd/>
            <a:tailEnd type="triangle" w="med" len="med"/>
          </a:ln>
        </p:spPr>
        <p:txBody>
          <a:bodyPr tIns="9144" bIns="9144">
            <a:spAutoFit/>
          </a:bodyPr>
          <a:lstStyle/>
          <a:p>
            <a:endParaRPr lang="en-US"/>
          </a:p>
        </p:txBody>
      </p:sp>
      <p:sp>
        <p:nvSpPr>
          <p:cNvPr id="104505" name="Line 63"/>
          <p:cNvSpPr>
            <a:spLocks noChangeShapeType="1"/>
          </p:cNvSpPr>
          <p:nvPr/>
        </p:nvSpPr>
        <p:spPr bwMode="auto">
          <a:xfrm>
            <a:off x="3055938" y="2052638"/>
            <a:ext cx="1358900" cy="609600"/>
          </a:xfrm>
          <a:prstGeom prst="line">
            <a:avLst/>
          </a:prstGeom>
          <a:noFill/>
          <a:ln w="12700">
            <a:solidFill>
              <a:srgbClr val="FFFF00"/>
            </a:solidFill>
            <a:round/>
            <a:headEnd/>
            <a:tailEnd type="triangle" w="med" len="med"/>
          </a:ln>
        </p:spPr>
        <p:txBody>
          <a:bodyPr tIns="9144" bIns="9144">
            <a:spAutoFit/>
          </a:bodyPr>
          <a:lstStyle/>
          <a:p>
            <a:endParaRPr lang="en-US"/>
          </a:p>
        </p:txBody>
      </p:sp>
      <p:sp>
        <p:nvSpPr>
          <p:cNvPr id="104506" name="Line 64"/>
          <p:cNvSpPr>
            <a:spLocks noChangeShapeType="1"/>
          </p:cNvSpPr>
          <p:nvPr/>
        </p:nvSpPr>
        <p:spPr bwMode="auto">
          <a:xfrm>
            <a:off x="3105150" y="2060575"/>
            <a:ext cx="2579688" cy="625475"/>
          </a:xfrm>
          <a:prstGeom prst="line">
            <a:avLst/>
          </a:prstGeom>
          <a:noFill/>
          <a:ln w="12700">
            <a:solidFill>
              <a:srgbClr val="FFFF00"/>
            </a:solidFill>
            <a:round/>
            <a:headEnd/>
            <a:tailEnd type="triangle" w="med" len="med"/>
          </a:ln>
        </p:spPr>
        <p:txBody>
          <a:bodyPr tIns="9144" bIns="9144">
            <a:spAutoFit/>
          </a:bodyPr>
          <a:lstStyle/>
          <a:p>
            <a:endParaRPr lang="en-US"/>
          </a:p>
        </p:txBody>
      </p:sp>
      <p:sp>
        <p:nvSpPr>
          <p:cNvPr id="104507" name="Rectangle 65"/>
          <p:cNvSpPr>
            <a:spLocks noChangeArrowheads="1"/>
          </p:cNvSpPr>
          <p:nvPr/>
        </p:nvSpPr>
        <p:spPr bwMode="auto">
          <a:xfrm>
            <a:off x="2517775" y="2667000"/>
            <a:ext cx="1136650" cy="482600"/>
          </a:xfrm>
          <a:prstGeom prst="rect">
            <a:avLst/>
          </a:prstGeom>
          <a:solidFill>
            <a:srgbClr val="DDDDDD"/>
          </a:solidFill>
          <a:ln w="9525">
            <a:solidFill>
              <a:schemeClr val="tx1"/>
            </a:solidFill>
            <a:miter lim="800000"/>
            <a:headEnd/>
            <a:tailEnd/>
          </a:ln>
        </p:spPr>
        <p:txBody>
          <a:bodyPr wrap="none" anchor="ctr"/>
          <a:lstStyle/>
          <a:p>
            <a:pPr algn="ctr"/>
            <a:r>
              <a:rPr lang="en-US" sz="1400" b="1">
                <a:solidFill>
                  <a:srgbClr val="000000"/>
                </a:solidFill>
                <a:latin typeface="Arial" charset="0"/>
              </a:rPr>
              <a:t>Intercept</a:t>
            </a:r>
          </a:p>
        </p:txBody>
      </p:sp>
      <p:grpSp>
        <p:nvGrpSpPr>
          <p:cNvPr id="5" name="Group 66"/>
          <p:cNvGrpSpPr>
            <a:grpSpLocks/>
          </p:cNvGrpSpPr>
          <p:nvPr/>
        </p:nvGrpSpPr>
        <p:grpSpPr bwMode="auto">
          <a:xfrm>
            <a:off x="2516188" y="1465263"/>
            <a:ext cx="6627812" cy="1687512"/>
            <a:chOff x="1585" y="923"/>
            <a:chExt cx="4175" cy="1063"/>
          </a:xfrm>
        </p:grpSpPr>
        <p:sp>
          <p:nvSpPr>
            <p:cNvPr id="104511" name="Text Box 67"/>
            <p:cNvSpPr txBox="1">
              <a:spLocks noChangeArrowheads="1"/>
            </p:cNvSpPr>
            <p:nvPr/>
          </p:nvSpPr>
          <p:spPr bwMode="auto">
            <a:xfrm>
              <a:off x="4032" y="923"/>
              <a:ext cx="1728" cy="523"/>
            </a:xfrm>
            <a:prstGeom prst="rect">
              <a:avLst/>
            </a:prstGeom>
            <a:noFill/>
            <a:ln w="28575">
              <a:solidFill>
                <a:schemeClr val="folHlink"/>
              </a:solidFill>
              <a:miter lim="800000"/>
              <a:headEnd/>
              <a:tailEnd/>
            </a:ln>
          </p:spPr>
          <p:txBody>
            <a:bodyPr>
              <a:spAutoFit/>
            </a:bodyPr>
            <a:lstStyle/>
            <a:p>
              <a:r>
                <a:rPr lang="en-US" sz="1600" b="1" dirty="0">
                  <a:solidFill>
                    <a:srgbClr val="FFFF00"/>
                  </a:solidFill>
                </a:rPr>
                <a:t>If instructed to intercept an enemy then </a:t>
              </a:r>
            </a:p>
            <a:p>
              <a:r>
                <a:rPr lang="en-US" sz="1600" b="1" dirty="0">
                  <a:solidFill>
                    <a:srgbClr val="FFFF00"/>
                  </a:solidFill>
                </a:rPr>
                <a:t>propose intercept</a:t>
              </a:r>
            </a:p>
          </p:txBody>
        </p:sp>
        <p:sp>
          <p:nvSpPr>
            <p:cNvPr id="104512" name="Rectangle 68"/>
            <p:cNvSpPr>
              <a:spLocks noChangeArrowheads="1"/>
            </p:cNvSpPr>
            <p:nvPr/>
          </p:nvSpPr>
          <p:spPr bwMode="auto">
            <a:xfrm>
              <a:off x="1585" y="1682"/>
              <a:ext cx="717" cy="304"/>
            </a:xfrm>
            <a:prstGeom prst="rect">
              <a:avLst/>
            </a:prstGeom>
            <a:solidFill>
              <a:srgbClr val="6699FF"/>
            </a:solidFill>
            <a:ln w="28575">
              <a:solidFill>
                <a:schemeClr val="folHlink"/>
              </a:solidFill>
              <a:miter lim="800000"/>
              <a:headEnd/>
              <a:tailEnd/>
            </a:ln>
          </p:spPr>
          <p:txBody>
            <a:bodyPr wrap="none" anchor="ctr"/>
            <a:lstStyle/>
            <a:p>
              <a:pPr algn="ctr"/>
              <a:r>
                <a:rPr lang="en-US" sz="1400" b="1">
                  <a:solidFill>
                    <a:srgbClr val="FFFF66"/>
                  </a:solidFill>
                  <a:latin typeface="Arial" charset="0"/>
                </a:rPr>
                <a:t>Intercept</a:t>
              </a:r>
            </a:p>
          </p:txBody>
        </p:sp>
      </p:grpSp>
      <p:sp>
        <p:nvSpPr>
          <p:cNvPr id="609349" name="Text Box 69"/>
          <p:cNvSpPr txBox="1">
            <a:spLocks noChangeArrowheads="1"/>
          </p:cNvSpPr>
          <p:nvPr/>
        </p:nvSpPr>
        <p:spPr bwMode="auto">
          <a:xfrm>
            <a:off x="290513" y="6489700"/>
            <a:ext cx="3929062" cy="265113"/>
          </a:xfrm>
          <a:prstGeom prst="rect">
            <a:avLst/>
          </a:prstGeom>
          <a:noFill/>
          <a:ln w="12700" algn="ctr">
            <a:noFill/>
            <a:miter lim="800000"/>
            <a:headEnd/>
            <a:tailEnd/>
          </a:ln>
        </p:spPr>
        <p:txBody>
          <a:bodyPr tIns="9144" bIns="9144">
            <a:spAutoFit/>
          </a:bodyPr>
          <a:lstStyle/>
          <a:p>
            <a:pPr algn="ctr">
              <a:spcBef>
                <a:spcPct val="50000"/>
              </a:spcBef>
            </a:pPr>
            <a:r>
              <a:rPr lang="en-US" sz="1600" dirty="0">
                <a:solidFill>
                  <a:srgbClr val="FFFF00"/>
                </a:solidFill>
              </a:rPr>
              <a:t>&gt;250 goals, &gt;600 operators, &gt;8000 rules </a:t>
            </a:r>
          </a:p>
        </p:txBody>
      </p:sp>
      <p:sp>
        <p:nvSpPr>
          <p:cNvPr id="71" name="Slide Number Placeholder 70"/>
          <p:cNvSpPr>
            <a:spLocks noGrp="1"/>
          </p:cNvSpPr>
          <p:nvPr>
            <p:ph type="sldNum" sz="quarter" idx="10"/>
          </p:nvPr>
        </p:nvSpPr>
        <p:spPr/>
        <p:txBody>
          <a:bodyPr/>
          <a:lstStyle/>
          <a:p>
            <a:pPr>
              <a:defRPr/>
            </a:pPr>
            <a:fld id="{BB8DAA28-CB71-4CCD-964C-52F571A2499D}" type="slidenum">
              <a:rPr lang="en-US" smtClean="0"/>
              <a:pPr>
                <a:defRPr/>
              </a:pPr>
              <a:t>21</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9349"/>
                                        </p:tgtEl>
                                        <p:attrNameLst>
                                          <p:attrName>style.visibility</p:attrName>
                                        </p:attrNameLst>
                                      </p:cBhvr>
                                      <p:to>
                                        <p:strVal val="visible"/>
                                      </p:to>
                                    </p:set>
                                    <p:animEffect transition="in" filter="fade">
                                      <p:cBhvr>
                                        <p:cTn id="27" dur="1000"/>
                                        <p:tgtEl>
                                          <p:spTgt spid="60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3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z="3600" dirty="0" smtClean="0"/>
              <a:t>Impasse/Substate Implications:</a:t>
            </a:r>
          </a:p>
        </p:txBody>
      </p:sp>
      <p:sp>
        <p:nvSpPr>
          <p:cNvPr id="103427" name="Rectangle 3"/>
          <p:cNvSpPr>
            <a:spLocks noGrp="1" noChangeArrowheads="1"/>
          </p:cNvSpPr>
          <p:nvPr>
            <p:ph idx="1"/>
          </p:nvPr>
        </p:nvSpPr>
        <p:spPr>
          <a:xfrm>
            <a:off x="349250" y="1292225"/>
            <a:ext cx="8564563" cy="4811713"/>
          </a:xfrm>
        </p:spPr>
        <p:txBody>
          <a:bodyPr/>
          <a:lstStyle/>
          <a:p>
            <a:r>
              <a:rPr lang="en-US" sz="2400" dirty="0" smtClean="0"/>
              <a:t>Substate is really meta-state that allows system to reflect</a:t>
            </a:r>
          </a:p>
          <a:p>
            <a:r>
              <a:rPr lang="en-US" sz="2400" dirty="0" smtClean="0"/>
              <a:t>Substate = goal to resolve impasse</a:t>
            </a:r>
          </a:p>
          <a:p>
            <a:pPr lvl="1"/>
            <a:r>
              <a:rPr lang="en-US" sz="2000" dirty="0" smtClean="0"/>
              <a:t>Generate operator </a:t>
            </a:r>
          </a:p>
          <a:p>
            <a:pPr lvl="1"/>
            <a:r>
              <a:rPr lang="en-US" sz="2000" dirty="0" smtClean="0"/>
              <a:t>Select operator (deliberate control)</a:t>
            </a:r>
          </a:p>
          <a:p>
            <a:pPr lvl="1"/>
            <a:r>
              <a:rPr lang="en-US" sz="2000" dirty="0" smtClean="0"/>
              <a:t>Apply operator (task decomposition)</a:t>
            </a:r>
          </a:p>
          <a:p>
            <a:r>
              <a:rPr lang="en-US" sz="2400" dirty="0" smtClean="0"/>
              <a:t>All basic problem solving functions open to reflection </a:t>
            </a:r>
          </a:p>
          <a:p>
            <a:pPr lvl="1"/>
            <a:r>
              <a:rPr lang="en-US" sz="2000" dirty="0" smtClean="0"/>
              <a:t>Operator creation, selection, application, state elaboration</a:t>
            </a:r>
          </a:p>
          <a:p>
            <a:r>
              <a:rPr lang="en-US" sz="2400" dirty="0" smtClean="0"/>
              <a:t>Substate is where knowledge to resolve impasse can be found</a:t>
            </a:r>
          </a:p>
          <a:p>
            <a:r>
              <a:rPr lang="en-US" sz="2400" dirty="0" smtClean="0"/>
              <a:t>Hierarchy </a:t>
            </a:r>
            <a:r>
              <a:rPr lang="en-US" sz="2400" dirty="0" smtClean="0"/>
              <a:t>of substate/subgoals arise through recursive impasses</a:t>
            </a:r>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22</a:t>
            </a:fld>
            <a:endParaRPr lang="en-US" dirty="0"/>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sz="quarter"/>
          </p:nvPr>
        </p:nvSpPr>
        <p:spPr>
          <a:xfrm>
            <a:off x="381000" y="0"/>
            <a:ext cx="8458200" cy="685800"/>
          </a:xfrm>
          <a:noFill/>
        </p:spPr>
        <p:txBody>
          <a:bodyPr anchor="t"/>
          <a:lstStyle/>
          <a:p>
            <a:r>
              <a:rPr lang="en-US" sz="3600"/>
              <a:t>Tie Subgoals and Chunking</a:t>
            </a:r>
          </a:p>
        </p:txBody>
      </p:sp>
      <p:pic>
        <p:nvPicPr>
          <p:cNvPr id="559107" name="Picture 3" descr="Eaters"/>
          <p:cNvPicPr>
            <a:picLocks noGrp="1" noChangeAspect="1" noChangeArrowheads="1"/>
          </p:cNvPicPr>
          <p:nvPr>
            <p:ph sz="quarter" idx="1"/>
          </p:nvPr>
        </p:nvPicPr>
        <p:blipFill>
          <a:blip r:embed="rId3"/>
          <a:srcRect r="1282" b="854"/>
          <a:stretch>
            <a:fillRect/>
          </a:stretch>
        </p:blipFill>
        <p:spPr>
          <a:xfrm>
            <a:off x="3662363" y="669925"/>
            <a:ext cx="1833562" cy="1841500"/>
          </a:xfrm>
          <a:noFill/>
          <a:ln/>
        </p:spPr>
      </p:pic>
      <p:pic>
        <p:nvPicPr>
          <p:cNvPr id="559108" name="Picture 4" descr="eater1"/>
          <p:cNvPicPr>
            <a:picLocks noGrp="1" noChangeAspect="1" noChangeArrowheads="1"/>
          </p:cNvPicPr>
          <p:nvPr>
            <p:ph sz="quarter" idx="2"/>
          </p:nvPr>
        </p:nvPicPr>
        <p:blipFill>
          <a:blip r:embed="rId4"/>
          <a:srcRect/>
          <a:stretch>
            <a:fillRect/>
          </a:stretch>
        </p:blipFill>
        <p:spPr>
          <a:xfrm>
            <a:off x="652463" y="3824288"/>
            <a:ext cx="889000" cy="969962"/>
          </a:xfrm>
          <a:noFill/>
          <a:ln/>
        </p:spPr>
      </p:pic>
      <p:pic>
        <p:nvPicPr>
          <p:cNvPr id="559109" name="Picture 5" descr="Eaters-2"/>
          <p:cNvPicPr>
            <a:picLocks noGrp="1" noChangeAspect="1" noChangeArrowheads="1"/>
          </p:cNvPicPr>
          <p:nvPr>
            <p:ph sz="quarter" idx="3"/>
          </p:nvPr>
        </p:nvPicPr>
        <p:blipFill>
          <a:blip r:embed="rId5"/>
          <a:srcRect/>
          <a:stretch>
            <a:fillRect/>
          </a:stretch>
        </p:blipFill>
        <p:spPr>
          <a:xfrm>
            <a:off x="2563813" y="5943600"/>
            <a:ext cx="981075" cy="914400"/>
          </a:xfrm>
          <a:noFill/>
          <a:ln/>
        </p:spPr>
      </p:pic>
      <p:grpSp>
        <p:nvGrpSpPr>
          <p:cNvPr id="2" name="Group 6"/>
          <p:cNvGrpSpPr>
            <a:grpSpLocks/>
          </p:cNvGrpSpPr>
          <p:nvPr/>
        </p:nvGrpSpPr>
        <p:grpSpPr bwMode="auto">
          <a:xfrm>
            <a:off x="1565275" y="3822699"/>
            <a:ext cx="857250" cy="903260"/>
            <a:chOff x="976" y="3043"/>
            <a:chExt cx="470" cy="574"/>
          </a:xfrm>
        </p:grpSpPr>
        <p:sp>
          <p:nvSpPr>
            <p:cNvPr id="559111" name="Line 7"/>
            <p:cNvSpPr>
              <a:spLocks noChangeShapeType="1"/>
            </p:cNvSpPr>
            <p:nvPr/>
          </p:nvSpPr>
          <p:spPr bwMode="auto">
            <a:xfrm flipV="1">
              <a:off x="976" y="3193"/>
              <a:ext cx="470" cy="0"/>
            </a:xfrm>
            <a:prstGeom prst="line">
              <a:avLst/>
            </a:prstGeom>
            <a:noFill/>
            <a:ln w="12700">
              <a:solidFill>
                <a:srgbClr val="FFFF00"/>
              </a:solidFill>
              <a:prstDash val="sysDot"/>
              <a:round/>
              <a:headEnd/>
              <a:tailEnd type="triangle" w="med" len="med"/>
            </a:ln>
            <a:effectLst/>
          </p:spPr>
          <p:txBody>
            <a:bodyPr wrap="none" tIns="9144" bIns="9144" anchor="ctr"/>
            <a:lstStyle/>
            <a:p>
              <a:endParaRPr lang="en-US">
                <a:solidFill>
                  <a:srgbClr val="FFFF00"/>
                </a:solidFill>
                <a:latin typeface="+mn-lt"/>
              </a:endParaRPr>
            </a:p>
          </p:txBody>
        </p:sp>
        <p:sp>
          <p:nvSpPr>
            <p:cNvPr id="559112" name="Line 8"/>
            <p:cNvSpPr>
              <a:spLocks noChangeShapeType="1"/>
            </p:cNvSpPr>
            <p:nvPr/>
          </p:nvSpPr>
          <p:spPr bwMode="auto">
            <a:xfrm flipV="1">
              <a:off x="976" y="3603"/>
              <a:ext cx="458" cy="1"/>
            </a:xfrm>
            <a:prstGeom prst="line">
              <a:avLst/>
            </a:prstGeom>
            <a:noFill/>
            <a:ln w="12700">
              <a:solidFill>
                <a:srgbClr val="FFFF00"/>
              </a:solidFill>
              <a:prstDash val="sysDot"/>
              <a:round/>
              <a:headEnd/>
              <a:tailEnd type="triangle" w="med" len="med"/>
            </a:ln>
            <a:effectLst/>
          </p:spPr>
          <p:txBody>
            <a:bodyPr wrap="none" tIns="9144" bIns="9144" anchor="ctr"/>
            <a:lstStyle/>
            <a:p>
              <a:endParaRPr lang="en-US">
                <a:solidFill>
                  <a:srgbClr val="FFFF00"/>
                </a:solidFill>
                <a:latin typeface="+mn-lt"/>
              </a:endParaRPr>
            </a:p>
          </p:txBody>
        </p:sp>
        <p:sp>
          <p:nvSpPr>
            <p:cNvPr id="559113" name="Line 9"/>
            <p:cNvSpPr>
              <a:spLocks noChangeShapeType="1"/>
            </p:cNvSpPr>
            <p:nvPr/>
          </p:nvSpPr>
          <p:spPr bwMode="auto">
            <a:xfrm>
              <a:off x="976" y="3398"/>
              <a:ext cx="458" cy="0"/>
            </a:xfrm>
            <a:prstGeom prst="line">
              <a:avLst/>
            </a:prstGeom>
            <a:noFill/>
            <a:ln w="12700">
              <a:solidFill>
                <a:srgbClr val="FFFF00"/>
              </a:solidFill>
              <a:prstDash val="sysDot"/>
              <a:round/>
              <a:headEnd/>
              <a:tailEnd type="triangle" w="med" len="med"/>
            </a:ln>
            <a:effectLst/>
          </p:spPr>
          <p:txBody>
            <a:bodyPr wrap="none" tIns="9144" bIns="9144" anchor="ctr"/>
            <a:lstStyle/>
            <a:p>
              <a:endParaRPr lang="en-US">
                <a:solidFill>
                  <a:srgbClr val="FFFF00"/>
                </a:solidFill>
                <a:latin typeface="+mn-lt"/>
              </a:endParaRPr>
            </a:p>
          </p:txBody>
        </p:sp>
        <p:sp>
          <p:nvSpPr>
            <p:cNvPr id="559114" name="Text Box 10"/>
            <p:cNvSpPr txBox="1">
              <a:spLocks noChangeArrowheads="1"/>
            </p:cNvSpPr>
            <p:nvPr/>
          </p:nvSpPr>
          <p:spPr bwMode="auto">
            <a:xfrm>
              <a:off x="981" y="3043"/>
              <a:ext cx="432" cy="168"/>
            </a:xfrm>
            <a:prstGeom prst="rect">
              <a:avLst/>
            </a:prstGeom>
            <a:noFill/>
            <a:ln w="12700" algn="ctr">
              <a:noFill/>
              <a:miter lim="800000"/>
              <a:headEnd/>
              <a:tailEnd/>
            </a:ln>
            <a:effectLst/>
          </p:spPr>
          <p:txBody>
            <a:bodyPr tIns="9144" bIns="9144">
              <a:spAutoFit/>
            </a:bodyPr>
            <a:lstStyle/>
            <a:p>
              <a:pPr algn="ctr">
                <a:spcBef>
                  <a:spcPct val="50000"/>
                </a:spcBef>
              </a:pPr>
              <a:r>
                <a:rPr lang="en-US" sz="1600">
                  <a:solidFill>
                    <a:srgbClr val="FFFF00"/>
                  </a:solidFill>
                  <a:latin typeface="+mn-lt"/>
                </a:rPr>
                <a:t>East</a:t>
              </a:r>
            </a:p>
          </p:txBody>
        </p:sp>
        <p:sp>
          <p:nvSpPr>
            <p:cNvPr id="559115" name="Text Box 11"/>
            <p:cNvSpPr txBox="1">
              <a:spLocks noChangeArrowheads="1"/>
            </p:cNvSpPr>
            <p:nvPr/>
          </p:nvSpPr>
          <p:spPr bwMode="auto">
            <a:xfrm>
              <a:off x="981" y="3449"/>
              <a:ext cx="432" cy="168"/>
            </a:xfrm>
            <a:prstGeom prst="rect">
              <a:avLst/>
            </a:prstGeom>
            <a:noFill/>
            <a:ln w="12700" algn="ctr">
              <a:noFill/>
              <a:miter lim="800000"/>
              <a:headEnd/>
              <a:tailEnd/>
            </a:ln>
            <a:effectLst/>
          </p:spPr>
          <p:txBody>
            <a:bodyPr tIns="9144" bIns="9144">
              <a:spAutoFit/>
            </a:bodyPr>
            <a:lstStyle/>
            <a:p>
              <a:pPr algn="ctr">
                <a:spcBef>
                  <a:spcPct val="50000"/>
                </a:spcBef>
              </a:pPr>
              <a:r>
                <a:rPr lang="en-US" sz="1600">
                  <a:solidFill>
                    <a:srgbClr val="FFFF00"/>
                  </a:solidFill>
                  <a:latin typeface="+mn-lt"/>
                </a:rPr>
                <a:t>South</a:t>
              </a:r>
            </a:p>
          </p:txBody>
        </p:sp>
        <p:sp>
          <p:nvSpPr>
            <p:cNvPr id="559116" name="Text Box 12"/>
            <p:cNvSpPr txBox="1">
              <a:spLocks noChangeArrowheads="1"/>
            </p:cNvSpPr>
            <p:nvPr/>
          </p:nvSpPr>
          <p:spPr bwMode="auto">
            <a:xfrm>
              <a:off x="981" y="3252"/>
              <a:ext cx="384" cy="167"/>
            </a:xfrm>
            <a:prstGeom prst="rect">
              <a:avLst/>
            </a:prstGeom>
            <a:noFill/>
            <a:ln w="12700" algn="ctr">
              <a:noFill/>
              <a:miter lim="800000"/>
              <a:headEnd/>
              <a:tailEnd/>
            </a:ln>
            <a:effectLst/>
          </p:spPr>
          <p:txBody>
            <a:bodyPr tIns="9144" bIns="9144">
              <a:spAutoFit/>
            </a:bodyPr>
            <a:lstStyle/>
            <a:p>
              <a:pPr algn="ctr">
                <a:spcBef>
                  <a:spcPct val="50000"/>
                </a:spcBef>
              </a:pPr>
              <a:r>
                <a:rPr lang="en-US" sz="1600">
                  <a:solidFill>
                    <a:srgbClr val="FFFF00"/>
                  </a:solidFill>
                  <a:latin typeface="+mn-lt"/>
                </a:rPr>
                <a:t>North</a:t>
              </a:r>
            </a:p>
          </p:txBody>
        </p:sp>
      </p:grpSp>
      <p:sp>
        <p:nvSpPr>
          <p:cNvPr id="559117" name="Text Box 13"/>
          <p:cNvSpPr txBox="1">
            <a:spLocks noChangeArrowheads="1"/>
          </p:cNvSpPr>
          <p:nvPr/>
        </p:nvSpPr>
        <p:spPr bwMode="auto">
          <a:xfrm>
            <a:off x="1900238" y="2730500"/>
            <a:ext cx="1143000" cy="520700"/>
          </a:xfrm>
          <a:prstGeom prst="rect">
            <a:avLst/>
          </a:prstGeom>
          <a:solidFill>
            <a:srgbClr val="280082"/>
          </a:solidFill>
          <a:ln w="12700" algn="ctr">
            <a:solidFill>
              <a:schemeClr val="tx1"/>
            </a:solidFill>
            <a:miter lim="800000"/>
            <a:headEnd/>
            <a:tailEnd/>
          </a:ln>
          <a:effectLst/>
        </p:spPr>
        <p:txBody>
          <a:bodyPr tIns="9144" bIns="9144">
            <a:spAutoFit/>
          </a:bodyPr>
          <a:lstStyle/>
          <a:p>
            <a:pPr algn="ctr"/>
            <a:r>
              <a:rPr lang="en-US" sz="1600" b="1">
                <a:solidFill>
                  <a:srgbClr val="FFFF00"/>
                </a:solidFill>
                <a:latin typeface="+mn-lt"/>
              </a:rPr>
              <a:t>Propose</a:t>
            </a:r>
          </a:p>
          <a:p>
            <a:pPr algn="ctr"/>
            <a:r>
              <a:rPr lang="en-US" sz="1600" b="1">
                <a:solidFill>
                  <a:srgbClr val="FFFF00"/>
                </a:solidFill>
                <a:latin typeface="+mn-lt"/>
              </a:rPr>
              <a:t>Operator</a:t>
            </a:r>
          </a:p>
        </p:txBody>
      </p:sp>
      <p:sp>
        <p:nvSpPr>
          <p:cNvPr id="559118" name="Text Box 14"/>
          <p:cNvSpPr txBox="1">
            <a:spLocks noChangeArrowheads="1"/>
          </p:cNvSpPr>
          <p:nvPr/>
        </p:nvSpPr>
        <p:spPr bwMode="auto">
          <a:xfrm>
            <a:off x="3192463" y="2732088"/>
            <a:ext cx="1143000" cy="510909"/>
          </a:xfrm>
          <a:prstGeom prst="rect">
            <a:avLst/>
          </a:prstGeom>
          <a:solidFill>
            <a:srgbClr val="280082"/>
          </a:solidFill>
          <a:ln w="12700" algn="ctr">
            <a:solidFill>
              <a:schemeClr val="tx1"/>
            </a:solidFill>
            <a:miter lim="800000"/>
            <a:headEnd/>
            <a:tailEnd/>
          </a:ln>
          <a:effectLst/>
        </p:spPr>
        <p:txBody>
          <a:bodyPr tIns="9144" bIns="9144">
            <a:spAutoFit/>
          </a:bodyPr>
          <a:lstStyle/>
          <a:p>
            <a:pPr algn="ctr"/>
            <a:r>
              <a:rPr lang="en-US" sz="1600" b="1" dirty="0" smtClean="0">
                <a:solidFill>
                  <a:srgbClr val="FFFF00"/>
                </a:solidFill>
                <a:latin typeface="+mn-lt"/>
              </a:rPr>
              <a:t>Evaluate</a:t>
            </a:r>
            <a:endParaRPr lang="en-US" sz="1600" b="1" dirty="0">
              <a:solidFill>
                <a:srgbClr val="FFFF00"/>
              </a:solidFill>
              <a:latin typeface="+mn-lt"/>
            </a:endParaRPr>
          </a:p>
          <a:p>
            <a:pPr algn="ctr"/>
            <a:r>
              <a:rPr lang="en-US" sz="1600" b="1" dirty="0">
                <a:solidFill>
                  <a:srgbClr val="FFFF00"/>
                </a:solidFill>
                <a:latin typeface="+mn-lt"/>
              </a:rPr>
              <a:t>Operators</a:t>
            </a:r>
          </a:p>
        </p:txBody>
      </p:sp>
      <p:sp>
        <p:nvSpPr>
          <p:cNvPr id="559119" name="Line 15"/>
          <p:cNvSpPr>
            <a:spLocks noChangeShapeType="1"/>
          </p:cNvSpPr>
          <p:nvPr/>
        </p:nvSpPr>
        <p:spPr bwMode="auto">
          <a:xfrm>
            <a:off x="1541525" y="4390377"/>
            <a:ext cx="1408112" cy="0"/>
          </a:xfrm>
          <a:prstGeom prst="line">
            <a:avLst/>
          </a:prstGeom>
          <a:noFill/>
          <a:ln w="38100" cmpd="dbl">
            <a:solidFill>
              <a:srgbClr val="FFFF00"/>
            </a:solidFill>
            <a:round/>
            <a:headEnd/>
            <a:tailEnd type="triangle" w="med" len="med"/>
          </a:ln>
          <a:effectLst/>
        </p:spPr>
        <p:txBody>
          <a:bodyPr wrap="none" tIns="9144" bIns="9144" anchor="ctr"/>
          <a:lstStyle/>
          <a:p>
            <a:endParaRPr lang="en-US">
              <a:solidFill>
                <a:srgbClr val="FFFF00"/>
              </a:solidFill>
              <a:latin typeface="+mn-lt"/>
            </a:endParaRPr>
          </a:p>
        </p:txBody>
      </p:sp>
      <p:sp>
        <p:nvSpPr>
          <p:cNvPr id="559120" name="Text Box 16"/>
          <p:cNvSpPr txBox="1">
            <a:spLocks noChangeArrowheads="1"/>
          </p:cNvSpPr>
          <p:nvPr/>
        </p:nvSpPr>
        <p:spPr bwMode="auto">
          <a:xfrm>
            <a:off x="5775325" y="2732088"/>
            <a:ext cx="1143000" cy="520700"/>
          </a:xfrm>
          <a:prstGeom prst="rect">
            <a:avLst/>
          </a:prstGeom>
          <a:solidFill>
            <a:srgbClr val="280082"/>
          </a:solidFill>
          <a:ln w="12700" algn="ctr">
            <a:solidFill>
              <a:schemeClr val="tx1"/>
            </a:solidFill>
            <a:miter lim="800000"/>
            <a:headEnd/>
            <a:tailEnd/>
          </a:ln>
          <a:effectLst/>
        </p:spPr>
        <p:txBody>
          <a:bodyPr tIns="9144" bIns="9144">
            <a:spAutoFit/>
          </a:bodyPr>
          <a:lstStyle/>
          <a:p>
            <a:pPr algn="ctr"/>
            <a:r>
              <a:rPr lang="en-US" sz="1600" b="1">
                <a:solidFill>
                  <a:srgbClr val="FFFF00"/>
                </a:solidFill>
                <a:latin typeface="+mn-lt"/>
              </a:rPr>
              <a:t>Apply</a:t>
            </a:r>
          </a:p>
          <a:p>
            <a:pPr algn="ctr"/>
            <a:r>
              <a:rPr lang="en-US" sz="1600" b="1">
                <a:solidFill>
                  <a:srgbClr val="FFFF00"/>
                </a:solidFill>
                <a:latin typeface="+mn-lt"/>
              </a:rPr>
              <a:t>Operator</a:t>
            </a:r>
          </a:p>
        </p:txBody>
      </p:sp>
      <p:sp>
        <p:nvSpPr>
          <p:cNvPr id="559121" name="AutoShape 17"/>
          <p:cNvSpPr>
            <a:spLocks noChangeArrowheads="1"/>
          </p:cNvSpPr>
          <p:nvPr/>
        </p:nvSpPr>
        <p:spPr bwMode="auto">
          <a:xfrm>
            <a:off x="7067550" y="2728913"/>
            <a:ext cx="1157288" cy="525462"/>
          </a:xfrm>
          <a:prstGeom prst="roundRect">
            <a:avLst>
              <a:gd name="adj" fmla="val 16667"/>
            </a:avLst>
          </a:prstGeom>
          <a:solidFill>
            <a:srgbClr val="280082"/>
          </a:solidFill>
          <a:ln w="12700" algn="ctr">
            <a:solidFill>
              <a:schemeClr val="tx1"/>
            </a:solidFill>
            <a:round/>
            <a:headEnd/>
            <a:tailEnd/>
          </a:ln>
          <a:effectLst/>
        </p:spPr>
        <p:txBody>
          <a:bodyPr wrap="none" tIns="9144" bIns="9144" anchor="ctr"/>
          <a:lstStyle/>
          <a:p>
            <a:pPr algn="ctr"/>
            <a:r>
              <a:rPr lang="en-US" sz="1600" b="1">
                <a:solidFill>
                  <a:srgbClr val="FFFF00"/>
                </a:solidFill>
                <a:latin typeface="+mn-lt"/>
              </a:rPr>
              <a:t>Output</a:t>
            </a:r>
          </a:p>
        </p:txBody>
      </p:sp>
      <p:grpSp>
        <p:nvGrpSpPr>
          <p:cNvPr id="3" name="Group 18"/>
          <p:cNvGrpSpPr>
            <a:grpSpLocks/>
          </p:cNvGrpSpPr>
          <p:nvPr/>
        </p:nvGrpSpPr>
        <p:grpSpPr bwMode="auto">
          <a:xfrm>
            <a:off x="404813" y="2998788"/>
            <a:ext cx="8132762" cy="331787"/>
            <a:chOff x="135" y="1059"/>
            <a:chExt cx="5123" cy="209"/>
          </a:xfrm>
        </p:grpSpPr>
        <p:sp>
          <p:nvSpPr>
            <p:cNvPr id="559123" name="Line 19"/>
            <p:cNvSpPr>
              <a:spLocks noChangeShapeType="1"/>
            </p:cNvSpPr>
            <p:nvPr/>
          </p:nvSpPr>
          <p:spPr bwMode="auto">
            <a:xfrm>
              <a:off x="5061" y="1059"/>
              <a:ext cx="193" cy="3"/>
            </a:xfrm>
            <a:prstGeom prst="line">
              <a:avLst/>
            </a:prstGeom>
            <a:noFill/>
            <a:ln w="12700">
              <a:solidFill>
                <a:srgbClr val="FFFF00"/>
              </a:solidFill>
              <a:round/>
              <a:headEnd/>
              <a:tailEnd/>
            </a:ln>
            <a:effectLst/>
          </p:spPr>
          <p:txBody>
            <a:bodyPr wrap="none" tIns="9144" bIns="9144" anchor="ctr"/>
            <a:lstStyle/>
            <a:p>
              <a:endParaRPr lang="en-US">
                <a:solidFill>
                  <a:srgbClr val="FFFF00"/>
                </a:solidFill>
                <a:latin typeface="+mn-lt"/>
              </a:endParaRPr>
            </a:p>
          </p:txBody>
        </p:sp>
        <p:sp>
          <p:nvSpPr>
            <p:cNvPr id="559124" name="Line 20"/>
            <p:cNvSpPr>
              <a:spLocks noChangeShapeType="1"/>
            </p:cNvSpPr>
            <p:nvPr/>
          </p:nvSpPr>
          <p:spPr bwMode="auto">
            <a:xfrm>
              <a:off x="5254" y="1066"/>
              <a:ext cx="0" cy="202"/>
            </a:xfrm>
            <a:prstGeom prst="line">
              <a:avLst/>
            </a:prstGeom>
            <a:noFill/>
            <a:ln w="12700">
              <a:solidFill>
                <a:srgbClr val="FFFF00"/>
              </a:solidFill>
              <a:round/>
              <a:headEnd/>
              <a:tailEnd/>
            </a:ln>
            <a:effectLst/>
          </p:spPr>
          <p:txBody>
            <a:bodyPr wrap="none" tIns="9144" bIns="9144" anchor="ctr"/>
            <a:lstStyle/>
            <a:p>
              <a:endParaRPr lang="en-US">
                <a:solidFill>
                  <a:srgbClr val="FFFF00"/>
                </a:solidFill>
                <a:latin typeface="+mn-lt"/>
              </a:endParaRPr>
            </a:p>
          </p:txBody>
        </p:sp>
        <p:sp>
          <p:nvSpPr>
            <p:cNvPr id="559125" name="Line 21"/>
            <p:cNvSpPr>
              <a:spLocks noChangeShapeType="1"/>
            </p:cNvSpPr>
            <p:nvPr/>
          </p:nvSpPr>
          <p:spPr bwMode="auto">
            <a:xfrm flipH="1">
              <a:off x="147" y="1268"/>
              <a:ext cx="5111" cy="0"/>
            </a:xfrm>
            <a:prstGeom prst="line">
              <a:avLst/>
            </a:prstGeom>
            <a:noFill/>
            <a:ln w="12700">
              <a:solidFill>
                <a:srgbClr val="FFFF00"/>
              </a:solidFill>
              <a:round/>
              <a:headEnd/>
              <a:tailEnd/>
            </a:ln>
            <a:effectLst/>
          </p:spPr>
          <p:txBody>
            <a:bodyPr wrap="none" tIns="9144" bIns="9144" anchor="ctr"/>
            <a:lstStyle/>
            <a:p>
              <a:endParaRPr lang="en-US">
                <a:solidFill>
                  <a:srgbClr val="FFFF00"/>
                </a:solidFill>
                <a:latin typeface="+mn-lt"/>
              </a:endParaRPr>
            </a:p>
          </p:txBody>
        </p:sp>
        <p:sp>
          <p:nvSpPr>
            <p:cNvPr id="559126" name="Line 22"/>
            <p:cNvSpPr>
              <a:spLocks noChangeShapeType="1"/>
            </p:cNvSpPr>
            <p:nvPr/>
          </p:nvSpPr>
          <p:spPr bwMode="auto">
            <a:xfrm flipH="1" flipV="1">
              <a:off x="141" y="1060"/>
              <a:ext cx="6" cy="206"/>
            </a:xfrm>
            <a:prstGeom prst="line">
              <a:avLst/>
            </a:prstGeom>
            <a:noFill/>
            <a:ln w="12700">
              <a:solidFill>
                <a:srgbClr val="FFFF00"/>
              </a:solidFill>
              <a:round/>
              <a:headEnd/>
              <a:tailEnd/>
            </a:ln>
            <a:effectLst/>
          </p:spPr>
          <p:txBody>
            <a:bodyPr wrap="none" tIns="9144" bIns="9144" anchor="ctr"/>
            <a:lstStyle/>
            <a:p>
              <a:endParaRPr lang="en-US">
                <a:solidFill>
                  <a:srgbClr val="FFFF00"/>
                </a:solidFill>
                <a:latin typeface="+mn-lt"/>
              </a:endParaRPr>
            </a:p>
          </p:txBody>
        </p:sp>
        <p:sp>
          <p:nvSpPr>
            <p:cNvPr id="559127" name="Line 23"/>
            <p:cNvSpPr>
              <a:spLocks noChangeShapeType="1"/>
            </p:cNvSpPr>
            <p:nvPr/>
          </p:nvSpPr>
          <p:spPr bwMode="auto">
            <a:xfrm>
              <a:off x="135" y="1060"/>
              <a:ext cx="117" cy="0"/>
            </a:xfrm>
            <a:prstGeom prst="line">
              <a:avLst/>
            </a:prstGeom>
            <a:noFill/>
            <a:ln w="12700">
              <a:solidFill>
                <a:srgbClr val="FFFF00"/>
              </a:solidFill>
              <a:round/>
              <a:headEnd/>
              <a:tailEnd type="triangle" w="med" len="med"/>
            </a:ln>
            <a:effectLst/>
          </p:spPr>
          <p:txBody>
            <a:bodyPr wrap="none" tIns="9144" bIns="9144" anchor="ctr"/>
            <a:lstStyle/>
            <a:p>
              <a:endParaRPr lang="en-US">
                <a:solidFill>
                  <a:srgbClr val="FFFF00"/>
                </a:solidFill>
                <a:latin typeface="+mn-lt"/>
              </a:endParaRPr>
            </a:p>
          </p:txBody>
        </p:sp>
      </p:grpSp>
      <p:sp>
        <p:nvSpPr>
          <p:cNvPr id="559128" name="AutoShape 24"/>
          <p:cNvSpPr>
            <a:spLocks noChangeArrowheads="1"/>
          </p:cNvSpPr>
          <p:nvPr/>
        </p:nvSpPr>
        <p:spPr bwMode="auto">
          <a:xfrm>
            <a:off x="595313" y="2725738"/>
            <a:ext cx="1157287" cy="525462"/>
          </a:xfrm>
          <a:prstGeom prst="roundRect">
            <a:avLst>
              <a:gd name="adj" fmla="val 16667"/>
            </a:avLst>
          </a:prstGeom>
          <a:solidFill>
            <a:srgbClr val="280082"/>
          </a:solidFill>
          <a:ln w="12700" algn="ctr">
            <a:solidFill>
              <a:schemeClr val="tx1"/>
            </a:solidFill>
            <a:round/>
            <a:headEnd/>
            <a:tailEnd/>
          </a:ln>
          <a:effectLst/>
        </p:spPr>
        <p:txBody>
          <a:bodyPr wrap="none" tIns="9144" bIns="9144" anchor="ctr"/>
          <a:lstStyle/>
          <a:p>
            <a:pPr algn="ctr"/>
            <a:r>
              <a:rPr lang="en-US" sz="1600" b="1">
                <a:solidFill>
                  <a:srgbClr val="FFFF00"/>
                </a:solidFill>
                <a:latin typeface="+mn-lt"/>
              </a:rPr>
              <a:t>Input</a:t>
            </a:r>
          </a:p>
        </p:txBody>
      </p:sp>
      <p:sp>
        <p:nvSpPr>
          <p:cNvPr id="559129" name="AutoShape 25"/>
          <p:cNvSpPr>
            <a:spLocks noChangeArrowheads="1"/>
          </p:cNvSpPr>
          <p:nvPr/>
        </p:nvSpPr>
        <p:spPr bwMode="auto">
          <a:xfrm>
            <a:off x="4467225" y="2735263"/>
            <a:ext cx="1157288" cy="525462"/>
          </a:xfrm>
          <a:prstGeom prst="roundRect">
            <a:avLst>
              <a:gd name="adj" fmla="val 16667"/>
            </a:avLst>
          </a:prstGeom>
          <a:solidFill>
            <a:srgbClr val="280082"/>
          </a:solidFill>
          <a:ln w="12700" algn="ctr">
            <a:solidFill>
              <a:schemeClr val="tx1"/>
            </a:solidFill>
            <a:round/>
            <a:headEnd/>
            <a:tailEnd/>
          </a:ln>
          <a:effectLst/>
        </p:spPr>
        <p:txBody>
          <a:bodyPr wrap="none" tIns="9144" bIns="9144" anchor="ctr"/>
          <a:lstStyle/>
          <a:p>
            <a:pPr algn="ctr"/>
            <a:r>
              <a:rPr lang="en-US" sz="1600" b="1">
                <a:solidFill>
                  <a:srgbClr val="FFFF00"/>
                </a:solidFill>
                <a:latin typeface="+mn-lt"/>
              </a:rPr>
              <a:t>Select</a:t>
            </a:r>
          </a:p>
          <a:p>
            <a:pPr algn="ctr"/>
            <a:r>
              <a:rPr lang="en-US" sz="1600" b="1">
                <a:solidFill>
                  <a:srgbClr val="FFFF00"/>
                </a:solidFill>
                <a:latin typeface="+mn-lt"/>
              </a:rPr>
              <a:t>Operator</a:t>
            </a:r>
          </a:p>
        </p:txBody>
      </p:sp>
      <p:sp>
        <p:nvSpPr>
          <p:cNvPr id="559130" name="AutoShape 26"/>
          <p:cNvSpPr>
            <a:spLocks noChangeArrowheads="1"/>
          </p:cNvSpPr>
          <p:nvPr/>
        </p:nvSpPr>
        <p:spPr bwMode="auto">
          <a:xfrm>
            <a:off x="598488" y="2717800"/>
            <a:ext cx="1157287" cy="525463"/>
          </a:xfrm>
          <a:prstGeom prst="roundRect">
            <a:avLst>
              <a:gd name="adj" fmla="val 16667"/>
            </a:avLst>
          </a:prstGeom>
          <a:solidFill>
            <a:srgbClr val="0000FF"/>
          </a:solidFill>
          <a:ln w="12700" algn="ctr">
            <a:solidFill>
              <a:schemeClr val="tx1"/>
            </a:solidFill>
            <a:round/>
            <a:headEnd/>
            <a:tailEnd/>
          </a:ln>
          <a:effectLst/>
        </p:spPr>
        <p:txBody>
          <a:bodyPr wrap="none" tIns="9144" bIns="9144" anchor="ctr"/>
          <a:lstStyle/>
          <a:p>
            <a:pPr algn="ctr"/>
            <a:r>
              <a:rPr lang="en-US" sz="1600" b="1">
                <a:solidFill>
                  <a:srgbClr val="FFFF00"/>
                </a:solidFill>
                <a:latin typeface="+mn-lt"/>
              </a:rPr>
              <a:t>Input</a:t>
            </a:r>
          </a:p>
        </p:txBody>
      </p:sp>
      <p:sp>
        <p:nvSpPr>
          <p:cNvPr id="559131" name="Text Box 27"/>
          <p:cNvSpPr txBox="1">
            <a:spLocks noChangeArrowheads="1"/>
          </p:cNvSpPr>
          <p:nvPr/>
        </p:nvSpPr>
        <p:spPr bwMode="auto">
          <a:xfrm>
            <a:off x="1903413" y="2727325"/>
            <a:ext cx="1143000" cy="520700"/>
          </a:xfrm>
          <a:prstGeom prst="rect">
            <a:avLst/>
          </a:prstGeom>
          <a:solidFill>
            <a:srgbClr val="0000FF"/>
          </a:solidFill>
          <a:ln w="12700" algn="ctr">
            <a:solidFill>
              <a:schemeClr val="tx1"/>
            </a:solidFill>
            <a:miter lim="800000"/>
            <a:headEnd/>
            <a:tailEnd/>
          </a:ln>
          <a:effectLst/>
        </p:spPr>
        <p:txBody>
          <a:bodyPr tIns="9144" bIns="9144">
            <a:spAutoFit/>
          </a:bodyPr>
          <a:lstStyle/>
          <a:p>
            <a:pPr algn="ctr"/>
            <a:r>
              <a:rPr lang="en-US" sz="1600" b="1">
                <a:solidFill>
                  <a:srgbClr val="FFFF00"/>
                </a:solidFill>
                <a:latin typeface="+mn-lt"/>
              </a:rPr>
              <a:t>Propose</a:t>
            </a:r>
          </a:p>
          <a:p>
            <a:pPr algn="ctr"/>
            <a:r>
              <a:rPr lang="en-US" sz="1600" b="1">
                <a:solidFill>
                  <a:srgbClr val="FFFF00"/>
                </a:solidFill>
                <a:latin typeface="+mn-lt"/>
              </a:rPr>
              <a:t>Operator</a:t>
            </a:r>
          </a:p>
        </p:txBody>
      </p:sp>
      <p:sp>
        <p:nvSpPr>
          <p:cNvPr id="559132" name="Text Box 28"/>
          <p:cNvSpPr txBox="1">
            <a:spLocks noChangeArrowheads="1"/>
          </p:cNvSpPr>
          <p:nvPr/>
        </p:nvSpPr>
        <p:spPr bwMode="auto">
          <a:xfrm>
            <a:off x="3192463" y="2745072"/>
            <a:ext cx="1143000" cy="510909"/>
          </a:xfrm>
          <a:prstGeom prst="rect">
            <a:avLst/>
          </a:prstGeom>
          <a:solidFill>
            <a:srgbClr val="0000FF"/>
          </a:solidFill>
          <a:ln w="12700" algn="ctr">
            <a:solidFill>
              <a:schemeClr val="tx1"/>
            </a:solidFill>
            <a:miter lim="800000"/>
            <a:headEnd/>
            <a:tailEnd/>
          </a:ln>
          <a:effectLst/>
        </p:spPr>
        <p:txBody>
          <a:bodyPr tIns="9144" bIns="9144">
            <a:spAutoFit/>
          </a:bodyPr>
          <a:lstStyle/>
          <a:p>
            <a:pPr algn="ctr"/>
            <a:r>
              <a:rPr lang="en-US" sz="1600" b="1" dirty="0" smtClean="0">
                <a:solidFill>
                  <a:srgbClr val="FFFF00"/>
                </a:solidFill>
                <a:latin typeface="+mn-lt"/>
              </a:rPr>
              <a:t>Evaluate</a:t>
            </a:r>
            <a:endParaRPr lang="en-US" sz="1600" b="1" dirty="0">
              <a:solidFill>
                <a:srgbClr val="FFFF00"/>
              </a:solidFill>
              <a:latin typeface="+mn-lt"/>
            </a:endParaRPr>
          </a:p>
          <a:p>
            <a:pPr algn="ctr"/>
            <a:r>
              <a:rPr lang="en-US" sz="1600" b="1" dirty="0">
                <a:solidFill>
                  <a:srgbClr val="FFFF00"/>
                </a:solidFill>
                <a:latin typeface="+mn-lt"/>
              </a:rPr>
              <a:t>Operators</a:t>
            </a:r>
          </a:p>
        </p:txBody>
      </p:sp>
      <p:sp>
        <p:nvSpPr>
          <p:cNvPr id="559133" name="AutoShape 29"/>
          <p:cNvSpPr>
            <a:spLocks noChangeArrowheads="1"/>
          </p:cNvSpPr>
          <p:nvPr/>
        </p:nvSpPr>
        <p:spPr bwMode="auto">
          <a:xfrm>
            <a:off x="4470400" y="2740025"/>
            <a:ext cx="1157288" cy="525463"/>
          </a:xfrm>
          <a:prstGeom prst="roundRect">
            <a:avLst>
              <a:gd name="adj" fmla="val 16667"/>
            </a:avLst>
          </a:prstGeom>
          <a:solidFill>
            <a:srgbClr val="0000FF"/>
          </a:solidFill>
          <a:ln w="12700" algn="ctr">
            <a:solidFill>
              <a:schemeClr val="tx1"/>
            </a:solidFill>
            <a:round/>
            <a:headEnd/>
            <a:tailEnd/>
          </a:ln>
          <a:effectLst/>
        </p:spPr>
        <p:txBody>
          <a:bodyPr wrap="none" tIns="9144" bIns="9144" anchor="ctr"/>
          <a:lstStyle/>
          <a:p>
            <a:pPr algn="ctr"/>
            <a:r>
              <a:rPr lang="en-US" sz="1600" b="1">
                <a:solidFill>
                  <a:srgbClr val="FFFF00"/>
                </a:solidFill>
                <a:latin typeface="+mn-lt"/>
              </a:rPr>
              <a:t>Select</a:t>
            </a:r>
          </a:p>
          <a:p>
            <a:pPr algn="ctr"/>
            <a:r>
              <a:rPr lang="en-US" sz="1600" b="1">
                <a:solidFill>
                  <a:srgbClr val="FFFF00"/>
                </a:solidFill>
                <a:latin typeface="+mn-lt"/>
              </a:rPr>
              <a:t>Operator</a:t>
            </a:r>
          </a:p>
        </p:txBody>
      </p:sp>
      <p:sp>
        <p:nvSpPr>
          <p:cNvPr id="559134" name="Line 30"/>
          <p:cNvSpPr>
            <a:spLocks noChangeShapeType="1"/>
          </p:cNvSpPr>
          <p:nvPr/>
        </p:nvSpPr>
        <p:spPr bwMode="auto">
          <a:xfrm flipH="1">
            <a:off x="1244600" y="1566863"/>
            <a:ext cx="2395538" cy="1150937"/>
          </a:xfrm>
          <a:prstGeom prst="line">
            <a:avLst/>
          </a:prstGeom>
          <a:noFill/>
          <a:ln w="12700">
            <a:solidFill>
              <a:srgbClr val="FFFF00"/>
            </a:solidFill>
            <a:round/>
            <a:headEnd/>
            <a:tailEnd type="triangle" w="med" len="med"/>
          </a:ln>
          <a:effectLst/>
        </p:spPr>
        <p:txBody>
          <a:bodyPr tIns="9144" bIns="9144">
            <a:spAutoFit/>
          </a:bodyPr>
          <a:lstStyle/>
          <a:p>
            <a:endParaRPr lang="en-US"/>
          </a:p>
        </p:txBody>
      </p:sp>
      <p:sp>
        <p:nvSpPr>
          <p:cNvPr id="559135" name="Line 31"/>
          <p:cNvSpPr>
            <a:spLocks noChangeShapeType="1"/>
          </p:cNvSpPr>
          <p:nvPr/>
        </p:nvSpPr>
        <p:spPr bwMode="auto">
          <a:xfrm flipH="1">
            <a:off x="1154113" y="3251200"/>
            <a:ext cx="6350" cy="658813"/>
          </a:xfrm>
          <a:prstGeom prst="line">
            <a:avLst/>
          </a:prstGeom>
          <a:noFill/>
          <a:ln w="1905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sp>
        <p:nvSpPr>
          <p:cNvPr id="559136" name="Line 32"/>
          <p:cNvSpPr>
            <a:spLocks noChangeShapeType="1"/>
          </p:cNvSpPr>
          <p:nvPr/>
        </p:nvSpPr>
        <p:spPr bwMode="auto">
          <a:xfrm flipH="1" flipV="1">
            <a:off x="5478463" y="1541463"/>
            <a:ext cx="2149475" cy="1184275"/>
          </a:xfrm>
          <a:prstGeom prst="line">
            <a:avLst/>
          </a:prstGeom>
          <a:noFill/>
          <a:ln w="12700">
            <a:solidFill>
              <a:srgbClr val="FFFF00"/>
            </a:solidFill>
            <a:round/>
            <a:headEnd/>
            <a:tailEnd type="triangle" w="med" len="med"/>
          </a:ln>
          <a:effectLst/>
        </p:spPr>
        <p:txBody>
          <a:bodyPr tIns="9144" bIns="9144">
            <a:spAutoFit/>
          </a:bodyPr>
          <a:lstStyle/>
          <a:p>
            <a:endParaRPr lang="en-US"/>
          </a:p>
        </p:txBody>
      </p:sp>
      <p:grpSp>
        <p:nvGrpSpPr>
          <p:cNvPr id="4" name="Group 33"/>
          <p:cNvGrpSpPr>
            <a:grpSpLocks/>
          </p:cNvGrpSpPr>
          <p:nvPr/>
        </p:nvGrpSpPr>
        <p:grpSpPr bwMode="auto">
          <a:xfrm>
            <a:off x="1938338" y="3357563"/>
            <a:ext cx="1179512" cy="1685925"/>
            <a:chOff x="1221" y="2115"/>
            <a:chExt cx="743" cy="1062"/>
          </a:xfrm>
        </p:grpSpPr>
        <p:sp>
          <p:nvSpPr>
            <p:cNvPr id="559138" name="Oval 34"/>
            <p:cNvSpPr>
              <a:spLocks noChangeArrowheads="1"/>
            </p:cNvSpPr>
            <p:nvPr/>
          </p:nvSpPr>
          <p:spPr bwMode="auto">
            <a:xfrm>
              <a:off x="1450" y="2414"/>
              <a:ext cx="238" cy="763"/>
            </a:xfrm>
            <a:prstGeom prst="ellipse">
              <a:avLst/>
            </a:prstGeom>
            <a:noFill/>
            <a:ln w="38100" algn="ctr">
              <a:solidFill>
                <a:srgbClr val="FFFF00"/>
              </a:solidFill>
              <a:prstDash val="sysDot"/>
              <a:round/>
              <a:headEnd/>
              <a:tailEnd/>
            </a:ln>
            <a:effectLst/>
          </p:spPr>
          <p:txBody>
            <a:bodyPr wrap="none" tIns="9144" bIns="9144" anchor="ctr"/>
            <a:lstStyle/>
            <a:p>
              <a:endParaRPr lang="en-US">
                <a:solidFill>
                  <a:srgbClr val="FFFF00"/>
                </a:solidFill>
                <a:latin typeface="+mn-lt"/>
              </a:endParaRPr>
            </a:p>
          </p:txBody>
        </p:sp>
        <p:sp>
          <p:nvSpPr>
            <p:cNvPr id="559139" name="Text Box 35"/>
            <p:cNvSpPr txBox="1">
              <a:spLocks noChangeArrowheads="1"/>
            </p:cNvSpPr>
            <p:nvPr/>
          </p:nvSpPr>
          <p:spPr bwMode="auto">
            <a:xfrm>
              <a:off x="1221" y="2115"/>
              <a:ext cx="743" cy="320"/>
            </a:xfrm>
            <a:prstGeom prst="rect">
              <a:avLst/>
            </a:prstGeom>
            <a:noFill/>
            <a:ln w="12700" algn="ctr">
              <a:noFill/>
              <a:miter lim="800000"/>
              <a:headEnd/>
              <a:tailEnd/>
            </a:ln>
            <a:effectLst/>
          </p:spPr>
          <p:txBody>
            <a:bodyPr tIns="9144" bIns="9144">
              <a:spAutoFit/>
            </a:bodyPr>
            <a:lstStyle/>
            <a:p>
              <a:pPr algn="ctr">
                <a:spcBef>
                  <a:spcPct val="50000"/>
                </a:spcBef>
              </a:pPr>
              <a:r>
                <a:rPr lang="en-US" sz="1600" b="1">
                  <a:solidFill>
                    <a:srgbClr val="FFFF00"/>
                  </a:solidFill>
                  <a:latin typeface="+mn-lt"/>
                </a:rPr>
                <a:t>Tie Impasse</a:t>
              </a:r>
            </a:p>
          </p:txBody>
        </p:sp>
      </p:grpSp>
      <p:sp>
        <p:nvSpPr>
          <p:cNvPr id="559140" name="Rectangle 36"/>
          <p:cNvSpPr>
            <a:spLocks noChangeArrowheads="1"/>
          </p:cNvSpPr>
          <p:nvPr/>
        </p:nvSpPr>
        <p:spPr bwMode="auto">
          <a:xfrm>
            <a:off x="1958975" y="5384800"/>
            <a:ext cx="477838" cy="436563"/>
          </a:xfrm>
          <a:prstGeom prst="rect">
            <a:avLst/>
          </a:prstGeom>
          <a:solidFill>
            <a:schemeClr val="hlink"/>
          </a:solidFill>
          <a:ln w="12700" algn="ctr">
            <a:solidFill>
              <a:schemeClr val="tx1"/>
            </a:solidFill>
            <a:miter lim="800000"/>
            <a:headEnd/>
            <a:tailEnd/>
          </a:ln>
          <a:effectLst/>
        </p:spPr>
        <p:txBody>
          <a:bodyPr wrap="none" tIns="9144" bIns="9144" anchor="ctr"/>
          <a:lstStyle/>
          <a:p>
            <a:pPr algn="ctr"/>
            <a:endParaRPr lang="en-US" sz="1600">
              <a:solidFill>
                <a:srgbClr val="FFFF00"/>
              </a:solidFill>
              <a:latin typeface="+mn-lt"/>
            </a:endParaRPr>
          </a:p>
        </p:txBody>
      </p:sp>
      <p:sp>
        <p:nvSpPr>
          <p:cNvPr id="559141" name="Line 37"/>
          <p:cNvSpPr>
            <a:spLocks noChangeShapeType="1"/>
          </p:cNvSpPr>
          <p:nvPr/>
        </p:nvSpPr>
        <p:spPr bwMode="auto">
          <a:xfrm>
            <a:off x="2444750" y="5603875"/>
            <a:ext cx="1630363" cy="0"/>
          </a:xfrm>
          <a:prstGeom prst="line">
            <a:avLst/>
          </a:prstGeom>
          <a:noFill/>
          <a:ln w="12700">
            <a:solidFill>
              <a:srgbClr val="FFFF00"/>
            </a:solidFill>
            <a:round/>
            <a:headEnd/>
            <a:tailEnd type="triangle" w="med" len="med"/>
          </a:ln>
          <a:effectLst/>
        </p:spPr>
        <p:txBody>
          <a:bodyPr wrap="none" tIns="9144" bIns="9144" anchor="ctr"/>
          <a:lstStyle/>
          <a:p>
            <a:endParaRPr lang="en-US">
              <a:solidFill>
                <a:srgbClr val="FFFF00"/>
              </a:solidFill>
              <a:latin typeface="+mn-lt"/>
            </a:endParaRPr>
          </a:p>
        </p:txBody>
      </p:sp>
      <p:sp>
        <p:nvSpPr>
          <p:cNvPr id="559142" name="Text Box 38"/>
          <p:cNvSpPr txBox="1">
            <a:spLocks noChangeArrowheads="1"/>
          </p:cNvSpPr>
          <p:nvPr/>
        </p:nvSpPr>
        <p:spPr bwMode="auto">
          <a:xfrm>
            <a:off x="2082800" y="4943475"/>
            <a:ext cx="2479675" cy="508000"/>
          </a:xfrm>
          <a:prstGeom prst="rect">
            <a:avLst/>
          </a:prstGeom>
          <a:noFill/>
          <a:ln w="12700" algn="ctr">
            <a:noFill/>
            <a:miter lim="800000"/>
            <a:headEnd/>
            <a:tailEnd/>
          </a:ln>
          <a:effectLst/>
        </p:spPr>
        <p:txBody>
          <a:bodyPr tIns="9144" bIns="9144">
            <a:spAutoFit/>
          </a:bodyPr>
          <a:lstStyle/>
          <a:p>
            <a:pPr algn="ctr"/>
            <a:r>
              <a:rPr lang="en-US" sz="1600">
                <a:solidFill>
                  <a:srgbClr val="FFFF00"/>
                </a:solidFill>
                <a:latin typeface="+mn-lt"/>
              </a:rPr>
              <a:t>Evaluate-operator </a:t>
            </a:r>
          </a:p>
          <a:p>
            <a:pPr algn="ctr"/>
            <a:r>
              <a:rPr lang="en-US" sz="1600">
                <a:solidFill>
                  <a:srgbClr val="FFFF00"/>
                </a:solidFill>
                <a:latin typeface="+mn-lt"/>
              </a:rPr>
              <a:t>(North)</a:t>
            </a:r>
          </a:p>
        </p:txBody>
      </p:sp>
      <p:sp>
        <p:nvSpPr>
          <p:cNvPr id="559143" name="Oval 39"/>
          <p:cNvSpPr>
            <a:spLocks noChangeArrowheads="1"/>
          </p:cNvSpPr>
          <p:nvPr/>
        </p:nvSpPr>
        <p:spPr bwMode="auto">
          <a:xfrm>
            <a:off x="3095625" y="5464175"/>
            <a:ext cx="259766" cy="415481"/>
          </a:xfrm>
          <a:prstGeom prst="ellipse">
            <a:avLst/>
          </a:prstGeom>
          <a:noFill/>
          <a:ln w="12700" algn="ctr">
            <a:solidFill>
              <a:srgbClr val="FFFF00"/>
            </a:solidFill>
            <a:round/>
            <a:headEnd/>
            <a:tailEnd/>
          </a:ln>
          <a:effectLst/>
        </p:spPr>
        <p:txBody>
          <a:bodyPr wrap="none" tIns="9144" bIns="9144" anchor="ctr">
            <a:spAutoFit/>
          </a:bodyPr>
          <a:lstStyle/>
          <a:p>
            <a:endParaRPr lang="en-US">
              <a:solidFill>
                <a:srgbClr val="FFFF00"/>
              </a:solidFill>
              <a:latin typeface="+mn-lt"/>
            </a:endParaRPr>
          </a:p>
        </p:txBody>
      </p:sp>
      <p:cxnSp>
        <p:nvCxnSpPr>
          <p:cNvPr id="559144" name="AutoShape 40"/>
          <p:cNvCxnSpPr>
            <a:cxnSpLocks noChangeShapeType="1"/>
            <a:endCxn id="559143" idx="4"/>
          </p:cNvCxnSpPr>
          <p:nvPr/>
        </p:nvCxnSpPr>
        <p:spPr bwMode="auto">
          <a:xfrm flipV="1">
            <a:off x="1827213" y="5879656"/>
            <a:ext cx="1398295" cy="411607"/>
          </a:xfrm>
          <a:prstGeom prst="straightConnector1">
            <a:avLst/>
          </a:prstGeom>
          <a:noFill/>
          <a:ln w="12700">
            <a:solidFill>
              <a:srgbClr val="FFFF00"/>
            </a:solidFill>
            <a:round/>
            <a:headEnd/>
            <a:tailEnd type="triangle" w="med" len="med"/>
          </a:ln>
          <a:effectLst/>
        </p:spPr>
      </p:cxnSp>
      <p:sp>
        <p:nvSpPr>
          <p:cNvPr id="559145" name="Line 41"/>
          <p:cNvSpPr>
            <a:spLocks noChangeShapeType="1"/>
          </p:cNvSpPr>
          <p:nvPr/>
        </p:nvSpPr>
        <p:spPr bwMode="auto">
          <a:xfrm>
            <a:off x="1847850" y="6446838"/>
            <a:ext cx="708025" cy="0"/>
          </a:xfrm>
          <a:prstGeom prst="line">
            <a:avLst/>
          </a:prstGeom>
          <a:noFill/>
          <a:ln w="1270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sp>
        <p:nvSpPr>
          <p:cNvPr id="559146" name="Text Box 42"/>
          <p:cNvSpPr txBox="1">
            <a:spLocks noChangeArrowheads="1"/>
          </p:cNvSpPr>
          <p:nvPr/>
        </p:nvSpPr>
        <p:spPr bwMode="auto">
          <a:xfrm>
            <a:off x="1550988" y="6199188"/>
            <a:ext cx="1317625" cy="263525"/>
          </a:xfrm>
          <a:prstGeom prst="rect">
            <a:avLst/>
          </a:prstGeom>
          <a:noFill/>
          <a:ln w="12700" algn="ctr">
            <a:noFill/>
            <a:miter lim="800000"/>
            <a:headEnd/>
            <a:tailEnd/>
          </a:ln>
          <a:effectLst/>
        </p:spPr>
        <p:txBody>
          <a:bodyPr tIns="9144" bIns="9144">
            <a:spAutoFit/>
          </a:bodyPr>
          <a:lstStyle/>
          <a:p>
            <a:pPr algn="ctr">
              <a:spcBef>
                <a:spcPct val="50000"/>
              </a:spcBef>
            </a:pPr>
            <a:r>
              <a:rPr lang="en-US" sz="1600">
                <a:solidFill>
                  <a:srgbClr val="FFFF00"/>
                </a:solidFill>
                <a:latin typeface="+mn-lt"/>
              </a:rPr>
              <a:t>North</a:t>
            </a:r>
          </a:p>
        </p:txBody>
      </p:sp>
      <p:sp>
        <p:nvSpPr>
          <p:cNvPr id="559147" name="Text Box 43"/>
          <p:cNvSpPr txBox="1">
            <a:spLocks noChangeArrowheads="1"/>
          </p:cNvSpPr>
          <p:nvPr/>
        </p:nvSpPr>
        <p:spPr bwMode="auto">
          <a:xfrm>
            <a:off x="3536950" y="6264275"/>
            <a:ext cx="773113" cy="263525"/>
          </a:xfrm>
          <a:prstGeom prst="rect">
            <a:avLst/>
          </a:prstGeom>
          <a:noFill/>
          <a:ln w="12700" algn="ctr">
            <a:noFill/>
            <a:miter lim="800000"/>
            <a:headEnd/>
            <a:tailEnd/>
          </a:ln>
          <a:effectLst/>
        </p:spPr>
        <p:txBody>
          <a:bodyPr tIns="9144" bIns="9144">
            <a:spAutoFit/>
          </a:bodyPr>
          <a:lstStyle/>
          <a:p>
            <a:pPr algn="ctr">
              <a:spcBef>
                <a:spcPct val="50000"/>
              </a:spcBef>
            </a:pPr>
            <a:r>
              <a:rPr lang="en-US" sz="1600" dirty="0">
                <a:solidFill>
                  <a:srgbClr val="FFFF00"/>
                </a:solidFill>
                <a:latin typeface="+mn-lt"/>
              </a:rPr>
              <a:t>= 10</a:t>
            </a:r>
          </a:p>
        </p:txBody>
      </p:sp>
      <p:sp>
        <p:nvSpPr>
          <p:cNvPr id="559148" name="Rectangle 44"/>
          <p:cNvSpPr>
            <a:spLocks noChangeArrowheads="1"/>
          </p:cNvSpPr>
          <p:nvPr/>
        </p:nvSpPr>
        <p:spPr bwMode="auto">
          <a:xfrm>
            <a:off x="4087813" y="5386388"/>
            <a:ext cx="477837" cy="436562"/>
          </a:xfrm>
          <a:prstGeom prst="rect">
            <a:avLst/>
          </a:prstGeom>
          <a:solidFill>
            <a:schemeClr val="hlink"/>
          </a:solidFill>
          <a:ln w="12700" algn="ctr">
            <a:solidFill>
              <a:schemeClr val="tx1"/>
            </a:solidFill>
            <a:miter lim="800000"/>
            <a:headEnd/>
            <a:tailEnd/>
          </a:ln>
          <a:effectLst/>
        </p:spPr>
        <p:txBody>
          <a:bodyPr wrap="none" tIns="9144" bIns="9144" anchor="ctr"/>
          <a:lstStyle/>
          <a:p>
            <a:pPr algn="ctr"/>
            <a:endParaRPr lang="en-US" sz="1600">
              <a:solidFill>
                <a:srgbClr val="FFFF00"/>
              </a:solidFill>
              <a:latin typeface="+mn-lt"/>
            </a:endParaRPr>
          </a:p>
        </p:txBody>
      </p:sp>
      <p:sp>
        <p:nvSpPr>
          <p:cNvPr id="559149" name="Line 45"/>
          <p:cNvSpPr>
            <a:spLocks noChangeShapeType="1"/>
          </p:cNvSpPr>
          <p:nvPr/>
        </p:nvSpPr>
        <p:spPr bwMode="auto">
          <a:xfrm>
            <a:off x="4567238" y="5603875"/>
            <a:ext cx="1630362" cy="0"/>
          </a:xfrm>
          <a:prstGeom prst="line">
            <a:avLst/>
          </a:prstGeom>
          <a:noFill/>
          <a:ln w="12700">
            <a:solidFill>
              <a:srgbClr val="FFFF00"/>
            </a:solidFill>
            <a:round/>
            <a:headEnd/>
            <a:tailEnd type="triangle" w="med" len="med"/>
          </a:ln>
          <a:effectLst/>
        </p:spPr>
        <p:txBody>
          <a:bodyPr wrap="none" tIns="9144" bIns="9144" anchor="ctr"/>
          <a:lstStyle/>
          <a:p>
            <a:endParaRPr lang="en-US">
              <a:solidFill>
                <a:srgbClr val="FFFF00"/>
              </a:solidFill>
              <a:latin typeface="+mn-lt"/>
            </a:endParaRPr>
          </a:p>
        </p:txBody>
      </p:sp>
      <p:sp>
        <p:nvSpPr>
          <p:cNvPr id="559150" name="Oval 46"/>
          <p:cNvSpPr>
            <a:spLocks noChangeArrowheads="1"/>
          </p:cNvSpPr>
          <p:nvPr/>
        </p:nvSpPr>
        <p:spPr bwMode="auto">
          <a:xfrm>
            <a:off x="5218113" y="5402631"/>
            <a:ext cx="259766" cy="415481"/>
          </a:xfrm>
          <a:prstGeom prst="ellipse">
            <a:avLst/>
          </a:prstGeom>
          <a:noFill/>
          <a:ln w="12700" algn="ctr">
            <a:solidFill>
              <a:srgbClr val="FFFF00"/>
            </a:solidFill>
            <a:round/>
            <a:headEnd/>
            <a:tailEnd/>
          </a:ln>
          <a:effectLst/>
        </p:spPr>
        <p:txBody>
          <a:bodyPr wrap="none" tIns="9144" bIns="9144" anchor="ctr">
            <a:spAutoFit/>
          </a:bodyPr>
          <a:lstStyle/>
          <a:p>
            <a:endParaRPr lang="en-US">
              <a:solidFill>
                <a:srgbClr val="FFFF00"/>
              </a:solidFill>
              <a:latin typeface="+mn-lt"/>
            </a:endParaRPr>
          </a:p>
        </p:txBody>
      </p:sp>
      <p:sp>
        <p:nvSpPr>
          <p:cNvPr id="559151" name="Rectangle 47"/>
          <p:cNvSpPr>
            <a:spLocks noChangeArrowheads="1"/>
          </p:cNvSpPr>
          <p:nvPr/>
        </p:nvSpPr>
        <p:spPr bwMode="auto">
          <a:xfrm>
            <a:off x="6210300" y="5384800"/>
            <a:ext cx="477838" cy="436563"/>
          </a:xfrm>
          <a:prstGeom prst="rect">
            <a:avLst/>
          </a:prstGeom>
          <a:solidFill>
            <a:schemeClr val="hlink"/>
          </a:solidFill>
          <a:ln w="12700" algn="ctr">
            <a:solidFill>
              <a:schemeClr val="tx1"/>
            </a:solidFill>
            <a:miter lim="800000"/>
            <a:headEnd/>
            <a:tailEnd/>
          </a:ln>
          <a:effectLst/>
        </p:spPr>
        <p:txBody>
          <a:bodyPr wrap="none" tIns="9144" bIns="9144" anchor="ctr"/>
          <a:lstStyle/>
          <a:p>
            <a:pPr algn="ctr"/>
            <a:endParaRPr lang="en-US" sz="1600">
              <a:solidFill>
                <a:srgbClr val="FFFF00"/>
              </a:solidFill>
              <a:latin typeface="+mn-lt"/>
            </a:endParaRPr>
          </a:p>
        </p:txBody>
      </p:sp>
      <p:sp>
        <p:nvSpPr>
          <p:cNvPr id="559152" name="Text Box 48"/>
          <p:cNvSpPr txBox="1">
            <a:spLocks noChangeArrowheads="1"/>
          </p:cNvSpPr>
          <p:nvPr/>
        </p:nvSpPr>
        <p:spPr bwMode="auto">
          <a:xfrm>
            <a:off x="4171950" y="4943475"/>
            <a:ext cx="2479675" cy="508000"/>
          </a:xfrm>
          <a:prstGeom prst="rect">
            <a:avLst/>
          </a:prstGeom>
          <a:noFill/>
          <a:ln w="12700" algn="ctr">
            <a:noFill/>
            <a:miter lim="800000"/>
            <a:headEnd/>
            <a:tailEnd/>
          </a:ln>
          <a:effectLst/>
        </p:spPr>
        <p:txBody>
          <a:bodyPr tIns="9144" bIns="9144">
            <a:spAutoFit/>
          </a:bodyPr>
          <a:lstStyle/>
          <a:p>
            <a:pPr algn="ctr"/>
            <a:r>
              <a:rPr lang="en-US" sz="1600">
                <a:solidFill>
                  <a:srgbClr val="FFFF00"/>
                </a:solidFill>
                <a:latin typeface="+mn-lt"/>
              </a:rPr>
              <a:t>Evaluate-operator </a:t>
            </a:r>
          </a:p>
          <a:p>
            <a:pPr algn="ctr"/>
            <a:r>
              <a:rPr lang="en-US" sz="1600">
                <a:solidFill>
                  <a:srgbClr val="FFFF00"/>
                </a:solidFill>
                <a:latin typeface="+mn-lt"/>
              </a:rPr>
              <a:t>(South)</a:t>
            </a:r>
          </a:p>
        </p:txBody>
      </p:sp>
      <p:sp>
        <p:nvSpPr>
          <p:cNvPr id="559153" name="Line 49"/>
          <p:cNvSpPr>
            <a:spLocks noChangeShapeType="1"/>
          </p:cNvSpPr>
          <p:nvPr/>
        </p:nvSpPr>
        <p:spPr bwMode="auto">
          <a:xfrm>
            <a:off x="6692900" y="5599113"/>
            <a:ext cx="1630363" cy="0"/>
          </a:xfrm>
          <a:prstGeom prst="line">
            <a:avLst/>
          </a:prstGeom>
          <a:noFill/>
          <a:ln w="12700">
            <a:solidFill>
              <a:srgbClr val="FFFF00"/>
            </a:solidFill>
            <a:round/>
            <a:headEnd/>
            <a:tailEnd type="triangle" w="med" len="med"/>
          </a:ln>
          <a:effectLst/>
        </p:spPr>
        <p:txBody>
          <a:bodyPr wrap="none" tIns="9144" bIns="9144" anchor="ctr"/>
          <a:lstStyle/>
          <a:p>
            <a:endParaRPr lang="en-US">
              <a:solidFill>
                <a:srgbClr val="FFFF00"/>
              </a:solidFill>
              <a:latin typeface="+mn-lt"/>
            </a:endParaRPr>
          </a:p>
        </p:txBody>
      </p:sp>
      <p:sp>
        <p:nvSpPr>
          <p:cNvPr id="559154" name="Oval 50"/>
          <p:cNvSpPr>
            <a:spLocks noChangeArrowheads="1"/>
          </p:cNvSpPr>
          <p:nvPr/>
        </p:nvSpPr>
        <p:spPr bwMode="auto">
          <a:xfrm>
            <a:off x="7343775" y="5406661"/>
            <a:ext cx="259766" cy="415481"/>
          </a:xfrm>
          <a:prstGeom prst="ellipse">
            <a:avLst/>
          </a:prstGeom>
          <a:noFill/>
          <a:ln w="12700" algn="ctr">
            <a:solidFill>
              <a:srgbClr val="FFFF00"/>
            </a:solidFill>
            <a:round/>
            <a:headEnd/>
            <a:tailEnd/>
          </a:ln>
          <a:effectLst/>
        </p:spPr>
        <p:txBody>
          <a:bodyPr wrap="none" tIns="9144" bIns="9144" anchor="ctr">
            <a:spAutoFit/>
          </a:bodyPr>
          <a:lstStyle/>
          <a:p>
            <a:endParaRPr lang="en-US">
              <a:solidFill>
                <a:srgbClr val="FFFF00"/>
              </a:solidFill>
              <a:latin typeface="+mn-lt"/>
            </a:endParaRPr>
          </a:p>
        </p:txBody>
      </p:sp>
      <p:sp>
        <p:nvSpPr>
          <p:cNvPr id="559155" name="Rectangle 51"/>
          <p:cNvSpPr>
            <a:spLocks noChangeArrowheads="1"/>
          </p:cNvSpPr>
          <p:nvPr/>
        </p:nvSpPr>
        <p:spPr bwMode="auto">
          <a:xfrm>
            <a:off x="8335963" y="5380038"/>
            <a:ext cx="477837" cy="436562"/>
          </a:xfrm>
          <a:prstGeom prst="rect">
            <a:avLst/>
          </a:prstGeom>
          <a:solidFill>
            <a:schemeClr val="hlink"/>
          </a:solidFill>
          <a:ln w="12700" algn="ctr">
            <a:solidFill>
              <a:schemeClr val="tx1"/>
            </a:solidFill>
            <a:miter lim="800000"/>
            <a:headEnd/>
            <a:tailEnd/>
          </a:ln>
          <a:effectLst/>
        </p:spPr>
        <p:txBody>
          <a:bodyPr wrap="none" tIns="9144" bIns="9144" anchor="ctr"/>
          <a:lstStyle/>
          <a:p>
            <a:pPr algn="ctr"/>
            <a:endParaRPr lang="en-US" sz="1600">
              <a:solidFill>
                <a:srgbClr val="FFFF00"/>
              </a:solidFill>
              <a:latin typeface="+mn-lt"/>
            </a:endParaRPr>
          </a:p>
        </p:txBody>
      </p:sp>
      <p:sp>
        <p:nvSpPr>
          <p:cNvPr id="559156" name="Text Box 52"/>
          <p:cNvSpPr txBox="1">
            <a:spLocks noChangeArrowheads="1"/>
          </p:cNvSpPr>
          <p:nvPr/>
        </p:nvSpPr>
        <p:spPr bwMode="auto">
          <a:xfrm>
            <a:off x="6297613" y="4943475"/>
            <a:ext cx="2479675" cy="508000"/>
          </a:xfrm>
          <a:prstGeom prst="rect">
            <a:avLst/>
          </a:prstGeom>
          <a:noFill/>
          <a:ln w="12700" algn="ctr">
            <a:noFill/>
            <a:miter lim="800000"/>
            <a:headEnd/>
            <a:tailEnd/>
          </a:ln>
          <a:effectLst/>
        </p:spPr>
        <p:txBody>
          <a:bodyPr tIns="9144" bIns="9144">
            <a:spAutoFit/>
          </a:bodyPr>
          <a:lstStyle/>
          <a:p>
            <a:pPr algn="ctr"/>
            <a:r>
              <a:rPr lang="en-US" sz="1600">
                <a:solidFill>
                  <a:srgbClr val="FFFF00"/>
                </a:solidFill>
                <a:latin typeface="+mn-lt"/>
              </a:rPr>
              <a:t>Evaluate-operator </a:t>
            </a:r>
          </a:p>
          <a:p>
            <a:pPr algn="ctr"/>
            <a:r>
              <a:rPr lang="en-US" sz="1600">
                <a:solidFill>
                  <a:srgbClr val="FFFF00"/>
                </a:solidFill>
                <a:latin typeface="+mn-lt"/>
              </a:rPr>
              <a:t>(East)</a:t>
            </a:r>
          </a:p>
        </p:txBody>
      </p:sp>
      <p:sp>
        <p:nvSpPr>
          <p:cNvPr id="559157" name="Text Box 53"/>
          <p:cNvSpPr txBox="1">
            <a:spLocks noChangeArrowheads="1"/>
          </p:cNvSpPr>
          <p:nvPr/>
        </p:nvSpPr>
        <p:spPr bwMode="auto">
          <a:xfrm>
            <a:off x="3875088" y="4960938"/>
            <a:ext cx="773112" cy="263525"/>
          </a:xfrm>
          <a:prstGeom prst="rect">
            <a:avLst/>
          </a:prstGeom>
          <a:noFill/>
          <a:ln w="12700" algn="ctr">
            <a:noFill/>
            <a:miter lim="800000"/>
            <a:headEnd/>
            <a:tailEnd/>
          </a:ln>
          <a:effectLst/>
        </p:spPr>
        <p:txBody>
          <a:bodyPr tIns="9144" bIns="9144">
            <a:spAutoFit/>
          </a:bodyPr>
          <a:lstStyle/>
          <a:p>
            <a:pPr algn="ctr">
              <a:spcBef>
                <a:spcPct val="50000"/>
              </a:spcBef>
            </a:pPr>
            <a:r>
              <a:rPr lang="en-US" sz="1600">
                <a:solidFill>
                  <a:srgbClr val="FFFF00"/>
                </a:solidFill>
                <a:latin typeface="+mn-lt"/>
              </a:rPr>
              <a:t>= 10</a:t>
            </a:r>
          </a:p>
        </p:txBody>
      </p:sp>
      <p:sp>
        <p:nvSpPr>
          <p:cNvPr id="559158" name="Text Box 54"/>
          <p:cNvSpPr txBox="1">
            <a:spLocks noChangeArrowheads="1"/>
          </p:cNvSpPr>
          <p:nvPr/>
        </p:nvSpPr>
        <p:spPr bwMode="auto">
          <a:xfrm>
            <a:off x="5969000" y="4964113"/>
            <a:ext cx="773113" cy="263525"/>
          </a:xfrm>
          <a:prstGeom prst="rect">
            <a:avLst/>
          </a:prstGeom>
          <a:noFill/>
          <a:ln w="12700" algn="ctr">
            <a:noFill/>
            <a:miter lim="800000"/>
            <a:headEnd/>
            <a:tailEnd/>
          </a:ln>
          <a:effectLst/>
        </p:spPr>
        <p:txBody>
          <a:bodyPr tIns="9144" bIns="9144">
            <a:spAutoFit/>
          </a:bodyPr>
          <a:lstStyle/>
          <a:p>
            <a:pPr algn="ctr">
              <a:spcBef>
                <a:spcPct val="50000"/>
              </a:spcBef>
            </a:pPr>
            <a:r>
              <a:rPr lang="en-US" sz="1600">
                <a:solidFill>
                  <a:srgbClr val="FFFF00"/>
                </a:solidFill>
                <a:latin typeface="+mn-lt"/>
              </a:rPr>
              <a:t>= 10</a:t>
            </a:r>
          </a:p>
        </p:txBody>
      </p:sp>
      <p:sp>
        <p:nvSpPr>
          <p:cNvPr id="559159" name="Text Box 55"/>
          <p:cNvSpPr txBox="1">
            <a:spLocks noChangeArrowheads="1"/>
          </p:cNvSpPr>
          <p:nvPr/>
        </p:nvSpPr>
        <p:spPr bwMode="auto">
          <a:xfrm>
            <a:off x="8075613" y="4943475"/>
            <a:ext cx="773112" cy="263525"/>
          </a:xfrm>
          <a:prstGeom prst="rect">
            <a:avLst/>
          </a:prstGeom>
          <a:noFill/>
          <a:ln w="12700" algn="ctr">
            <a:noFill/>
            <a:miter lim="800000"/>
            <a:headEnd/>
            <a:tailEnd/>
          </a:ln>
          <a:effectLst/>
        </p:spPr>
        <p:txBody>
          <a:bodyPr tIns="9144" bIns="9144">
            <a:spAutoFit/>
          </a:bodyPr>
          <a:lstStyle/>
          <a:p>
            <a:pPr algn="ctr">
              <a:spcBef>
                <a:spcPct val="50000"/>
              </a:spcBef>
            </a:pPr>
            <a:r>
              <a:rPr lang="en-US" sz="1600">
                <a:solidFill>
                  <a:srgbClr val="FFFF00"/>
                </a:solidFill>
                <a:latin typeface="+mn-lt"/>
              </a:rPr>
              <a:t>= 5</a:t>
            </a:r>
          </a:p>
        </p:txBody>
      </p:sp>
      <p:sp>
        <p:nvSpPr>
          <p:cNvPr id="559160" name="Text Box 56"/>
          <p:cNvSpPr txBox="1">
            <a:spLocks noChangeArrowheads="1"/>
          </p:cNvSpPr>
          <p:nvPr/>
        </p:nvSpPr>
        <p:spPr bwMode="auto">
          <a:xfrm>
            <a:off x="6899275" y="5868988"/>
            <a:ext cx="1681163" cy="757130"/>
          </a:xfrm>
          <a:prstGeom prst="rect">
            <a:avLst/>
          </a:prstGeom>
          <a:noFill/>
          <a:ln w="12700" algn="ctr">
            <a:noFill/>
            <a:miter lim="800000"/>
            <a:headEnd/>
            <a:tailEnd/>
          </a:ln>
          <a:effectLst/>
        </p:spPr>
        <p:txBody>
          <a:bodyPr tIns="9144" bIns="9144">
            <a:spAutoFit/>
          </a:bodyPr>
          <a:lstStyle/>
          <a:p>
            <a:pPr algn="ctr"/>
            <a:r>
              <a:rPr lang="en-US" sz="1600" dirty="0">
                <a:solidFill>
                  <a:srgbClr val="FFFF00"/>
                </a:solidFill>
                <a:latin typeface="+mn-lt"/>
              </a:rPr>
              <a:t>Chunking creates</a:t>
            </a:r>
          </a:p>
          <a:p>
            <a:pPr algn="ctr"/>
            <a:r>
              <a:rPr lang="en-US" sz="1600" dirty="0">
                <a:solidFill>
                  <a:srgbClr val="FFFF00"/>
                </a:solidFill>
                <a:latin typeface="+mn-lt"/>
              </a:rPr>
              <a:t> rule that applies </a:t>
            </a:r>
          </a:p>
          <a:p>
            <a:pPr algn="ctr"/>
            <a:r>
              <a:rPr lang="en-US" sz="1600" dirty="0">
                <a:solidFill>
                  <a:srgbClr val="FFFF00"/>
                </a:solidFill>
                <a:latin typeface="+mn-lt"/>
              </a:rPr>
              <a:t>evaluate-operator</a:t>
            </a:r>
          </a:p>
        </p:txBody>
      </p:sp>
      <p:sp>
        <p:nvSpPr>
          <p:cNvPr id="559161" name="Line 57"/>
          <p:cNvSpPr>
            <a:spLocks noChangeShapeType="1"/>
          </p:cNvSpPr>
          <p:nvPr/>
        </p:nvSpPr>
        <p:spPr bwMode="auto">
          <a:xfrm flipV="1">
            <a:off x="2209800" y="5062538"/>
            <a:ext cx="228600" cy="339725"/>
          </a:xfrm>
          <a:prstGeom prst="line">
            <a:avLst/>
          </a:prstGeom>
          <a:noFill/>
          <a:ln w="1270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pic>
        <p:nvPicPr>
          <p:cNvPr id="559162" name="Picture 58" descr="eater1"/>
          <p:cNvPicPr>
            <a:picLocks noChangeAspect="1" noChangeArrowheads="1"/>
          </p:cNvPicPr>
          <p:nvPr/>
        </p:nvPicPr>
        <p:blipFill>
          <a:blip r:embed="rId4"/>
          <a:srcRect/>
          <a:stretch>
            <a:fillRect/>
          </a:stretch>
        </p:blipFill>
        <p:spPr bwMode="auto">
          <a:xfrm>
            <a:off x="858838" y="5943600"/>
            <a:ext cx="971550" cy="914400"/>
          </a:xfrm>
          <a:prstGeom prst="rect">
            <a:avLst/>
          </a:prstGeom>
          <a:noFill/>
          <a:ln w="9525">
            <a:noFill/>
            <a:miter lim="800000"/>
            <a:headEnd/>
            <a:tailEnd/>
          </a:ln>
        </p:spPr>
      </p:pic>
      <p:sp>
        <p:nvSpPr>
          <p:cNvPr id="559163" name="Text Box 59"/>
          <p:cNvSpPr txBox="1">
            <a:spLocks noChangeArrowheads="1"/>
          </p:cNvSpPr>
          <p:nvPr/>
        </p:nvSpPr>
        <p:spPr bwMode="auto">
          <a:xfrm>
            <a:off x="3063875" y="3532188"/>
            <a:ext cx="1508125" cy="752475"/>
          </a:xfrm>
          <a:prstGeom prst="rect">
            <a:avLst/>
          </a:prstGeom>
          <a:noFill/>
          <a:ln w="12700" algn="ctr">
            <a:noFill/>
            <a:miter lim="800000"/>
            <a:headEnd/>
            <a:tailEnd/>
          </a:ln>
          <a:effectLst/>
        </p:spPr>
        <p:txBody>
          <a:bodyPr tIns="9144" bIns="9144">
            <a:spAutoFit/>
          </a:bodyPr>
          <a:lstStyle/>
          <a:p>
            <a:r>
              <a:rPr lang="en-US" sz="1600">
                <a:solidFill>
                  <a:srgbClr val="FFFF00"/>
                </a:solidFill>
                <a:latin typeface="+mn-lt"/>
              </a:rPr>
              <a:t>North &gt; East</a:t>
            </a:r>
          </a:p>
          <a:p>
            <a:r>
              <a:rPr lang="en-US" sz="1600">
                <a:solidFill>
                  <a:srgbClr val="FFFF00"/>
                </a:solidFill>
                <a:latin typeface="+mn-lt"/>
              </a:rPr>
              <a:t>South &gt; East</a:t>
            </a:r>
          </a:p>
          <a:p>
            <a:r>
              <a:rPr lang="en-US" sz="1600">
                <a:solidFill>
                  <a:srgbClr val="FFFF00"/>
                </a:solidFill>
                <a:latin typeface="+mn-lt"/>
              </a:rPr>
              <a:t>North = South</a:t>
            </a:r>
          </a:p>
        </p:txBody>
      </p:sp>
      <p:grpSp>
        <p:nvGrpSpPr>
          <p:cNvPr id="5" name="Group 60"/>
          <p:cNvGrpSpPr>
            <a:grpSpLocks/>
          </p:cNvGrpSpPr>
          <p:nvPr/>
        </p:nvGrpSpPr>
        <p:grpSpPr bwMode="auto">
          <a:xfrm>
            <a:off x="4437063" y="5908675"/>
            <a:ext cx="557212" cy="1127125"/>
            <a:chOff x="2795" y="3722"/>
            <a:chExt cx="351" cy="710"/>
          </a:xfrm>
        </p:grpSpPr>
        <p:grpSp>
          <p:nvGrpSpPr>
            <p:cNvPr id="6" name="Group 61"/>
            <p:cNvGrpSpPr>
              <a:grpSpLocks/>
            </p:cNvGrpSpPr>
            <p:nvPr/>
          </p:nvGrpSpPr>
          <p:grpSpPr bwMode="auto">
            <a:xfrm>
              <a:off x="2795" y="3722"/>
              <a:ext cx="346" cy="453"/>
              <a:chOff x="2795" y="3776"/>
              <a:chExt cx="346" cy="453"/>
            </a:xfrm>
          </p:grpSpPr>
          <p:sp>
            <p:nvSpPr>
              <p:cNvPr id="559166" name="Line 62"/>
              <p:cNvSpPr>
                <a:spLocks noChangeShapeType="1"/>
              </p:cNvSpPr>
              <p:nvPr/>
            </p:nvSpPr>
            <p:spPr bwMode="auto">
              <a:xfrm>
                <a:off x="2880" y="3819"/>
                <a:ext cx="123" cy="149"/>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67" name="Line 63"/>
              <p:cNvSpPr>
                <a:spLocks noChangeShapeType="1"/>
              </p:cNvSpPr>
              <p:nvPr/>
            </p:nvSpPr>
            <p:spPr bwMode="auto">
              <a:xfrm>
                <a:off x="2874" y="3947"/>
                <a:ext cx="129" cy="26"/>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68" name="Line 64"/>
              <p:cNvSpPr>
                <a:spLocks noChangeShapeType="1"/>
              </p:cNvSpPr>
              <p:nvPr/>
            </p:nvSpPr>
            <p:spPr bwMode="auto">
              <a:xfrm flipV="1">
                <a:off x="2874" y="3963"/>
                <a:ext cx="123" cy="111"/>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69" name="Line 65"/>
              <p:cNvSpPr>
                <a:spLocks noChangeShapeType="1"/>
              </p:cNvSpPr>
              <p:nvPr/>
            </p:nvSpPr>
            <p:spPr bwMode="auto">
              <a:xfrm>
                <a:off x="2997" y="3963"/>
                <a:ext cx="144" cy="0"/>
              </a:xfrm>
              <a:prstGeom prst="line">
                <a:avLst/>
              </a:prstGeom>
              <a:noFill/>
              <a:ln w="1270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sp>
            <p:nvSpPr>
              <p:cNvPr id="559170" name="Rectangle 66"/>
              <p:cNvSpPr>
                <a:spLocks noChangeArrowheads="1"/>
              </p:cNvSpPr>
              <p:nvPr/>
            </p:nvSpPr>
            <p:spPr bwMode="auto">
              <a:xfrm>
                <a:off x="2795" y="3776"/>
                <a:ext cx="116" cy="186"/>
              </a:xfrm>
              <a:prstGeom prst="rect">
                <a:avLst/>
              </a:prstGeom>
              <a:solidFill>
                <a:schemeClr val="hlink"/>
              </a:solid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71" name="Rectangle 67"/>
              <p:cNvSpPr>
                <a:spLocks noChangeArrowheads="1"/>
              </p:cNvSpPr>
              <p:nvPr/>
            </p:nvSpPr>
            <p:spPr bwMode="auto">
              <a:xfrm>
                <a:off x="2800" y="3904"/>
                <a:ext cx="116" cy="186"/>
              </a:xfrm>
              <a:prstGeom prst="rect">
                <a:avLst/>
              </a:prstGeom>
              <a:no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72" name="Rectangle 68"/>
              <p:cNvSpPr>
                <a:spLocks noChangeArrowheads="1"/>
              </p:cNvSpPr>
              <p:nvPr/>
            </p:nvSpPr>
            <p:spPr bwMode="auto">
              <a:xfrm>
                <a:off x="2800" y="4043"/>
                <a:ext cx="116" cy="186"/>
              </a:xfrm>
              <a:prstGeom prst="rect">
                <a:avLst/>
              </a:prstGeom>
              <a:no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grpSp>
        <p:grpSp>
          <p:nvGrpSpPr>
            <p:cNvPr id="7" name="Group 69"/>
            <p:cNvGrpSpPr>
              <a:grpSpLocks/>
            </p:cNvGrpSpPr>
            <p:nvPr/>
          </p:nvGrpSpPr>
          <p:grpSpPr bwMode="auto">
            <a:xfrm>
              <a:off x="2805" y="4097"/>
              <a:ext cx="341" cy="335"/>
              <a:chOff x="2805" y="4097"/>
              <a:chExt cx="341" cy="335"/>
            </a:xfrm>
          </p:grpSpPr>
          <p:sp>
            <p:nvSpPr>
              <p:cNvPr id="559174" name="Line 70"/>
              <p:cNvSpPr>
                <a:spLocks noChangeShapeType="1"/>
              </p:cNvSpPr>
              <p:nvPr/>
            </p:nvSpPr>
            <p:spPr bwMode="auto">
              <a:xfrm>
                <a:off x="2879" y="4150"/>
                <a:ext cx="107" cy="15"/>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75" name="Line 71"/>
              <p:cNvSpPr>
                <a:spLocks noChangeShapeType="1"/>
              </p:cNvSpPr>
              <p:nvPr/>
            </p:nvSpPr>
            <p:spPr bwMode="auto">
              <a:xfrm flipV="1">
                <a:off x="2879" y="4166"/>
                <a:ext cx="123" cy="111"/>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76" name="Line 72"/>
              <p:cNvSpPr>
                <a:spLocks noChangeShapeType="1"/>
              </p:cNvSpPr>
              <p:nvPr/>
            </p:nvSpPr>
            <p:spPr bwMode="auto">
              <a:xfrm flipV="1">
                <a:off x="3002" y="4097"/>
                <a:ext cx="144" cy="69"/>
              </a:xfrm>
              <a:prstGeom prst="line">
                <a:avLst/>
              </a:prstGeom>
              <a:noFill/>
              <a:ln w="1270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sp>
            <p:nvSpPr>
              <p:cNvPr id="559177" name="Rectangle 73"/>
              <p:cNvSpPr>
                <a:spLocks noChangeArrowheads="1"/>
              </p:cNvSpPr>
              <p:nvPr/>
            </p:nvSpPr>
            <p:spPr bwMode="auto">
              <a:xfrm>
                <a:off x="2805" y="4107"/>
                <a:ext cx="116" cy="186"/>
              </a:xfrm>
              <a:prstGeom prst="rect">
                <a:avLst/>
              </a:prstGeom>
              <a:solidFill>
                <a:schemeClr val="hlink"/>
              </a:solid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78" name="Rectangle 74"/>
              <p:cNvSpPr>
                <a:spLocks noChangeArrowheads="1"/>
              </p:cNvSpPr>
              <p:nvPr/>
            </p:nvSpPr>
            <p:spPr bwMode="auto">
              <a:xfrm>
                <a:off x="2805" y="4246"/>
                <a:ext cx="116" cy="186"/>
              </a:xfrm>
              <a:prstGeom prst="rect">
                <a:avLst/>
              </a:prstGeom>
              <a:no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grpSp>
      </p:grpSp>
      <p:grpSp>
        <p:nvGrpSpPr>
          <p:cNvPr id="8" name="Group 75"/>
          <p:cNvGrpSpPr>
            <a:grpSpLocks/>
          </p:cNvGrpSpPr>
          <p:nvPr/>
        </p:nvGrpSpPr>
        <p:grpSpPr bwMode="auto">
          <a:xfrm>
            <a:off x="5553075" y="5976938"/>
            <a:ext cx="1152525" cy="711200"/>
            <a:chOff x="3498" y="3765"/>
            <a:chExt cx="726" cy="448"/>
          </a:xfrm>
        </p:grpSpPr>
        <p:sp>
          <p:nvSpPr>
            <p:cNvPr id="559180" name="Line 76"/>
            <p:cNvSpPr>
              <a:spLocks noChangeShapeType="1"/>
            </p:cNvSpPr>
            <p:nvPr/>
          </p:nvSpPr>
          <p:spPr bwMode="auto">
            <a:xfrm>
              <a:off x="3572" y="3931"/>
              <a:ext cx="107" cy="15"/>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81" name="Line 77"/>
            <p:cNvSpPr>
              <a:spLocks noChangeShapeType="1"/>
            </p:cNvSpPr>
            <p:nvPr/>
          </p:nvSpPr>
          <p:spPr bwMode="auto">
            <a:xfrm flipV="1">
              <a:off x="3572" y="3947"/>
              <a:ext cx="123" cy="111"/>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82" name="Line 78"/>
            <p:cNvSpPr>
              <a:spLocks noChangeShapeType="1"/>
            </p:cNvSpPr>
            <p:nvPr/>
          </p:nvSpPr>
          <p:spPr bwMode="auto">
            <a:xfrm flipV="1">
              <a:off x="3695" y="3878"/>
              <a:ext cx="144" cy="69"/>
            </a:xfrm>
            <a:prstGeom prst="line">
              <a:avLst/>
            </a:prstGeom>
            <a:noFill/>
            <a:ln w="1270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sp>
          <p:nvSpPr>
            <p:cNvPr id="559183" name="Rectangle 79"/>
            <p:cNvSpPr>
              <a:spLocks noChangeArrowheads="1"/>
            </p:cNvSpPr>
            <p:nvPr/>
          </p:nvSpPr>
          <p:spPr bwMode="auto">
            <a:xfrm>
              <a:off x="3498" y="3888"/>
              <a:ext cx="116" cy="186"/>
            </a:xfrm>
            <a:prstGeom prst="rect">
              <a:avLst/>
            </a:prstGeom>
            <a:solidFill>
              <a:schemeClr val="hlink"/>
            </a:solid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84" name="Rectangle 80"/>
            <p:cNvSpPr>
              <a:spLocks noChangeArrowheads="1"/>
            </p:cNvSpPr>
            <p:nvPr/>
          </p:nvSpPr>
          <p:spPr bwMode="auto">
            <a:xfrm>
              <a:off x="3498" y="4027"/>
              <a:ext cx="116" cy="186"/>
            </a:xfrm>
            <a:prstGeom prst="rect">
              <a:avLst/>
            </a:prstGeom>
            <a:no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85" name="Text Box 81"/>
            <p:cNvSpPr txBox="1">
              <a:spLocks noChangeArrowheads="1"/>
            </p:cNvSpPr>
            <p:nvPr/>
          </p:nvSpPr>
          <p:spPr bwMode="auto">
            <a:xfrm>
              <a:off x="3859" y="3765"/>
              <a:ext cx="365" cy="167"/>
            </a:xfrm>
            <a:prstGeom prst="rect">
              <a:avLst/>
            </a:prstGeom>
            <a:solidFill>
              <a:schemeClr val="hlink"/>
            </a:solidFill>
            <a:ln w="12700" algn="ctr">
              <a:solidFill>
                <a:srgbClr val="FFFF00"/>
              </a:solidFill>
              <a:miter lim="800000"/>
              <a:headEnd/>
              <a:tailEnd/>
            </a:ln>
            <a:effectLst/>
          </p:spPr>
          <p:txBody>
            <a:bodyPr tIns="9144" bIns="9144">
              <a:spAutoFit/>
            </a:bodyPr>
            <a:lstStyle/>
            <a:p>
              <a:pPr algn="ctr">
                <a:spcBef>
                  <a:spcPct val="50000"/>
                </a:spcBef>
              </a:pPr>
              <a:r>
                <a:rPr lang="en-US" sz="1600">
                  <a:solidFill>
                    <a:srgbClr val="FFFF00"/>
                  </a:solidFill>
                  <a:latin typeface="+mn-lt"/>
                </a:rPr>
                <a:t>= 10</a:t>
              </a:r>
            </a:p>
          </p:txBody>
        </p:sp>
      </p:grpSp>
      <p:grpSp>
        <p:nvGrpSpPr>
          <p:cNvPr id="9" name="Group 82"/>
          <p:cNvGrpSpPr>
            <a:grpSpLocks/>
          </p:cNvGrpSpPr>
          <p:nvPr/>
        </p:nvGrpSpPr>
        <p:grpSpPr bwMode="auto">
          <a:xfrm>
            <a:off x="4960938" y="5764213"/>
            <a:ext cx="566737" cy="904875"/>
            <a:chOff x="3125" y="3631"/>
            <a:chExt cx="357" cy="570"/>
          </a:xfrm>
        </p:grpSpPr>
        <p:grpSp>
          <p:nvGrpSpPr>
            <p:cNvPr id="10" name="Group 83"/>
            <p:cNvGrpSpPr>
              <a:grpSpLocks/>
            </p:cNvGrpSpPr>
            <p:nvPr/>
          </p:nvGrpSpPr>
          <p:grpSpPr bwMode="auto">
            <a:xfrm>
              <a:off x="3125" y="3631"/>
              <a:ext cx="357" cy="570"/>
              <a:chOff x="3125" y="3631"/>
              <a:chExt cx="357" cy="570"/>
            </a:xfrm>
          </p:grpSpPr>
          <p:sp>
            <p:nvSpPr>
              <p:cNvPr id="559188" name="Line 84"/>
              <p:cNvSpPr>
                <a:spLocks noChangeShapeType="1"/>
              </p:cNvSpPr>
              <p:nvPr/>
            </p:nvSpPr>
            <p:spPr bwMode="auto">
              <a:xfrm>
                <a:off x="3215" y="3919"/>
                <a:ext cx="129" cy="26"/>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89" name="Line 85"/>
              <p:cNvSpPr>
                <a:spLocks noChangeShapeType="1"/>
              </p:cNvSpPr>
              <p:nvPr/>
            </p:nvSpPr>
            <p:spPr bwMode="auto">
              <a:xfrm flipV="1">
                <a:off x="3215" y="3935"/>
                <a:ext cx="123" cy="111"/>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190" name="Line 86"/>
              <p:cNvSpPr>
                <a:spLocks noChangeShapeType="1"/>
              </p:cNvSpPr>
              <p:nvPr/>
            </p:nvSpPr>
            <p:spPr bwMode="auto">
              <a:xfrm>
                <a:off x="3338" y="3935"/>
                <a:ext cx="144" cy="0"/>
              </a:xfrm>
              <a:prstGeom prst="line">
                <a:avLst/>
              </a:prstGeom>
              <a:noFill/>
              <a:ln w="1270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sp>
            <p:nvSpPr>
              <p:cNvPr id="559191" name="Rectangle 87"/>
              <p:cNvSpPr>
                <a:spLocks noChangeArrowheads="1"/>
              </p:cNvSpPr>
              <p:nvPr/>
            </p:nvSpPr>
            <p:spPr bwMode="auto">
              <a:xfrm>
                <a:off x="3141" y="3876"/>
                <a:ext cx="116" cy="186"/>
              </a:xfrm>
              <a:prstGeom prst="rect">
                <a:avLst/>
              </a:prstGeom>
              <a:no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92" name="Rectangle 88"/>
              <p:cNvSpPr>
                <a:spLocks noChangeArrowheads="1"/>
              </p:cNvSpPr>
              <p:nvPr/>
            </p:nvSpPr>
            <p:spPr bwMode="auto">
              <a:xfrm>
                <a:off x="3141" y="4015"/>
                <a:ext cx="116" cy="186"/>
              </a:xfrm>
              <a:prstGeom prst="rect">
                <a:avLst/>
              </a:prstGeom>
              <a:no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93" name="Rectangle 89"/>
              <p:cNvSpPr>
                <a:spLocks noChangeArrowheads="1"/>
              </p:cNvSpPr>
              <p:nvPr/>
            </p:nvSpPr>
            <p:spPr bwMode="auto">
              <a:xfrm>
                <a:off x="3125" y="3631"/>
                <a:ext cx="116" cy="186"/>
              </a:xfrm>
              <a:prstGeom prst="rect">
                <a:avLst/>
              </a:prstGeom>
              <a:solidFill>
                <a:schemeClr val="hlink"/>
              </a:solid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94" name="Rectangle 90"/>
              <p:cNvSpPr>
                <a:spLocks noChangeArrowheads="1"/>
              </p:cNvSpPr>
              <p:nvPr/>
            </p:nvSpPr>
            <p:spPr bwMode="auto">
              <a:xfrm>
                <a:off x="3131" y="3763"/>
                <a:ext cx="116" cy="186"/>
              </a:xfrm>
              <a:prstGeom prst="rect">
                <a:avLst/>
              </a:prstGeom>
              <a:solidFill>
                <a:schemeClr val="hlink"/>
              </a:solidFill>
              <a:ln w="12700" algn="ctr">
                <a:solidFill>
                  <a:srgbClr val="FFFF00"/>
                </a:solidFill>
                <a:miter lim="800000"/>
                <a:headEnd/>
                <a:tailEnd/>
              </a:ln>
              <a:effectLst/>
            </p:spPr>
            <p:txBody>
              <a:bodyPr wrap="none" tIns="9144" bIns="9144" anchor="ctr">
                <a:spAutoFit/>
              </a:bodyPr>
              <a:lstStyle/>
              <a:p>
                <a:endParaRPr lang="en-US">
                  <a:solidFill>
                    <a:srgbClr val="FFFF00"/>
                  </a:solidFill>
                  <a:latin typeface="+mn-lt"/>
                </a:endParaRPr>
              </a:p>
            </p:txBody>
          </p:sp>
          <p:sp>
            <p:nvSpPr>
              <p:cNvPr id="559195" name="Line 91"/>
              <p:cNvSpPr>
                <a:spLocks noChangeShapeType="1"/>
              </p:cNvSpPr>
              <p:nvPr/>
            </p:nvSpPr>
            <p:spPr bwMode="auto">
              <a:xfrm>
                <a:off x="3216" y="3668"/>
                <a:ext cx="117" cy="272"/>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grpSp>
        <p:sp>
          <p:nvSpPr>
            <p:cNvPr id="559196" name="Line 92"/>
            <p:cNvSpPr>
              <a:spLocks noChangeShapeType="1"/>
            </p:cNvSpPr>
            <p:nvPr/>
          </p:nvSpPr>
          <p:spPr bwMode="auto">
            <a:xfrm>
              <a:off x="3216" y="3803"/>
              <a:ext cx="123" cy="144"/>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grpSp>
      <p:sp>
        <p:nvSpPr>
          <p:cNvPr id="559197" name="Text Box 93"/>
          <p:cNvSpPr txBox="1">
            <a:spLocks noChangeArrowheads="1"/>
          </p:cNvSpPr>
          <p:nvPr/>
        </p:nvSpPr>
        <p:spPr bwMode="auto">
          <a:xfrm>
            <a:off x="4664075" y="3498850"/>
            <a:ext cx="2824163" cy="757130"/>
          </a:xfrm>
          <a:prstGeom prst="rect">
            <a:avLst/>
          </a:prstGeom>
          <a:noFill/>
          <a:ln w="12700" algn="ctr">
            <a:noFill/>
            <a:miter lim="800000"/>
            <a:headEnd/>
            <a:tailEnd/>
          </a:ln>
          <a:effectLst/>
        </p:spPr>
        <p:txBody>
          <a:bodyPr tIns="9144" bIns="9144">
            <a:spAutoFit/>
          </a:bodyPr>
          <a:lstStyle/>
          <a:p>
            <a:pPr algn="ctr"/>
            <a:r>
              <a:rPr lang="en-US" sz="1600">
                <a:solidFill>
                  <a:srgbClr val="FFFF00"/>
                </a:solidFill>
                <a:latin typeface="+mn-lt"/>
              </a:rPr>
              <a:t>Chunking creates</a:t>
            </a:r>
          </a:p>
          <a:p>
            <a:pPr algn="ctr"/>
            <a:r>
              <a:rPr lang="en-US" sz="1600">
                <a:solidFill>
                  <a:srgbClr val="FFFF00"/>
                </a:solidFill>
                <a:latin typeface="+mn-lt"/>
              </a:rPr>
              <a:t> rules that create preferences based on what was tested</a:t>
            </a:r>
          </a:p>
        </p:txBody>
      </p:sp>
      <p:grpSp>
        <p:nvGrpSpPr>
          <p:cNvPr id="11" name="Group 94"/>
          <p:cNvGrpSpPr>
            <a:grpSpLocks/>
          </p:cNvGrpSpPr>
          <p:nvPr/>
        </p:nvGrpSpPr>
        <p:grpSpPr bwMode="auto">
          <a:xfrm>
            <a:off x="4041776" y="4249730"/>
            <a:ext cx="2544763" cy="1046160"/>
            <a:chOff x="2546" y="2677"/>
            <a:chExt cx="1603" cy="659"/>
          </a:xfrm>
        </p:grpSpPr>
        <p:sp>
          <p:nvSpPr>
            <p:cNvPr id="559199" name="Oval 95"/>
            <p:cNvSpPr>
              <a:spLocks noChangeArrowheads="1"/>
            </p:cNvSpPr>
            <p:nvPr/>
          </p:nvSpPr>
          <p:spPr bwMode="auto">
            <a:xfrm>
              <a:off x="2546" y="3073"/>
              <a:ext cx="328" cy="262"/>
            </a:xfrm>
            <a:prstGeom prst="ellipse">
              <a:avLst/>
            </a:prstGeom>
            <a:noFill/>
            <a:ln w="12700" algn="ctr">
              <a:solidFill>
                <a:srgbClr val="FFFF00"/>
              </a:solidFill>
              <a:round/>
              <a:headEnd/>
              <a:tailEnd/>
            </a:ln>
            <a:effectLst/>
          </p:spPr>
          <p:txBody>
            <a:bodyPr wrap="square" tIns="9144" bIns="9144" anchor="ctr">
              <a:spAutoFit/>
            </a:bodyPr>
            <a:lstStyle/>
            <a:p>
              <a:endParaRPr lang="en-US">
                <a:solidFill>
                  <a:srgbClr val="FFFF00"/>
                </a:solidFill>
                <a:latin typeface="+mn-lt"/>
              </a:endParaRPr>
            </a:p>
          </p:txBody>
        </p:sp>
        <p:sp>
          <p:nvSpPr>
            <p:cNvPr id="559200" name="Oval 96"/>
            <p:cNvSpPr>
              <a:spLocks noChangeArrowheads="1"/>
            </p:cNvSpPr>
            <p:nvPr/>
          </p:nvSpPr>
          <p:spPr bwMode="auto">
            <a:xfrm>
              <a:off x="3861" y="3074"/>
              <a:ext cx="288" cy="262"/>
            </a:xfrm>
            <a:prstGeom prst="ellipse">
              <a:avLst/>
            </a:prstGeom>
            <a:noFill/>
            <a:ln w="12700" algn="ctr">
              <a:solidFill>
                <a:srgbClr val="FFFF00"/>
              </a:solidFill>
              <a:round/>
              <a:headEnd/>
              <a:tailEnd/>
            </a:ln>
            <a:effectLst/>
          </p:spPr>
          <p:txBody>
            <a:bodyPr wrap="square" tIns="9144" bIns="9144" anchor="ctr">
              <a:spAutoFit/>
            </a:bodyPr>
            <a:lstStyle/>
            <a:p>
              <a:endParaRPr lang="en-US">
                <a:solidFill>
                  <a:srgbClr val="FFFF00"/>
                </a:solidFill>
                <a:latin typeface="+mn-lt"/>
              </a:endParaRPr>
            </a:p>
          </p:txBody>
        </p:sp>
        <p:sp>
          <p:nvSpPr>
            <p:cNvPr id="559201" name="Line 97"/>
            <p:cNvSpPr>
              <a:spLocks noChangeShapeType="1"/>
            </p:cNvSpPr>
            <p:nvPr/>
          </p:nvSpPr>
          <p:spPr bwMode="auto">
            <a:xfrm flipV="1">
              <a:off x="2789" y="2818"/>
              <a:ext cx="266" cy="288"/>
            </a:xfrm>
            <a:prstGeom prst="line">
              <a:avLst/>
            </a:prstGeom>
            <a:noFill/>
            <a:ln w="12700">
              <a:solidFill>
                <a:srgbClr val="FFFF00"/>
              </a:solidFill>
              <a:round/>
              <a:headEnd/>
              <a:tailEnd/>
            </a:ln>
            <a:effectLst/>
          </p:spPr>
          <p:txBody>
            <a:bodyPr tIns="9144" bIns="9144">
              <a:spAutoFit/>
            </a:bodyPr>
            <a:lstStyle/>
            <a:p>
              <a:endParaRPr lang="en-US">
                <a:solidFill>
                  <a:srgbClr val="FFFF00"/>
                </a:solidFill>
                <a:latin typeface="+mn-lt"/>
              </a:endParaRPr>
            </a:p>
          </p:txBody>
        </p:sp>
        <p:sp>
          <p:nvSpPr>
            <p:cNvPr id="559202" name="Line 98"/>
            <p:cNvSpPr>
              <a:spLocks noChangeShapeType="1"/>
            </p:cNvSpPr>
            <p:nvPr/>
          </p:nvSpPr>
          <p:spPr bwMode="auto">
            <a:xfrm flipH="1" flipV="1">
              <a:off x="2704" y="2677"/>
              <a:ext cx="1168" cy="411"/>
            </a:xfrm>
            <a:prstGeom prst="line">
              <a:avLst/>
            </a:prstGeom>
            <a:noFill/>
            <a:ln w="12700">
              <a:solidFill>
                <a:srgbClr val="FFFF00"/>
              </a:solidFill>
              <a:round/>
              <a:headEnd/>
              <a:tailEnd type="triangle" w="med" len="med"/>
            </a:ln>
            <a:effectLst/>
          </p:spPr>
          <p:txBody>
            <a:bodyPr tIns="9144" bIns="9144">
              <a:spAutoFit/>
            </a:bodyPr>
            <a:lstStyle/>
            <a:p>
              <a:endParaRPr lang="en-US">
                <a:solidFill>
                  <a:srgbClr val="FFFF00"/>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9130"/>
                                        </p:tgtEl>
                                        <p:attrNameLst>
                                          <p:attrName>style.visibility</p:attrName>
                                        </p:attrNameLst>
                                      </p:cBhvr>
                                      <p:to>
                                        <p:strVal val="visible"/>
                                      </p:to>
                                    </p:set>
                                    <p:animEffect transition="in" filter="fade">
                                      <p:cBhvr>
                                        <p:cTn id="7" dur="1000"/>
                                        <p:tgtEl>
                                          <p:spTgt spid="5591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9134"/>
                                        </p:tgtEl>
                                        <p:attrNameLst>
                                          <p:attrName>style.visibility</p:attrName>
                                        </p:attrNameLst>
                                      </p:cBhvr>
                                      <p:to>
                                        <p:strVal val="visible"/>
                                      </p:to>
                                    </p:set>
                                    <p:animEffect transition="in" filter="fade">
                                      <p:cBhvr>
                                        <p:cTn id="10" dur="1000"/>
                                        <p:tgtEl>
                                          <p:spTgt spid="559134"/>
                                        </p:tgtEl>
                                      </p:cBhvr>
                                    </p:animEffect>
                                  </p:childTnLst>
                                </p:cTn>
                              </p:par>
                              <p:par>
                                <p:cTn id="11" presetID="10" presetClass="entr" presetSubtype="0" fill="hold" nodeType="withEffect">
                                  <p:stCondLst>
                                    <p:cond delay="0"/>
                                  </p:stCondLst>
                                  <p:childTnLst>
                                    <p:set>
                                      <p:cBhvr>
                                        <p:cTn id="12" dur="1" fill="hold">
                                          <p:stCondLst>
                                            <p:cond delay="0"/>
                                          </p:stCondLst>
                                        </p:cTn>
                                        <p:tgtEl>
                                          <p:spTgt spid="559108"/>
                                        </p:tgtEl>
                                        <p:attrNameLst>
                                          <p:attrName>style.visibility</p:attrName>
                                        </p:attrNameLst>
                                      </p:cBhvr>
                                      <p:to>
                                        <p:strVal val="visible"/>
                                      </p:to>
                                    </p:set>
                                    <p:animEffect transition="in" filter="fade">
                                      <p:cBhvr>
                                        <p:cTn id="13" dur="1000"/>
                                        <p:tgtEl>
                                          <p:spTgt spid="55910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9135"/>
                                        </p:tgtEl>
                                        <p:attrNameLst>
                                          <p:attrName>style.visibility</p:attrName>
                                        </p:attrNameLst>
                                      </p:cBhvr>
                                      <p:to>
                                        <p:strVal val="visible"/>
                                      </p:to>
                                    </p:set>
                                    <p:animEffect transition="in" filter="fade">
                                      <p:cBhvr>
                                        <p:cTn id="16" dur="1000"/>
                                        <p:tgtEl>
                                          <p:spTgt spid="5591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00"/>
                                        <p:tgtEl>
                                          <p:spTgt spid="559130"/>
                                        </p:tgtEl>
                                      </p:cBhvr>
                                    </p:animEffect>
                                    <p:set>
                                      <p:cBhvr>
                                        <p:cTn id="21" dur="1" fill="hold">
                                          <p:stCondLst>
                                            <p:cond delay="999"/>
                                          </p:stCondLst>
                                        </p:cTn>
                                        <p:tgtEl>
                                          <p:spTgt spid="55913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559134"/>
                                        </p:tgtEl>
                                      </p:cBhvr>
                                    </p:animEffect>
                                    <p:set>
                                      <p:cBhvr>
                                        <p:cTn id="24" dur="1" fill="hold">
                                          <p:stCondLst>
                                            <p:cond delay="1999"/>
                                          </p:stCondLst>
                                        </p:cTn>
                                        <p:tgtEl>
                                          <p:spTgt spid="55913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559131"/>
                                        </p:tgtEl>
                                        <p:attrNameLst>
                                          <p:attrName>style.visibility</p:attrName>
                                        </p:attrNameLst>
                                      </p:cBhvr>
                                      <p:to>
                                        <p:strVal val="visible"/>
                                      </p:to>
                                    </p:set>
                                    <p:animEffect transition="in" filter="fade">
                                      <p:cBhvr>
                                        <p:cTn id="27" dur="1000"/>
                                        <p:tgtEl>
                                          <p:spTgt spid="559131"/>
                                        </p:tgtEl>
                                      </p:cBhvr>
                                    </p:animEffect>
                                  </p:childTnLst>
                                </p:cTn>
                              </p:par>
                              <p:par>
                                <p:cTn id="28" presetID="10" presetClass="exit" presetSubtype="0" fill="hold" grpId="1" nodeType="withEffect">
                                  <p:stCondLst>
                                    <p:cond delay="0"/>
                                  </p:stCondLst>
                                  <p:childTnLst>
                                    <p:animEffect transition="out" filter="fade">
                                      <p:cBhvr>
                                        <p:cTn id="29" dur="1000"/>
                                        <p:tgtEl>
                                          <p:spTgt spid="559135"/>
                                        </p:tgtEl>
                                      </p:cBhvr>
                                    </p:animEffect>
                                    <p:set>
                                      <p:cBhvr>
                                        <p:cTn id="30" dur="1" fill="hold">
                                          <p:stCondLst>
                                            <p:cond delay="999"/>
                                          </p:stCondLst>
                                        </p:cTn>
                                        <p:tgtEl>
                                          <p:spTgt spid="55913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59132"/>
                                        </p:tgtEl>
                                        <p:attrNameLst>
                                          <p:attrName>style.visibility</p:attrName>
                                        </p:attrNameLst>
                                      </p:cBhvr>
                                      <p:to>
                                        <p:strVal val="visible"/>
                                      </p:to>
                                    </p:set>
                                    <p:animEffect transition="in" filter="fade">
                                      <p:cBhvr>
                                        <p:cTn id="38" dur="1000"/>
                                        <p:tgtEl>
                                          <p:spTgt spid="559132"/>
                                        </p:tgtEl>
                                      </p:cBhvr>
                                    </p:animEffect>
                                  </p:childTnLst>
                                </p:cTn>
                              </p:par>
                              <p:par>
                                <p:cTn id="39" presetID="10" presetClass="exit" presetSubtype="0" fill="hold" grpId="1" nodeType="withEffect">
                                  <p:stCondLst>
                                    <p:cond delay="0"/>
                                  </p:stCondLst>
                                  <p:childTnLst>
                                    <p:animEffect transition="out" filter="fade">
                                      <p:cBhvr>
                                        <p:cTn id="40" dur="1000"/>
                                        <p:tgtEl>
                                          <p:spTgt spid="559131"/>
                                        </p:tgtEl>
                                      </p:cBhvr>
                                    </p:animEffect>
                                    <p:set>
                                      <p:cBhvr>
                                        <p:cTn id="41" dur="1" fill="hold">
                                          <p:stCondLst>
                                            <p:cond delay="999"/>
                                          </p:stCondLst>
                                        </p:cTn>
                                        <p:tgtEl>
                                          <p:spTgt spid="55913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9133"/>
                                        </p:tgtEl>
                                        <p:attrNameLst>
                                          <p:attrName>style.visibility</p:attrName>
                                        </p:attrNameLst>
                                      </p:cBhvr>
                                      <p:to>
                                        <p:strVal val="visible"/>
                                      </p:to>
                                    </p:set>
                                    <p:animEffect transition="in" filter="fade">
                                      <p:cBhvr>
                                        <p:cTn id="46" dur="1000"/>
                                        <p:tgtEl>
                                          <p:spTgt spid="559133"/>
                                        </p:tgtEl>
                                      </p:cBhvr>
                                    </p:animEffec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childTnLst>
                                </p:cTn>
                              </p:par>
                              <p:par>
                                <p:cTn id="50" presetID="10" presetClass="exit" presetSubtype="0" fill="hold" grpId="1" nodeType="withEffect">
                                  <p:stCondLst>
                                    <p:cond delay="0"/>
                                  </p:stCondLst>
                                  <p:childTnLst>
                                    <p:animEffect transition="out" filter="fade">
                                      <p:cBhvr>
                                        <p:cTn id="51" dur="1000"/>
                                        <p:tgtEl>
                                          <p:spTgt spid="559132"/>
                                        </p:tgtEl>
                                      </p:cBhvr>
                                    </p:animEffect>
                                    <p:set>
                                      <p:cBhvr>
                                        <p:cTn id="52" dur="1" fill="hold">
                                          <p:stCondLst>
                                            <p:cond delay="999"/>
                                          </p:stCondLst>
                                        </p:cTn>
                                        <p:tgtEl>
                                          <p:spTgt spid="5591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9161"/>
                                        </p:tgtEl>
                                        <p:attrNameLst>
                                          <p:attrName>style.visibility</p:attrName>
                                        </p:attrNameLst>
                                      </p:cBhvr>
                                      <p:to>
                                        <p:strVal val="visible"/>
                                      </p:to>
                                    </p:set>
                                    <p:animEffect transition="in" filter="fade">
                                      <p:cBhvr>
                                        <p:cTn id="57" dur="1000"/>
                                        <p:tgtEl>
                                          <p:spTgt spid="5591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59140"/>
                                        </p:tgtEl>
                                        <p:attrNameLst>
                                          <p:attrName>style.visibility</p:attrName>
                                        </p:attrNameLst>
                                      </p:cBhvr>
                                      <p:to>
                                        <p:strVal val="visible"/>
                                      </p:to>
                                    </p:set>
                                    <p:animEffect transition="in" filter="fade">
                                      <p:cBhvr>
                                        <p:cTn id="60" dur="1000"/>
                                        <p:tgtEl>
                                          <p:spTgt spid="55914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9141"/>
                                        </p:tgtEl>
                                        <p:attrNameLst>
                                          <p:attrName>style.visibility</p:attrName>
                                        </p:attrNameLst>
                                      </p:cBhvr>
                                      <p:to>
                                        <p:strVal val="visible"/>
                                      </p:to>
                                    </p:set>
                                    <p:animEffect transition="in" filter="fade">
                                      <p:cBhvr>
                                        <p:cTn id="63" dur="1000"/>
                                        <p:tgtEl>
                                          <p:spTgt spid="55914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9142"/>
                                        </p:tgtEl>
                                        <p:attrNameLst>
                                          <p:attrName>style.visibility</p:attrName>
                                        </p:attrNameLst>
                                      </p:cBhvr>
                                      <p:to>
                                        <p:strVal val="visible"/>
                                      </p:to>
                                    </p:set>
                                    <p:animEffect transition="in" filter="fade">
                                      <p:cBhvr>
                                        <p:cTn id="66" dur="1000"/>
                                        <p:tgtEl>
                                          <p:spTgt spid="5591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9143"/>
                                        </p:tgtEl>
                                        <p:attrNameLst>
                                          <p:attrName>style.visibility</p:attrName>
                                        </p:attrNameLst>
                                      </p:cBhvr>
                                      <p:to>
                                        <p:strVal val="visible"/>
                                      </p:to>
                                    </p:set>
                                    <p:animEffect transition="in" filter="fade">
                                      <p:cBhvr>
                                        <p:cTn id="69" dur="1000"/>
                                        <p:tgtEl>
                                          <p:spTgt spid="559143"/>
                                        </p:tgtEl>
                                      </p:cBhvr>
                                    </p:animEffect>
                                  </p:childTnLst>
                                </p:cTn>
                              </p:par>
                              <p:par>
                                <p:cTn id="70" presetID="10" presetClass="exit" presetSubtype="0" fill="hold" grpId="2" nodeType="withEffect">
                                  <p:stCondLst>
                                    <p:cond delay="0"/>
                                  </p:stCondLst>
                                  <p:childTnLst>
                                    <p:animEffect transition="out" filter="fade">
                                      <p:cBhvr>
                                        <p:cTn id="71" dur="1000"/>
                                        <p:tgtEl>
                                          <p:spTgt spid="559133"/>
                                        </p:tgtEl>
                                      </p:cBhvr>
                                    </p:animEffect>
                                    <p:set>
                                      <p:cBhvr>
                                        <p:cTn id="72" dur="1" fill="hold">
                                          <p:stCondLst>
                                            <p:cond delay="999"/>
                                          </p:stCondLst>
                                        </p:cTn>
                                        <p:tgtEl>
                                          <p:spTgt spid="55913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1000"/>
                                        <p:tgtEl>
                                          <p:spTgt spid="559133"/>
                                        </p:tgtEl>
                                      </p:cBhvr>
                                    </p:animEffect>
                                    <p:set>
                                      <p:cBhvr>
                                        <p:cTn id="77" dur="1" fill="hold">
                                          <p:stCondLst>
                                            <p:cond delay="999"/>
                                          </p:stCondLst>
                                        </p:cTn>
                                        <p:tgtEl>
                                          <p:spTgt spid="559133"/>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559162"/>
                                        </p:tgtEl>
                                        <p:attrNameLst>
                                          <p:attrName>style.visibility</p:attrName>
                                        </p:attrNameLst>
                                      </p:cBhvr>
                                      <p:to>
                                        <p:strVal val="visible"/>
                                      </p:to>
                                    </p:set>
                                    <p:animEffect transition="in" filter="fade">
                                      <p:cBhvr>
                                        <p:cTn id="80" dur="1000"/>
                                        <p:tgtEl>
                                          <p:spTgt spid="559162"/>
                                        </p:tgtEl>
                                      </p:cBhvr>
                                    </p:animEffect>
                                  </p:childTnLst>
                                </p:cTn>
                              </p:par>
                              <p:par>
                                <p:cTn id="81" presetID="10" presetClass="entr" presetSubtype="0" fill="hold" nodeType="withEffect">
                                  <p:stCondLst>
                                    <p:cond delay="0"/>
                                  </p:stCondLst>
                                  <p:childTnLst>
                                    <p:set>
                                      <p:cBhvr>
                                        <p:cTn id="82" dur="1" fill="hold">
                                          <p:stCondLst>
                                            <p:cond delay="0"/>
                                          </p:stCondLst>
                                        </p:cTn>
                                        <p:tgtEl>
                                          <p:spTgt spid="559144"/>
                                        </p:tgtEl>
                                        <p:attrNameLst>
                                          <p:attrName>style.visibility</p:attrName>
                                        </p:attrNameLst>
                                      </p:cBhvr>
                                      <p:to>
                                        <p:strVal val="visible"/>
                                      </p:to>
                                    </p:set>
                                    <p:animEffect transition="in" filter="fade">
                                      <p:cBhvr>
                                        <p:cTn id="83" dur="1000"/>
                                        <p:tgtEl>
                                          <p:spTgt spid="55914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59145"/>
                                        </p:tgtEl>
                                        <p:attrNameLst>
                                          <p:attrName>style.visibility</p:attrName>
                                        </p:attrNameLst>
                                      </p:cBhvr>
                                      <p:to>
                                        <p:strVal val="visible"/>
                                      </p:to>
                                    </p:set>
                                    <p:animEffect transition="in" filter="fade">
                                      <p:cBhvr>
                                        <p:cTn id="88" dur="1000"/>
                                        <p:tgtEl>
                                          <p:spTgt spid="559145"/>
                                        </p:tgtEl>
                                      </p:cBhvr>
                                    </p:animEffect>
                                  </p:childTnLst>
                                </p:cTn>
                              </p:par>
                              <p:par>
                                <p:cTn id="89" presetID="10"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59146"/>
                                        </p:tgtEl>
                                        <p:attrNameLst>
                                          <p:attrName>style.visibility</p:attrName>
                                        </p:attrNameLst>
                                      </p:cBhvr>
                                      <p:to>
                                        <p:strVal val="visible"/>
                                      </p:to>
                                    </p:set>
                                    <p:animEffect transition="in" filter="fade">
                                      <p:cBhvr>
                                        <p:cTn id="94" dur="1000"/>
                                        <p:tgtEl>
                                          <p:spTgt spid="559146"/>
                                        </p:tgtEl>
                                      </p:cBhvr>
                                    </p:animEffect>
                                  </p:childTnLst>
                                </p:cTn>
                              </p:par>
                              <p:par>
                                <p:cTn id="95" presetID="10" presetClass="entr" presetSubtype="0" fill="hold" nodeType="withEffect">
                                  <p:stCondLst>
                                    <p:cond delay="0"/>
                                  </p:stCondLst>
                                  <p:childTnLst>
                                    <p:set>
                                      <p:cBhvr>
                                        <p:cTn id="96" dur="1" fill="hold">
                                          <p:stCondLst>
                                            <p:cond delay="0"/>
                                          </p:stCondLst>
                                        </p:cTn>
                                        <p:tgtEl>
                                          <p:spTgt spid="559109"/>
                                        </p:tgtEl>
                                        <p:attrNameLst>
                                          <p:attrName>style.visibility</p:attrName>
                                        </p:attrNameLst>
                                      </p:cBhvr>
                                      <p:to>
                                        <p:strVal val="visible"/>
                                      </p:to>
                                    </p:set>
                                    <p:animEffect transition="in" filter="fade">
                                      <p:cBhvr>
                                        <p:cTn id="97" dur="1000"/>
                                        <p:tgtEl>
                                          <p:spTgt spid="55910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59147"/>
                                        </p:tgtEl>
                                        <p:attrNameLst>
                                          <p:attrName>style.visibility</p:attrName>
                                        </p:attrNameLst>
                                      </p:cBhvr>
                                      <p:to>
                                        <p:strVal val="visible"/>
                                      </p:to>
                                    </p:set>
                                    <p:animEffect transition="in" filter="fade">
                                      <p:cBhvr>
                                        <p:cTn id="102" dur="1000"/>
                                        <p:tgtEl>
                                          <p:spTgt spid="559147"/>
                                        </p:tgtEl>
                                      </p:cBhvr>
                                    </p:animEffect>
                                  </p:childTnLst>
                                </p:cTn>
                              </p:par>
                              <p:par>
                                <p:cTn id="103" presetID="10" presetClass="entr" presetSubtype="0" fill="hold"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1000"/>
                                        <p:tgtEl>
                                          <p:spTgt spid="559162"/>
                                        </p:tgtEl>
                                      </p:cBhvr>
                                    </p:animEffect>
                                    <p:set>
                                      <p:cBhvr>
                                        <p:cTn id="110" dur="1" fill="hold">
                                          <p:stCondLst>
                                            <p:cond delay="999"/>
                                          </p:stCondLst>
                                        </p:cTn>
                                        <p:tgtEl>
                                          <p:spTgt spid="559162"/>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559147"/>
                                        </p:tgtEl>
                                      </p:cBhvr>
                                    </p:animEffect>
                                    <p:set>
                                      <p:cBhvr>
                                        <p:cTn id="113" dur="1" fill="hold">
                                          <p:stCondLst>
                                            <p:cond delay="1999"/>
                                          </p:stCondLst>
                                        </p:cTn>
                                        <p:tgtEl>
                                          <p:spTgt spid="559147"/>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559145"/>
                                        </p:tgtEl>
                                      </p:cBhvr>
                                    </p:animEffect>
                                    <p:set>
                                      <p:cBhvr>
                                        <p:cTn id="116" dur="1" fill="hold">
                                          <p:stCondLst>
                                            <p:cond delay="1999"/>
                                          </p:stCondLst>
                                        </p:cTn>
                                        <p:tgtEl>
                                          <p:spTgt spid="55914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2000"/>
                                        <p:tgtEl>
                                          <p:spTgt spid="559146"/>
                                        </p:tgtEl>
                                      </p:cBhvr>
                                    </p:animEffect>
                                    <p:set>
                                      <p:cBhvr>
                                        <p:cTn id="119" dur="1" fill="hold">
                                          <p:stCondLst>
                                            <p:cond delay="1999"/>
                                          </p:stCondLst>
                                        </p:cTn>
                                        <p:tgtEl>
                                          <p:spTgt spid="55914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2000"/>
                                        <p:tgtEl>
                                          <p:spTgt spid="559143"/>
                                        </p:tgtEl>
                                      </p:cBhvr>
                                    </p:animEffect>
                                    <p:set>
                                      <p:cBhvr>
                                        <p:cTn id="122" dur="1" fill="hold">
                                          <p:stCondLst>
                                            <p:cond delay="1999"/>
                                          </p:stCondLst>
                                        </p:cTn>
                                        <p:tgtEl>
                                          <p:spTgt spid="55914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559144"/>
                                        </p:tgtEl>
                                      </p:cBhvr>
                                    </p:animEffect>
                                    <p:set>
                                      <p:cBhvr>
                                        <p:cTn id="125" dur="1" fill="hold">
                                          <p:stCondLst>
                                            <p:cond delay="1999"/>
                                          </p:stCondLst>
                                        </p:cTn>
                                        <p:tgtEl>
                                          <p:spTgt spid="559144"/>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559109"/>
                                        </p:tgtEl>
                                      </p:cBhvr>
                                    </p:animEffect>
                                    <p:set>
                                      <p:cBhvr>
                                        <p:cTn id="128" dur="1" fill="hold">
                                          <p:stCondLst>
                                            <p:cond delay="1999"/>
                                          </p:stCondLst>
                                        </p:cTn>
                                        <p:tgtEl>
                                          <p:spTgt spid="559109"/>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559157"/>
                                        </p:tgtEl>
                                        <p:attrNameLst>
                                          <p:attrName>style.visibility</p:attrName>
                                        </p:attrNameLst>
                                      </p:cBhvr>
                                      <p:to>
                                        <p:strVal val="visible"/>
                                      </p:to>
                                    </p:set>
                                    <p:animEffect transition="in" filter="fade">
                                      <p:cBhvr>
                                        <p:cTn id="131" dur="1000"/>
                                        <p:tgtEl>
                                          <p:spTgt spid="55915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59148"/>
                                        </p:tgtEl>
                                        <p:attrNameLst>
                                          <p:attrName>style.visibility</p:attrName>
                                        </p:attrNameLst>
                                      </p:cBhvr>
                                      <p:to>
                                        <p:strVal val="visible"/>
                                      </p:to>
                                    </p:set>
                                    <p:animEffect transition="in" filter="fade">
                                      <p:cBhvr>
                                        <p:cTn id="134" dur="1000"/>
                                        <p:tgtEl>
                                          <p:spTgt spid="559148"/>
                                        </p:tgtEl>
                                      </p:cBhvr>
                                    </p:animEffect>
                                  </p:childTnLst>
                                </p:cTn>
                              </p:par>
                              <p:par>
                                <p:cTn id="135" presetID="10" presetClass="entr" presetSubtype="0" fill="hold" nodeType="with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fade">
                                      <p:cBhvr>
                                        <p:cTn id="137" dur="1000"/>
                                        <p:tgtEl>
                                          <p:spTgt spid="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59160"/>
                                        </p:tgtEl>
                                        <p:attrNameLst>
                                          <p:attrName>style.visibility</p:attrName>
                                        </p:attrNameLst>
                                      </p:cBhvr>
                                      <p:to>
                                        <p:strVal val="visible"/>
                                      </p:to>
                                    </p:set>
                                    <p:animEffect transition="in" filter="fade">
                                      <p:cBhvr>
                                        <p:cTn id="142" dur="1000"/>
                                        <p:tgtEl>
                                          <p:spTgt spid="55916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59149"/>
                                        </p:tgtEl>
                                        <p:attrNameLst>
                                          <p:attrName>style.visibility</p:attrName>
                                        </p:attrNameLst>
                                      </p:cBhvr>
                                      <p:to>
                                        <p:strVal val="visible"/>
                                      </p:to>
                                    </p:set>
                                    <p:animEffect transition="in" filter="fade">
                                      <p:cBhvr>
                                        <p:cTn id="147" dur="1000"/>
                                        <p:tgtEl>
                                          <p:spTgt spid="55914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59150"/>
                                        </p:tgtEl>
                                        <p:attrNameLst>
                                          <p:attrName>style.visibility</p:attrName>
                                        </p:attrNameLst>
                                      </p:cBhvr>
                                      <p:to>
                                        <p:strVal val="visible"/>
                                      </p:to>
                                    </p:set>
                                    <p:animEffect transition="in" filter="fade">
                                      <p:cBhvr>
                                        <p:cTn id="150" dur="1000"/>
                                        <p:tgtEl>
                                          <p:spTgt spid="55915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59151"/>
                                        </p:tgtEl>
                                        <p:attrNameLst>
                                          <p:attrName>style.visibility</p:attrName>
                                        </p:attrNameLst>
                                      </p:cBhvr>
                                      <p:to>
                                        <p:strVal val="visible"/>
                                      </p:to>
                                    </p:set>
                                    <p:animEffect transition="in" filter="fade">
                                      <p:cBhvr>
                                        <p:cTn id="153" dur="1000"/>
                                        <p:tgtEl>
                                          <p:spTgt spid="55915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59153"/>
                                        </p:tgtEl>
                                        <p:attrNameLst>
                                          <p:attrName>style.visibility</p:attrName>
                                        </p:attrNameLst>
                                      </p:cBhvr>
                                      <p:to>
                                        <p:strVal val="visible"/>
                                      </p:to>
                                    </p:set>
                                    <p:animEffect transition="in" filter="fade">
                                      <p:cBhvr>
                                        <p:cTn id="156" dur="1000"/>
                                        <p:tgtEl>
                                          <p:spTgt spid="55915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59154"/>
                                        </p:tgtEl>
                                        <p:attrNameLst>
                                          <p:attrName>style.visibility</p:attrName>
                                        </p:attrNameLst>
                                      </p:cBhvr>
                                      <p:to>
                                        <p:strVal val="visible"/>
                                      </p:to>
                                    </p:set>
                                    <p:animEffect transition="in" filter="fade">
                                      <p:cBhvr>
                                        <p:cTn id="159" dur="1000"/>
                                        <p:tgtEl>
                                          <p:spTgt spid="55915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59155"/>
                                        </p:tgtEl>
                                        <p:attrNameLst>
                                          <p:attrName>style.visibility</p:attrName>
                                        </p:attrNameLst>
                                      </p:cBhvr>
                                      <p:to>
                                        <p:strVal val="visible"/>
                                      </p:to>
                                    </p:set>
                                    <p:animEffect transition="in" filter="fade">
                                      <p:cBhvr>
                                        <p:cTn id="162" dur="1000"/>
                                        <p:tgtEl>
                                          <p:spTgt spid="559155"/>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59156"/>
                                        </p:tgtEl>
                                        <p:attrNameLst>
                                          <p:attrName>style.visibility</p:attrName>
                                        </p:attrNameLst>
                                      </p:cBhvr>
                                      <p:to>
                                        <p:strVal val="visible"/>
                                      </p:to>
                                    </p:set>
                                    <p:animEffect transition="in" filter="fade">
                                      <p:cBhvr>
                                        <p:cTn id="165" dur="1000"/>
                                        <p:tgtEl>
                                          <p:spTgt spid="559156"/>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59158"/>
                                        </p:tgtEl>
                                        <p:attrNameLst>
                                          <p:attrName>style.visibility</p:attrName>
                                        </p:attrNameLst>
                                      </p:cBhvr>
                                      <p:to>
                                        <p:strVal val="visible"/>
                                      </p:to>
                                    </p:set>
                                    <p:animEffect transition="in" filter="fade">
                                      <p:cBhvr>
                                        <p:cTn id="168" dur="1000"/>
                                        <p:tgtEl>
                                          <p:spTgt spid="55915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559159"/>
                                        </p:tgtEl>
                                        <p:attrNameLst>
                                          <p:attrName>style.visibility</p:attrName>
                                        </p:attrNameLst>
                                      </p:cBhvr>
                                      <p:to>
                                        <p:strVal val="visible"/>
                                      </p:to>
                                    </p:set>
                                    <p:animEffect transition="in" filter="fade">
                                      <p:cBhvr>
                                        <p:cTn id="171" dur="1000"/>
                                        <p:tgtEl>
                                          <p:spTgt spid="55915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559152"/>
                                        </p:tgtEl>
                                        <p:attrNameLst>
                                          <p:attrName>style.visibility</p:attrName>
                                        </p:attrNameLst>
                                      </p:cBhvr>
                                      <p:to>
                                        <p:strVal val="visible"/>
                                      </p:to>
                                    </p:set>
                                    <p:animEffect transition="in" filter="fade">
                                      <p:cBhvr>
                                        <p:cTn id="174" dur="1000"/>
                                        <p:tgtEl>
                                          <p:spTgt spid="559152"/>
                                        </p:tgtEl>
                                      </p:cBhvr>
                                    </p:animEffect>
                                  </p:childTnLst>
                                </p:cTn>
                              </p:par>
                              <p:par>
                                <p:cTn id="175" presetID="10" presetClass="exit" presetSubtype="0" fill="hold" grpId="1" nodeType="withEffect">
                                  <p:stCondLst>
                                    <p:cond delay="0"/>
                                  </p:stCondLst>
                                  <p:childTnLst>
                                    <p:animEffect transition="out" filter="fade">
                                      <p:cBhvr>
                                        <p:cTn id="176" dur="1000"/>
                                        <p:tgtEl>
                                          <p:spTgt spid="559160"/>
                                        </p:tgtEl>
                                      </p:cBhvr>
                                    </p:animEffect>
                                    <p:set>
                                      <p:cBhvr>
                                        <p:cTn id="177" dur="1" fill="hold">
                                          <p:stCondLst>
                                            <p:cond delay="999"/>
                                          </p:stCondLst>
                                        </p:cTn>
                                        <p:tgtEl>
                                          <p:spTgt spid="559160"/>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2000"/>
                                        <p:tgtEl>
                                          <p:spTgt spid="8"/>
                                        </p:tgtEl>
                                      </p:cBhvr>
                                    </p:animEffect>
                                    <p:set>
                                      <p:cBhvr>
                                        <p:cTn id="180" dur="1" fill="hold">
                                          <p:stCondLst>
                                            <p:cond delay="1999"/>
                                          </p:stCondLst>
                                        </p:cTn>
                                        <p:tgtEl>
                                          <p:spTgt spid="8"/>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2000"/>
                                        <p:tgtEl>
                                          <p:spTgt spid="9"/>
                                        </p:tgtEl>
                                      </p:cBhvr>
                                    </p:animEffect>
                                    <p:set>
                                      <p:cBhvr>
                                        <p:cTn id="183" dur="1" fill="hold">
                                          <p:stCondLst>
                                            <p:cond delay="1999"/>
                                          </p:stCondLst>
                                        </p:cTn>
                                        <p:tgtEl>
                                          <p:spTgt spid="9"/>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2000"/>
                                        <p:tgtEl>
                                          <p:spTgt spid="5"/>
                                        </p:tgtEl>
                                      </p:cBhvr>
                                    </p:animEffect>
                                    <p:set>
                                      <p:cBhvr>
                                        <p:cTn id="186" dur="1" fill="hold">
                                          <p:stCondLst>
                                            <p:cond delay="1999"/>
                                          </p:stCondLst>
                                        </p:cTn>
                                        <p:tgtEl>
                                          <p:spTgt spid="5"/>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559163"/>
                                        </p:tgtEl>
                                        <p:attrNameLst>
                                          <p:attrName>style.visibility</p:attrName>
                                        </p:attrNameLst>
                                      </p:cBhvr>
                                      <p:to>
                                        <p:strVal val="visible"/>
                                      </p:to>
                                    </p:set>
                                    <p:animEffect transition="in" filter="fade">
                                      <p:cBhvr>
                                        <p:cTn id="191" dur="1000"/>
                                        <p:tgtEl>
                                          <p:spTgt spid="559163"/>
                                        </p:tgtEl>
                                      </p:cBhvr>
                                    </p:animEffect>
                                  </p:childTnLst>
                                </p:cTn>
                              </p:par>
                              <p:par>
                                <p:cTn id="192" presetID="10" presetClass="entr" presetSubtype="0" fill="hold" nodeType="withEffect">
                                  <p:stCondLst>
                                    <p:cond delay="0"/>
                                  </p:stCondLst>
                                  <p:childTnLst>
                                    <p:set>
                                      <p:cBhvr>
                                        <p:cTn id="193" dur="1" fill="hold">
                                          <p:stCondLst>
                                            <p:cond delay="0"/>
                                          </p:stCondLst>
                                        </p:cTn>
                                        <p:tgtEl>
                                          <p:spTgt spid="11"/>
                                        </p:tgtEl>
                                        <p:attrNameLst>
                                          <p:attrName>style.visibility</p:attrName>
                                        </p:attrNameLst>
                                      </p:cBhvr>
                                      <p:to>
                                        <p:strVal val="visible"/>
                                      </p:to>
                                    </p:set>
                                    <p:animEffect transition="in" filter="fade">
                                      <p:cBhvr>
                                        <p:cTn id="194" dur="1000"/>
                                        <p:tgtEl>
                                          <p:spTgt spid="1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559197"/>
                                        </p:tgtEl>
                                        <p:attrNameLst>
                                          <p:attrName>style.visibility</p:attrName>
                                        </p:attrNameLst>
                                      </p:cBhvr>
                                      <p:to>
                                        <p:strVal val="visible"/>
                                      </p:to>
                                    </p:set>
                                    <p:animEffect transition="in" filter="fade">
                                      <p:cBhvr>
                                        <p:cTn id="199" dur="1000"/>
                                        <p:tgtEl>
                                          <p:spTgt spid="559197"/>
                                        </p:tgtEl>
                                      </p:cBhvr>
                                    </p:animEffect>
                                  </p:childTnLst>
                                </p:cTn>
                              </p:par>
                              <p:par>
                                <p:cTn id="200" presetID="10" presetClass="exit" presetSubtype="0" fill="hold" nodeType="withEffect">
                                  <p:stCondLst>
                                    <p:cond delay="0"/>
                                  </p:stCondLst>
                                  <p:childTnLst>
                                    <p:animEffect transition="out" filter="fade">
                                      <p:cBhvr>
                                        <p:cTn id="201" dur="1000"/>
                                        <p:tgtEl>
                                          <p:spTgt spid="4"/>
                                        </p:tgtEl>
                                      </p:cBhvr>
                                    </p:animEffect>
                                    <p:set>
                                      <p:cBhvr>
                                        <p:cTn id="202" dur="1" fill="hold">
                                          <p:stCondLst>
                                            <p:cond delay="999"/>
                                          </p:stCondLst>
                                        </p:cTn>
                                        <p:tgtEl>
                                          <p:spTgt spid="4"/>
                                        </p:tgtEl>
                                        <p:attrNameLst>
                                          <p:attrName>style.visibility</p:attrName>
                                        </p:attrNameLst>
                                      </p:cBhvr>
                                      <p:to>
                                        <p:strVal val="hidden"/>
                                      </p:to>
                                    </p:set>
                                  </p:childTnLst>
                                </p:cTn>
                              </p:par>
                              <p:par>
                                <p:cTn id="203" presetID="10" presetClass="entr" presetSubtype="0" fill="hold" grpId="0" nodeType="withEffect">
                                  <p:stCondLst>
                                    <p:cond delay="0"/>
                                  </p:stCondLst>
                                  <p:childTnLst>
                                    <p:set>
                                      <p:cBhvr>
                                        <p:cTn id="204" dur="1" fill="hold">
                                          <p:stCondLst>
                                            <p:cond delay="0"/>
                                          </p:stCondLst>
                                        </p:cTn>
                                        <p:tgtEl>
                                          <p:spTgt spid="559119"/>
                                        </p:tgtEl>
                                        <p:attrNameLst>
                                          <p:attrName>style.visibility</p:attrName>
                                        </p:attrNameLst>
                                      </p:cBhvr>
                                      <p:to>
                                        <p:strVal val="visible"/>
                                      </p:to>
                                    </p:set>
                                    <p:animEffect transition="in" filter="fade">
                                      <p:cBhvr>
                                        <p:cTn id="205" dur="1000"/>
                                        <p:tgtEl>
                                          <p:spTgt spid="55911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59136"/>
                                        </p:tgtEl>
                                        <p:attrNameLst>
                                          <p:attrName>style.visibility</p:attrName>
                                        </p:attrNameLst>
                                      </p:cBhvr>
                                      <p:to>
                                        <p:strVal val="visible"/>
                                      </p:to>
                                    </p:set>
                                    <p:animEffect transition="in" filter="fade">
                                      <p:cBhvr>
                                        <p:cTn id="208" dur="1000"/>
                                        <p:tgtEl>
                                          <p:spTgt spid="559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9" grpId="0" animBg="1"/>
      <p:bldP spid="559130" grpId="0" animBg="1"/>
      <p:bldP spid="559130" grpId="1" animBg="1"/>
      <p:bldP spid="559131" grpId="0" animBg="1"/>
      <p:bldP spid="559131" grpId="1" animBg="1"/>
      <p:bldP spid="559132" grpId="0" animBg="1"/>
      <p:bldP spid="559132" grpId="1" animBg="1"/>
      <p:bldP spid="559133" grpId="0" animBg="1"/>
      <p:bldP spid="559133" grpId="1" animBg="1"/>
      <p:bldP spid="559133" grpId="2" animBg="1"/>
      <p:bldP spid="559134" grpId="0" animBg="1"/>
      <p:bldP spid="559134" grpId="1" animBg="1"/>
      <p:bldP spid="559135" grpId="0" animBg="1"/>
      <p:bldP spid="559135" grpId="1" animBg="1"/>
      <p:bldP spid="559136" grpId="0" animBg="1"/>
      <p:bldP spid="559140" grpId="0" animBg="1"/>
      <p:bldP spid="559141" grpId="0" animBg="1"/>
      <p:bldP spid="559142" grpId="0"/>
      <p:bldP spid="559143" grpId="0" animBg="1"/>
      <p:bldP spid="559143" grpId="1" animBg="1"/>
      <p:bldP spid="559145" grpId="0" animBg="1"/>
      <p:bldP spid="559145" grpId="1" animBg="1"/>
      <p:bldP spid="559146" grpId="0"/>
      <p:bldP spid="559146" grpId="1"/>
      <p:bldP spid="559147" grpId="0"/>
      <p:bldP spid="559147" grpId="1"/>
      <p:bldP spid="559148" grpId="0" animBg="1"/>
      <p:bldP spid="559149" grpId="0" animBg="1"/>
      <p:bldP spid="559150" grpId="0" animBg="1"/>
      <p:bldP spid="559151" grpId="0" animBg="1"/>
      <p:bldP spid="559152" grpId="0"/>
      <p:bldP spid="559153" grpId="0" animBg="1"/>
      <p:bldP spid="559154" grpId="0" animBg="1"/>
      <p:bldP spid="559155" grpId="0" animBg="1"/>
      <p:bldP spid="559156" grpId="0"/>
      <p:bldP spid="559157" grpId="0"/>
      <p:bldP spid="559158" grpId="0"/>
      <p:bldP spid="559159" grpId="0"/>
      <p:bldP spid="559160" grpId="0"/>
      <p:bldP spid="559160" grpId="1"/>
      <p:bldP spid="559161" grpId="0" animBg="1"/>
      <p:bldP spid="559163" grpId="0"/>
      <p:bldP spid="5591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Chunking Analysis</a:t>
            </a:r>
          </a:p>
        </p:txBody>
      </p:sp>
      <p:sp>
        <p:nvSpPr>
          <p:cNvPr id="133123" name="Rectangle 3"/>
          <p:cNvSpPr>
            <a:spLocks noGrp="1" noChangeArrowheads="1"/>
          </p:cNvSpPr>
          <p:nvPr>
            <p:ph idx="1"/>
          </p:nvPr>
        </p:nvSpPr>
        <p:spPr/>
        <p:txBody>
          <a:bodyPr/>
          <a:lstStyle/>
          <a:p>
            <a:r>
              <a:rPr lang="en-US" sz="2800" dirty="0" smtClean="0"/>
              <a:t>Converts deliberate reasoning/planning to reaction</a:t>
            </a:r>
          </a:p>
          <a:p>
            <a:r>
              <a:rPr lang="en-US" sz="2800" dirty="0" smtClean="0"/>
              <a:t>Generality of learning based on generality of reasoning</a:t>
            </a:r>
          </a:p>
          <a:p>
            <a:pPr lvl="1"/>
            <a:r>
              <a:rPr lang="en-US" sz="2400" dirty="0" smtClean="0"/>
              <a:t>Leads to many different types learning</a:t>
            </a:r>
          </a:p>
          <a:p>
            <a:pPr lvl="1"/>
            <a:r>
              <a:rPr lang="en-US" sz="2400" dirty="0" smtClean="0"/>
              <a:t>If reasoning is inductive, so is learning</a:t>
            </a:r>
          </a:p>
          <a:p>
            <a:r>
              <a:rPr lang="en-US" sz="2800" dirty="0" smtClean="0"/>
              <a:t>Soar only learns what it thinks about</a:t>
            </a:r>
          </a:p>
          <a:p>
            <a:r>
              <a:rPr lang="en-US" sz="2800" dirty="0" smtClean="0"/>
              <a:t>Chunking</a:t>
            </a:r>
            <a:r>
              <a:rPr lang="en-US" sz="2800" dirty="0" smtClean="0"/>
              <a:t> </a:t>
            </a:r>
            <a:r>
              <a:rPr lang="en-US" sz="2800" dirty="0" smtClean="0"/>
              <a:t>is impasse driven</a:t>
            </a:r>
          </a:p>
          <a:p>
            <a:pPr lvl="1"/>
            <a:r>
              <a:rPr lang="en-US" sz="2400" dirty="0" smtClean="0"/>
              <a:t>Learning </a:t>
            </a:r>
            <a:r>
              <a:rPr lang="en-US" sz="2400" dirty="0" smtClean="0"/>
              <a:t>arises from a lack of knowledge</a:t>
            </a:r>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24</a:t>
            </a:fld>
            <a:endParaRPr lang="en-US" dirty="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Extending Soar</a:t>
            </a:r>
          </a:p>
        </p:txBody>
      </p:sp>
      <p:sp>
        <p:nvSpPr>
          <p:cNvPr id="3" name="Content Placeholder 2"/>
          <p:cNvSpPr>
            <a:spLocks noGrp="1"/>
          </p:cNvSpPr>
          <p:nvPr>
            <p:ph idx="1"/>
          </p:nvPr>
        </p:nvSpPr>
        <p:spPr>
          <a:xfrm>
            <a:off x="0" y="2081213"/>
            <a:ext cx="3389313" cy="4776787"/>
          </a:xfrm>
        </p:spPr>
        <p:txBody>
          <a:bodyPr>
            <a:normAutofit/>
          </a:bodyPr>
          <a:lstStyle/>
          <a:p>
            <a:r>
              <a:rPr lang="en-US" sz="2000" dirty="0" smtClean="0"/>
              <a:t>Learn from internal rewards</a:t>
            </a:r>
          </a:p>
          <a:p>
            <a:pPr marL="573088" lvl="1" indent="-231775"/>
            <a:r>
              <a:rPr lang="en-US" sz="1600" dirty="0" smtClean="0"/>
              <a:t>Reinforcement learning</a:t>
            </a:r>
          </a:p>
          <a:p>
            <a:r>
              <a:rPr lang="en-US" sz="2000" dirty="0" smtClean="0"/>
              <a:t>Learn facts</a:t>
            </a:r>
          </a:p>
          <a:p>
            <a:pPr marL="573088" lvl="1" indent="-231775"/>
            <a:r>
              <a:rPr lang="en-US" sz="1600" dirty="0" smtClean="0"/>
              <a:t>What you know</a:t>
            </a:r>
          </a:p>
          <a:p>
            <a:pPr marL="573088" lvl="1" indent="-231775"/>
            <a:r>
              <a:rPr lang="en-US" sz="1600" dirty="0" smtClean="0"/>
              <a:t>Semantic memory</a:t>
            </a:r>
          </a:p>
          <a:p>
            <a:r>
              <a:rPr lang="en-US" sz="2000" dirty="0" smtClean="0"/>
              <a:t>Learn events</a:t>
            </a:r>
          </a:p>
          <a:p>
            <a:pPr marL="573088" lvl="1" indent="-231775"/>
            <a:r>
              <a:rPr lang="en-US" sz="1600" dirty="0" smtClean="0"/>
              <a:t>What you remember</a:t>
            </a:r>
          </a:p>
          <a:p>
            <a:pPr marL="573088" lvl="1" indent="-231775"/>
            <a:r>
              <a:rPr lang="en-US" sz="1600" dirty="0" smtClean="0"/>
              <a:t>Episodic memory</a:t>
            </a:r>
          </a:p>
          <a:p>
            <a:r>
              <a:rPr lang="en-US" sz="2000" dirty="0" smtClean="0"/>
              <a:t>Basic drives and …</a:t>
            </a:r>
          </a:p>
          <a:p>
            <a:pPr marL="573088" lvl="1" indent="-231775"/>
            <a:r>
              <a:rPr lang="en-US" sz="1600" dirty="0" smtClean="0"/>
              <a:t>Emotions, feelings, mood</a:t>
            </a:r>
          </a:p>
          <a:p>
            <a:r>
              <a:rPr lang="en-US" sz="2000" dirty="0" smtClean="0"/>
              <a:t>Non-symbolic reasoning</a:t>
            </a:r>
          </a:p>
          <a:p>
            <a:pPr marL="573088" lvl="1" indent="-231775"/>
            <a:r>
              <a:rPr lang="en-US" sz="1600" dirty="0" smtClean="0"/>
              <a:t>Mental imagery</a:t>
            </a:r>
          </a:p>
          <a:p>
            <a:r>
              <a:rPr lang="en-US" sz="2000" dirty="0" smtClean="0"/>
              <a:t>Learn from regularities</a:t>
            </a:r>
          </a:p>
          <a:p>
            <a:pPr marL="573088" lvl="1" indent="-231775"/>
            <a:r>
              <a:rPr lang="en-US" sz="1600" dirty="0" smtClean="0"/>
              <a:t>Spatial and temporal clusters</a:t>
            </a:r>
          </a:p>
        </p:txBody>
      </p:sp>
      <p:sp>
        <p:nvSpPr>
          <p:cNvPr id="134149" name="Rectangle 84"/>
          <p:cNvSpPr>
            <a:spLocks noChangeArrowheads="1"/>
          </p:cNvSpPr>
          <p:nvPr/>
        </p:nvSpPr>
        <p:spPr bwMode="auto">
          <a:xfrm>
            <a:off x="0" y="0"/>
            <a:ext cx="184150" cy="461963"/>
          </a:xfrm>
          <a:prstGeom prst="rect">
            <a:avLst/>
          </a:prstGeom>
          <a:noFill/>
          <a:ln w="9525">
            <a:noFill/>
            <a:miter lim="800000"/>
            <a:headEnd/>
            <a:tailEnd/>
          </a:ln>
        </p:spPr>
        <p:txBody>
          <a:bodyPr wrap="none" anchor="ctr">
            <a:spAutoFit/>
          </a:bodyPr>
          <a:lstStyle/>
          <a:p>
            <a:endParaRPr lang="en-US"/>
          </a:p>
        </p:txBody>
      </p:sp>
      <p:sp>
        <p:nvSpPr>
          <p:cNvPr id="134150" name="AutoShape 83"/>
          <p:cNvSpPr>
            <a:spLocks noChangeAspect="1" noChangeArrowheads="1" noTextEdit="1"/>
          </p:cNvSpPr>
          <p:nvPr/>
        </p:nvSpPr>
        <p:spPr bwMode="auto">
          <a:xfrm>
            <a:off x="3205163" y="1773238"/>
            <a:ext cx="5761037" cy="4557712"/>
          </a:xfrm>
          <a:prstGeom prst="rect">
            <a:avLst/>
          </a:prstGeom>
          <a:noFill/>
          <a:ln w="9525">
            <a:noFill/>
            <a:miter lim="800000"/>
            <a:headEnd/>
            <a:tailEnd/>
          </a:ln>
        </p:spPr>
        <p:txBody>
          <a:bodyPr/>
          <a:lstStyle/>
          <a:p>
            <a:endParaRPr lang="en-US"/>
          </a:p>
        </p:txBody>
      </p:sp>
      <p:sp>
        <p:nvSpPr>
          <p:cNvPr id="134151" name="Rectangle 82"/>
          <p:cNvSpPr>
            <a:spLocks noChangeAspect="1" noChangeArrowheads="1"/>
          </p:cNvSpPr>
          <p:nvPr/>
        </p:nvSpPr>
        <p:spPr bwMode="auto">
          <a:xfrm>
            <a:off x="3344863" y="6067425"/>
            <a:ext cx="5695950" cy="263525"/>
          </a:xfrm>
          <a:prstGeom prst="rect">
            <a:avLst/>
          </a:prstGeom>
          <a:solidFill>
            <a:srgbClr val="FFFFFF"/>
          </a:solidFill>
          <a:ln w="38100" cmpd="dbl">
            <a:solidFill>
              <a:srgbClr val="000000"/>
            </a:solidFill>
            <a:miter lim="800000"/>
            <a:headEnd/>
            <a:tailEnd/>
          </a:ln>
        </p:spPr>
        <p:txBody>
          <a:bodyPr lIns="83210" tIns="8321" rIns="83210" bIns="8321"/>
          <a:lstStyle/>
          <a:p>
            <a:pPr algn="ctr"/>
            <a:r>
              <a:rPr lang="en-US" sz="1000">
                <a:solidFill>
                  <a:srgbClr val="000000"/>
                </a:solidFill>
                <a:ea typeface="굴림" charset="-127"/>
              </a:rPr>
              <a:t>Body</a:t>
            </a:r>
            <a:endParaRPr lang="en-US"/>
          </a:p>
        </p:txBody>
      </p:sp>
      <p:sp>
        <p:nvSpPr>
          <p:cNvPr id="134152" name="Rectangle 81"/>
          <p:cNvSpPr>
            <a:spLocks noChangeAspect="1" noChangeArrowheads="1"/>
          </p:cNvSpPr>
          <p:nvPr/>
        </p:nvSpPr>
        <p:spPr bwMode="auto">
          <a:xfrm>
            <a:off x="3340100" y="1781175"/>
            <a:ext cx="5711825" cy="4171950"/>
          </a:xfrm>
          <a:prstGeom prst="rect">
            <a:avLst/>
          </a:prstGeom>
          <a:noFill/>
          <a:ln w="9525">
            <a:solidFill>
              <a:schemeClr val="bg1"/>
            </a:solidFill>
            <a:miter lim="800000"/>
            <a:headEnd/>
            <a:tailEnd/>
          </a:ln>
        </p:spPr>
        <p:txBody>
          <a:bodyPr/>
          <a:lstStyle/>
          <a:p>
            <a:endParaRPr lang="en-US"/>
          </a:p>
        </p:txBody>
      </p:sp>
      <p:sp>
        <p:nvSpPr>
          <p:cNvPr id="134153" name="AutoShape 80"/>
          <p:cNvSpPr>
            <a:spLocks noChangeAspect="1" noChangeArrowheads="1"/>
          </p:cNvSpPr>
          <p:nvPr/>
        </p:nvSpPr>
        <p:spPr bwMode="auto">
          <a:xfrm>
            <a:off x="3457575" y="2011363"/>
            <a:ext cx="5505450" cy="1108075"/>
          </a:xfrm>
          <a:prstGeom prst="roundRect">
            <a:avLst>
              <a:gd name="adj" fmla="val 16667"/>
            </a:avLst>
          </a:prstGeom>
          <a:noFill/>
          <a:ln w="12700">
            <a:solidFill>
              <a:srgbClr val="808080"/>
            </a:solidFill>
            <a:round/>
            <a:headEnd/>
            <a:tailEnd/>
          </a:ln>
        </p:spPr>
        <p:txBody>
          <a:bodyPr lIns="83210" tIns="8321" rIns="83210" bIns="41605"/>
          <a:lstStyle/>
          <a:p>
            <a:pPr algn="ctr"/>
            <a:r>
              <a:rPr lang="en-US" sz="1200">
                <a:solidFill>
                  <a:schemeClr val="bg1"/>
                </a:solidFill>
                <a:ea typeface="굴림" charset="-127"/>
              </a:rPr>
              <a:t>Symbolic Long-Term Memories</a:t>
            </a:r>
            <a:endParaRPr lang="en-US" sz="2800">
              <a:solidFill>
                <a:schemeClr val="bg1"/>
              </a:solidFill>
            </a:endParaRPr>
          </a:p>
        </p:txBody>
      </p:sp>
      <p:sp>
        <p:nvSpPr>
          <p:cNvPr id="134154" name="Line 79"/>
          <p:cNvSpPr>
            <a:spLocks noChangeAspect="1" noChangeShapeType="1"/>
          </p:cNvSpPr>
          <p:nvPr/>
        </p:nvSpPr>
        <p:spPr bwMode="auto">
          <a:xfrm>
            <a:off x="4921250" y="2984500"/>
            <a:ext cx="809625" cy="1111250"/>
          </a:xfrm>
          <a:prstGeom prst="line">
            <a:avLst/>
          </a:prstGeom>
          <a:noFill/>
          <a:ln w="9525">
            <a:solidFill>
              <a:schemeClr val="bg1"/>
            </a:solidFill>
            <a:round/>
            <a:headEnd/>
            <a:tailEnd type="triangle" w="med" len="med"/>
          </a:ln>
        </p:spPr>
        <p:txBody>
          <a:bodyPr/>
          <a:lstStyle/>
          <a:p>
            <a:endParaRPr lang="en-US"/>
          </a:p>
        </p:txBody>
      </p:sp>
      <p:sp>
        <p:nvSpPr>
          <p:cNvPr id="134155" name="AutoShape 78"/>
          <p:cNvSpPr>
            <a:spLocks noChangeAspect="1" noChangeArrowheads="1"/>
          </p:cNvSpPr>
          <p:nvPr/>
        </p:nvSpPr>
        <p:spPr bwMode="auto">
          <a:xfrm>
            <a:off x="3521075" y="2306638"/>
            <a:ext cx="1603375" cy="690562"/>
          </a:xfrm>
          <a:prstGeom prst="roundRect">
            <a:avLst>
              <a:gd name="adj" fmla="val 16667"/>
            </a:avLst>
          </a:prstGeom>
          <a:solidFill>
            <a:srgbClr val="FFFFFF"/>
          </a:solidFill>
          <a:ln w="9525">
            <a:solidFill>
              <a:srgbClr val="000000"/>
            </a:solidFill>
            <a:round/>
            <a:headEnd/>
            <a:tailEnd/>
          </a:ln>
        </p:spPr>
        <p:txBody>
          <a:bodyPr lIns="83210" tIns="8321" rIns="83210" bIns="41605"/>
          <a:lstStyle/>
          <a:p>
            <a:pPr algn="ctr"/>
            <a:r>
              <a:rPr lang="en-US" sz="1000">
                <a:solidFill>
                  <a:srgbClr val="000000"/>
                </a:solidFill>
                <a:ea typeface="굴림" charset="-127"/>
              </a:rPr>
              <a:t>Procedural</a:t>
            </a:r>
            <a:endParaRPr lang="en-US"/>
          </a:p>
        </p:txBody>
      </p:sp>
      <p:sp>
        <p:nvSpPr>
          <p:cNvPr id="134156" name="AutoShape 77"/>
          <p:cNvSpPr>
            <a:spLocks noChangeAspect="1" noChangeArrowheads="1"/>
          </p:cNvSpPr>
          <p:nvPr/>
        </p:nvSpPr>
        <p:spPr bwMode="auto">
          <a:xfrm>
            <a:off x="4997450" y="4103688"/>
            <a:ext cx="2373313" cy="927100"/>
          </a:xfrm>
          <a:prstGeom prst="roundRect">
            <a:avLst>
              <a:gd name="adj" fmla="val 16667"/>
            </a:avLst>
          </a:prstGeom>
          <a:solidFill>
            <a:srgbClr val="FFFFFF"/>
          </a:solidFill>
          <a:ln w="9525">
            <a:solidFill>
              <a:srgbClr val="000000"/>
            </a:solidFill>
            <a:round/>
            <a:headEnd/>
            <a:tailEnd/>
          </a:ln>
        </p:spPr>
        <p:txBody>
          <a:bodyPr lIns="83210" tIns="137160" rIns="83210" bIns="41605"/>
          <a:lstStyle/>
          <a:p>
            <a:pPr algn="ctr"/>
            <a:r>
              <a:rPr lang="en-US" sz="1000">
                <a:solidFill>
                  <a:srgbClr val="000000"/>
                </a:solidFill>
                <a:ea typeface="굴림" charset="-127"/>
              </a:rPr>
              <a:t>Symbolic Short-Term Memory</a:t>
            </a:r>
            <a:endParaRPr lang="en-US"/>
          </a:p>
        </p:txBody>
      </p:sp>
      <p:sp>
        <p:nvSpPr>
          <p:cNvPr id="134157" name="Line 76"/>
          <p:cNvSpPr>
            <a:spLocks noChangeAspect="1" noChangeShapeType="1"/>
          </p:cNvSpPr>
          <p:nvPr/>
        </p:nvSpPr>
        <p:spPr bwMode="auto">
          <a:xfrm flipH="1" flipV="1">
            <a:off x="4905375" y="5919788"/>
            <a:ext cx="0" cy="576262"/>
          </a:xfrm>
          <a:prstGeom prst="line">
            <a:avLst/>
          </a:prstGeom>
          <a:noFill/>
          <a:ln w="9525">
            <a:solidFill>
              <a:schemeClr val="bg1"/>
            </a:solidFill>
            <a:round/>
            <a:headEnd/>
            <a:tailEnd type="triangle" w="med" len="med"/>
          </a:ln>
        </p:spPr>
        <p:txBody>
          <a:bodyPr/>
          <a:lstStyle/>
          <a:p>
            <a:endParaRPr lang="en-US"/>
          </a:p>
        </p:txBody>
      </p:sp>
      <p:sp>
        <p:nvSpPr>
          <p:cNvPr id="134158" name="Line 75"/>
          <p:cNvSpPr>
            <a:spLocks noChangeAspect="1" noChangeShapeType="1"/>
          </p:cNvSpPr>
          <p:nvPr/>
        </p:nvSpPr>
        <p:spPr bwMode="auto">
          <a:xfrm>
            <a:off x="7386638" y="5922963"/>
            <a:ext cx="3175" cy="596900"/>
          </a:xfrm>
          <a:prstGeom prst="line">
            <a:avLst/>
          </a:prstGeom>
          <a:noFill/>
          <a:ln w="9525">
            <a:solidFill>
              <a:schemeClr val="bg1"/>
            </a:solidFill>
            <a:round/>
            <a:headEnd/>
            <a:tailEnd type="triangle" w="med" len="med"/>
          </a:ln>
        </p:spPr>
        <p:txBody>
          <a:bodyPr/>
          <a:lstStyle/>
          <a:p>
            <a:endParaRPr lang="en-US"/>
          </a:p>
        </p:txBody>
      </p:sp>
      <p:sp>
        <p:nvSpPr>
          <p:cNvPr id="134159" name="Rectangle 74"/>
          <p:cNvSpPr>
            <a:spLocks noChangeAspect="1" noChangeArrowheads="1"/>
          </p:cNvSpPr>
          <p:nvPr/>
        </p:nvSpPr>
        <p:spPr bwMode="auto">
          <a:xfrm>
            <a:off x="3883025" y="4411663"/>
            <a:ext cx="841375" cy="377825"/>
          </a:xfrm>
          <a:prstGeom prst="rect">
            <a:avLst/>
          </a:prstGeom>
          <a:solidFill>
            <a:srgbClr val="FFFFFF"/>
          </a:solidFill>
          <a:ln w="9525">
            <a:solidFill>
              <a:srgbClr val="000000"/>
            </a:solidFill>
            <a:miter lim="800000"/>
            <a:headEnd/>
            <a:tailEnd/>
          </a:ln>
        </p:spPr>
        <p:txBody>
          <a:bodyPr lIns="8321" tIns="41605" rIns="8321" bIns="41605"/>
          <a:lstStyle/>
          <a:p>
            <a:pPr algn="ctr"/>
            <a:r>
              <a:rPr lang="en-US" sz="1000">
                <a:solidFill>
                  <a:srgbClr val="000000"/>
                </a:solidFill>
                <a:ea typeface="굴림" charset="-127"/>
              </a:rPr>
              <a:t>Decision Procedure</a:t>
            </a:r>
            <a:endParaRPr lang="en-US"/>
          </a:p>
        </p:txBody>
      </p:sp>
      <p:sp>
        <p:nvSpPr>
          <p:cNvPr id="134160" name="Line 73"/>
          <p:cNvSpPr>
            <a:spLocks noChangeAspect="1" noChangeShapeType="1"/>
          </p:cNvSpPr>
          <p:nvPr/>
        </p:nvSpPr>
        <p:spPr bwMode="auto">
          <a:xfrm flipH="1" flipV="1">
            <a:off x="4346575" y="3001963"/>
            <a:ext cx="908050" cy="1100137"/>
          </a:xfrm>
          <a:prstGeom prst="line">
            <a:avLst/>
          </a:prstGeom>
          <a:noFill/>
          <a:ln w="9525">
            <a:solidFill>
              <a:schemeClr val="bg1"/>
            </a:solidFill>
            <a:round/>
            <a:headEnd/>
            <a:tailEnd type="triangle" w="med" len="med"/>
          </a:ln>
        </p:spPr>
        <p:txBody>
          <a:bodyPr/>
          <a:lstStyle/>
          <a:p>
            <a:endParaRPr lang="en-US"/>
          </a:p>
        </p:txBody>
      </p:sp>
      <p:sp>
        <p:nvSpPr>
          <p:cNvPr id="134161" name="Line 72"/>
          <p:cNvSpPr>
            <a:spLocks noChangeAspect="1" noChangeShapeType="1"/>
          </p:cNvSpPr>
          <p:nvPr/>
        </p:nvSpPr>
        <p:spPr bwMode="auto">
          <a:xfrm>
            <a:off x="4721225" y="4587875"/>
            <a:ext cx="273050" cy="0"/>
          </a:xfrm>
          <a:prstGeom prst="line">
            <a:avLst/>
          </a:prstGeom>
          <a:noFill/>
          <a:ln w="9525">
            <a:solidFill>
              <a:schemeClr val="bg1"/>
            </a:solidFill>
            <a:round/>
            <a:headEnd type="triangle" w="med" len="med"/>
            <a:tailEnd type="triangle" w="med" len="med"/>
          </a:ln>
        </p:spPr>
        <p:txBody>
          <a:bodyPr/>
          <a:lstStyle/>
          <a:p>
            <a:endParaRPr lang="en-US"/>
          </a:p>
        </p:txBody>
      </p:sp>
      <p:sp>
        <p:nvSpPr>
          <p:cNvPr id="134162" name="AutoShape 71"/>
          <p:cNvSpPr>
            <a:spLocks noChangeAspect="1" noChangeArrowheads="1"/>
          </p:cNvSpPr>
          <p:nvPr/>
        </p:nvSpPr>
        <p:spPr bwMode="auto">
          <a:xfrm>
            <a:off x="3984625" y="2592388"/>
            <a:ext cx="628650" cy="92075"/>
          </a:xfrm>
          <a:prstGeom prst="rightArrow">
            <a:avLst>
              <a:gd name="adj1" fmla="val 50000"/>
              <a:gd name="adj2" fmla="val 170690"/>
            </a:avLst>
          </a:prstGeom>
          <a:solidFill>
            <a:srgbClr val="FFFFFF"/>
          </a:solidFill>
          <a:ln w="9525">
            <a:solidFill>
              <a:srgbClr val="000000"/>
            </a:solidFill>
            <a:miter lim="800000"/>
            <a:headEnd/>
            <a:tailEnd/>
          </a:ln>
        </p:spPr>
        <p:txBody>
          <a:bodyPr/>
          <a:lstStyle/>
          <a:p>
            <a:endParaRPr lang="en-US"/>
          </a:p>
        </p:txBody>
      </p:sp>
      <p:sp>
        <p:nvSpPr>
          <p:cNvPr id="134163" name="AutoShape 70"/>
          <p:cNvSpPr>
            <a:spLocks noChangeAspect="1" noChangeArrowheads="1"/>
          </p:cNvSpPr>
          <p:nvPr/>
        </p:nvSpPr>
        <p:spPr bwMode="auto">
          <a:xfrm>
            <a:off x="3984625" y="2708275"/>
            <a:ext cx="628650" cy="95250"/>
          </a:xfrm>
          <a:prstGeom prst="rightArrow">
            <a:avLst>
              <a:gd name="adj1" fmla="val 50000"/>
              <a:gd name="adj2" fmla="val 165000"/>
            </a:avLst>
          </a:prstGeom>
          <a:solidFill>
            <a:srgbClr val="FFFFFF"/>
          </a:solidFill>
          <a:ln w="9525">
            <a:solidFill>
              <a:srgbClr val="000000"/>
            </a:solidFill>
            <a:miter lim="800000"/>
            <a:headEnd/>
            <a:tailEnd/>
          </a:ln>
        </p:spPr>
        <p:txBody>
          <a:bodyPr/>
          <a:lstStyle/>
          <a:p>
            <a:endParaRPr lang="en-US"/>
          </a:p>
        </p:txBody>
      </p:sp>
      <p:sp>
        <p:nvSpPr>
          <p:cNvPr id="134164" name="AutoShape 69"/>
          <p:cNvSpPr>
            <a:spLocks noChangeAspect="1" noChangeArrowheads="1"/>
          </p:cNvSpPr>
          <p:nvPr/>
        </p:nvSpPr>
        <p:spPr bwMode="auto">
          <a:xfrm>
            <a:off x="3984625" y="2817813"/>
            <a:ext cx="628650" cy="92075"/>
          </a:xfrm>
          <a:prstGeom prst="rightArrow">
            <a:avLst>
              <a:gd name="adj1" fmla="val 50000"/>
              <a:gd name="adj2" fmla="val 170690"/>
            </a:avLst>
          </a:prstGeom>
          <a:solidFill>
            <a:srgbClr val="FFFFFF"/>
          </a:solidFill>
          <a:ln w="9525">
            <a:solidFill>
              <a:srgbClr val="000000"/>
            </a:solidFill>
            <a:miter lim="800000"/>
            <a:headEnd/>
            <a:tailEnd/>
          </a:ln>
        </p:spPr>
        <p:txBody>
          <a:bodyPr/>
          <a:lstStyle/>
          <a:p>
            <a:endParaRPr lang="en-US"/>
          </a:p>
        </p:txBody>
      </p:sp>
      <p:sp>
        <p:nvSpPr>
          <p:cNvPr id="134165" name="Rectangle 68"/>
          <p:cNvSpPr>
            <a:spLocks noChangeAspect="1" noChangeArrowheads="1"/>
          </p:cNvSpPr>
          <p:nvPr/>
        </p:nvSpPr>
        <p:spPr bwMode="auto">
          <a:xfrm>
            <a:off x="3689350" y="2586038"/>
            <a:ext cx="250825" cy="93662"/>
          </a:xfrm>
          <a:prstGeom prst="rect">
            <a:avLst/>
          </a:prstGeom>
          <a:solidFill>
            <a:srgbClr val="FFFFFF"/>
          </a:solidFill>
          <a:ln w="9525">
            <a:solidFill>
              <a:srgbClr val="000000"/>
            </a:solidFill>
            <a:miter lim="800000"/>
            <a:headEnd/>
            <a:tailEnd/>
          </a:ln>
        </p:spPr>
        <p:txBody>
          <a:bodyPr/>
          <a:lstStyle/>
          <a:p>
            <a:endParaRPr lang="en-US"/>
          </a:p>
        </p:txBody>
      </p:sp>
      <p:sp>
        <p:nvSpPr>
          <p:cNvPr id="134166" name="Rectangle 67"/>
          <p:cNvSpPr>
            <a:spLocks noChangeAspect="1" noChangeArrowheads="1"/>
          </p:cNvSpPr>
          <p:nvPr/>
        </p:nvSpPr>
        <p:spPr bwMode="auto">
          <a:xfrm>
            <a:off x="3689350" y="2703513"/>
            <a:ext cx="250825" cy="92075"/>
          </a:xfrm>
          <a:prstGeom prst="rect">
            <a:avLst/>
          </a:prstGeom>
          <a:solidFill>
            <a:srgbClr val="FFFFFF"/>
          </a:solidFill>
          <a:ln w="9525">
            <a:solidFill>
              <a:srgbClr val="000000"/>
            </a:solidFill>
            <a:miter lim="800000"/>
            <a:headEnd/>
            <a:tailEnd/>
          </a:ln>
        </p:spPr>
        <p:txBody>
          <a:bodyPr/>
          <a:lstStyle/>
          <a:p>
            <a:endParaRPr lang="en-US"/>
          </a:p>
        </p:txBody>
      </p:sp>
      <p:sp>
        <p:nvSpPr>
          <p:cNvPr id="134167" name="Rectangle 66"/>
          <p:cNvSpPr>
            <a:spLocks noChangeAspect="1" noChangeArrowheads="1"/>
          </p:cNvSpPr>
          <p:nvPr/>
        </p:nvSpPr>
        <p:spPr bwMode="auto">
          <a:xfrm>
            <a:off x="3689350" y="2820988"/>
            <a:ext cx="250825" cy="90487"/>
          </a:xfrm>
          <a:prstGeom prst="rect">
            <a:avLst/>
          </a:prstGeom>
          <a:solidFill>
            <a:srgbClr val="FFFFFF"/>
          </a:solidFill>
          <a:ln w="9525">
            <a:solidFill>
              <a:srgbClr val="000000"/>
            </a:solidFill>
            <a:miter lim="800000"/>
            <a:headEnd/>
            <a:tailEnd/>
          </a:ln>
        </p:spPr>
        <p:txBody>
          <a:bodyPr/>
          <a:lstStyle/>
          <a:p>
            <a:endParaRPr lang="en-US"/>
          </a:p>
        </p:txBody>
      </p:sp>
      <p:sp>
        <p:nvSpPr>
          <p:cNvPr id="134168" name="Rectangle 65"/>
          <p:cNvSpPr>
            <a:spLocks noChangeAspect="1" noChangeArrowheads="1"/>
          </p:cNvSpPr>
          <p:nvPr/>
        </p:nvSpPr>
        <p:spPr bwMode="auto">
          <a:xfrm>
            <a:off x="4645025" y="2590800"/>
            <a:ext cx="252413" cy="93663"/>
          </a:xfrm>
          <a:prstGeom prst="rect">
            <a:avLst/>
          </a:prstGeom>
          <a:solidFill>
            <a:srgbClr val="FFFFFF"/>
          </a:solidFill>
          <a:ln w="9525">
            <a:solidFill>
              <a:srgbClr val="000000"/>
            </a:solidFill>
            <a:miter lim="800000"/>
            <a:headEnd/>
            <a:tailEnd/>
          </a:ln>
        </p:spPr>
        <p:txBody>
          <a:bodyPr/>
          <a:lstStyle/>
          <a:p>
            <a:endParaRPr lang="en-US"/>
          </a:p>
        </p:txBody>
      </p:sp>
      <p:sp>
        <p:nvSpPr>
          <p:cNvPr id="134169" name="Rectangle 64"/>
          <p:cNvSpPr>
            <a:spLocks noChangeAspect="1" noChangeArrowheads="1"/>
          </p:cNvSpPr>
          <p:nvPr/>
        </p:nvSpPr>
        <p:spPr bwMode="auto">
          <a:xfrm>
            <a:off x="4645025" y="2708275"/>
            <a:ext cx="252413" cy="92075"/>
          </a:xfrm>
          <a:prstGeom prst="rect">
            <a:avLst/>
          </a:prstGeom>
          <a:solidFill>
            <a:srgbClr val="FFFFFF"/>
          </a:solidFill>
          <a:ln w="9525">
            <a:solidFill>
              <a:srgbClr val="000000"/>
            </a:solidFill>
            <a:miter lim="800000"/>
            <a:headEnd/>
            <a:tailEnd/>
          </a:ln>
        </p:spPr>
        <p:txBody>
          <a:bodyPr/>
          <a:lstStyle/>
          <a:p>
            <a:endParaRPr lang="en-US"/>
          </a:p>
        </p:txBody>
      </p:sp>
      <p:sp>
        <p:nvSpPr>
          <p:cNvPr id="134170" name="Rectangle 63"/>
          <p:cNvSpPr>
            <a:spLocks noChangeAspect="1" noChangeArrowheads="1"/>
          </p:cNvSpPr>
          <p:nvPr/>
        </p:nvSpPr>
        <p:spPr bwMode="auto">
          <a:xfrm>
            <a:off x="4645025" y="2824163"/>
            <a:ext cx="252413" cy="95250"/>
          </a:xfrm>
          <a:prstGeom prst="rect">
            <a:avLst/>
          </a:prstGeom>
          <a:solidFill>
            <a:srgbClr val="FFFFFF"/>
          </a:solidFill>
          <a:ln w="9525">
            <a:solidFill>
              <a:srgbClr val="000000"/>
            </a:solidFill>
            <a:miter lim="800000"/>
            <a:headEnd/>
            <a:tailEnd/>
          </a:ln>
        </p:spPr>
        <p:txBody>
          <a:bodyPr/>
          <a:lstStyle/>
          <a:p>
            <a:endParaRPr lang="en-US"/>
          </a:p>
        </p:txBody>
      </p:sp>
      <p:sp>
        <p:nvSpPr>
          <p:cNvPr id="134171" name="Oval 62"/>
          <p:cNvSpPr>
            <a:spLocks noChangeAspect="1" noChangeArrowheads="1"/>
          </p:cNvSpPr>
          <p:nvPr/>
        </p:nvSpPr>
        <p:spPr bwMode="auto">
          <a:xfrm>
            <a:off x="5892800" y="4732338"/>
            <a:ext cx="95250" cy="93662"/>
          </a:xfrm>
          <a:prstGeom prst="ellipse">
            <a:avLst/>
          </a:prstGeom>
          <a:solidFill>
            <a:srgbClr val="000000"/>
          </a:solidFill>
          <a:ln w="9525">
            <a:solidFill>
              <a:srgbClr val="000000"/>
            </a:solidFill>
            <a:round/>
            <a:headEnd/>
            <a:tailEnd/>
          </a:ln>
        </p:spPr>
        <p:txBody>
          <a:bodyPr/>
          <a:lstStyle/>
          <a:p>
            <a:endParaRPr lang="en-US"/>
          </a:p>
        </p:txBody>
      </p:sp>
      <p:sp>
        <p:nvSpPr>
          <p:cNvPr id="134172" name="Oval 61"/>
          <p:cNvSpPr>
            <a:spLocks noChangeAspect="1" noChangeArrowheads="1"/>
          </p:cNvSpPr>
          <p:nvPr/>
        </p:nvSpPr>
        <p:spPr bwMode="auto">
          <a:xfrm>
            <a:off x="6148388" y="4481513"/>
            <a:ext cx="98425" cy="90487"/>
          </a:xfrm>
          <a:prstGeom prst="ellipse">
            <a:avLst/>
          </a:prstGeom>
          <a:solidFill>
            <a:srgbClr val="000000"/>
          </a:solidFill>
          <a:ln w="9525">
            <a:solidFill>
              <a:srgbClr val="000000"/>
            </a:solidFill>
            <a:round/>
            <a:headEnd/>
            <a:tailEnd/>
          </a:ln>
        </p:spPr>
        <p:txBody>
          <a:bodyPr/>
          <a:lstStyle/>
          <a:p>
            <a:endParaRPr lang="en-US"/>
          </a:p>
        </p:txBody>
      </p:sp>
      <p:sp>
        <p:nvSpPr>
          <p:cNvPr id="134173" name="Oval 60"/>
          <p:cNvSpPr>
            <a:spLocks noChangeAspect="1" noChangeArrowheads="1"/>
          </p:cNvSpPr>
          <p:nvPr/>
        </p:nvSpPr>
        <p:spPr bwMode="auto">
          <a:xfrm>
            <a:off x="6016625" y="4613275"/>
            <a:ext cx="98425" cy="92075"/>
          </a:xfrm>
          <a:prstGeom prst="ellipse">
            <a:avLst/>
          </a:prstGeom>
          <a:solidFill>
            <a:srgbClr val="000000"/>
          </a:solidFill>
          <a:ln w="9525">
            <a:solidFill>
              <a:srgbClr val="000000"/>
            </a:solidFill>
            <a:round/>
            <a:headEnd/>
            <a:tailEnd/>
          </a:ln>
        </p:spPr>
        <p:txBody>
          <a:bodyPr/>
          <a:lstStyle/>
          <a:p>
            <a:endParaRPr lang="en-US"/>
          </a:p>
        </p:txBody>
      </p:sp>
      <p:sp>
        <p:nvSpPr>
          <p:cNvPr id="134174" name="Oval 59"/>
          <p:cNvSpPr>
            <a:spLocks noChangeAspect="1" noChangeArrowheads="1"/>
          </p:cNvSpPr>
          <p:nvPr/>
        </p:nvSpPr>
        <p:spPr bwMode="auto">
          <a:xfrm>
            <a:off x="6276975" y="4613275"/>
            <a:ext cx="100013" cy="92075"/>
          </a:xfrm>
          <a:prstGeom prst="ellipse">
            <a:avLst/>
          </a:prstGeom>
          <a:solidFill>
            <a:srgbClr val="000000"/>
          </a:solidFill>
          <a:ln w="9525">
            <a:solidFill>
              <a:srgbClr val="000000"/>
            </a:solidFill>
            <a:round/>
            <a:headEnd/>
            <a:tailEnd/>
          </a:ln>
        </p:spPr>
        <p:txBody>
          <a:bodyPr/>
          <a:lstStyle/>
          <a:p>
            <a:endParaRPr lang="en-US"/>
          </a:p>
        </p:txBody>
      </p:sp>
      <p:sp>
        <p:nvSpPr>
          <p:cNvPr id="134175" name="Oval 58"/>
          <p:cNvSpPr>
            <a:spLocks noChangeAspect="1" noChangeArrowheads="1"/>
          </p:cNvSpPr>
          <p:nvPr/>
        </p:nvSpPr>
        <p:spPr bwMode="auto">
          <a:xfrm>
            <a:off x="6115050" y="4732338"/>
            <a:ext cx="96838" cy="93662"/>
          </a:xfrm>
          <a:prstGeom prst="ellipse">
            <a:avLst/>
          </a:prstGeom>
          <a:solidFill>
            <a:srgbClr val="000000"/>
          </a:solidFill>
          <a:ln w="9525">
            <a:solidFill>
              <a:srgbClr val="000000"/>
            </a:solidFill>
            <a:round/>
            <a:headEnd/>
            <a:tailEnd/>
          </a:ln>
        </p:spPr>
        <p:txBody>
          <a:bodyPr/>
          <a:lstStyle/>
          <a:p>
            <a:endParaRPr lang="en-US"/>
          </a:p>
        </p:txBody>
      </p:sp>
      <p:sp>
        <p:nvSpPr>
          <p:cNvPr id="134176" name="Line 57"/>
          <p:cNvSpPr>
            <a:spLocks noChangeAspect="1" noChangeShapeType="1"/>
          </p:cNvSpPr>
          <p:nvPr/>
        </p:nvSpPr>
        <p:spPr bwMode="auto">
          <a:xfrm flipH="1">
            <a:off x="6097588" y="4559300"/>
            <a:ext cx="61912" cy="66675"/>
          </a:xfrm>
          <a:prstGeom prst="line">
            <a:avLst/>
          </a:prstGeom>
          <a:noFill/>
          <a:ln w="9525">
            <a:solidFill>
              <a:srgbClr val="000000"/>
            </a:solidFill>
            <a:round/>
            <a:headEnd/>
            <a:tailEnd/>
          </a:ln>
        </p:spPr>
        <p:txBody>
          <a:bodyPr/>
          <a:lstStyle/>
          <a:p>
            <a:endParaRPr lang="en-US"/>
          </a:p>
        </p:txBody>
      </p:sp>
      <p:sp>
        <p:nvSpPr>
          <p:cNvPr id="134177" name="Line 56"/>
          <p:cNvSpPr>
            <a:spLocks noChangeAspect="1" noChangeShapeType="1"/>
          </p:cNvSpPr>
          <p:nvPr/>
        </p:nvSpPr>
        <p:spPr bwMode="auto">
          <a:xfrm flipH="1">
            <a:off x="5969000" y="4683125"/>
            <a:ext cx="58738" cy="57150"/>
          </a:xfrm>
          <a:prstGeom prst="line">
            <a:avLst/>
          </a:prstGeom>
          <a:noFill/>
          <a:ln w="9525">
            <a:solidFill>
              <a:srgbClr val="000000"/>
            </a:solidFill>
            <a:round/>
            <a:headEnd/>
            <a:tailEnd/>
          </a:ln>
        </p:spPr>
        <p:txBody>
          <a:bodyPr/>
          <a:lstStyle/>
          <a:p>
            <a:endParaRPr lang="en-US"/>
          </a:p>
        </p:txBody>
      </p:sp>
      <p:sp>
        <p:nvSpPr>
          <p:cNvPr id="134178" name="Line 55"/>
          <p:cNvSpPr>
            <a:spLocks noChangeAspect="1" noChangeShapeType="1"/>
          </p:cNvSpPr>
          <p:nvPr/>
        </p:nvSpPr>
        <p:spPr bwMode="auto">
          <a:xfrm>
            <a:off x="6089650" y="4697413"/>
            <a:ext cx="47625" cy="58737"/>
          </a:xfrm>
          <a:prstGeom prst="line">
            <a:avLst/>
          </a:prstGeom>
          <a:noFill/>
          <a:ln w="9525">
            <a:solidFill>
              <a:srgbClr val="000000"/>
            </a:solidFill>
            <a:round/>
            <a:headEnd/>
            <a:tailEnd/>
          </a:ln>
        </p:spPr>
        <p:txBody>
          <a:bodyPr/>
          <a:lstStyle/>
          <a:p>
            <a:endParaRPr lang="en-US"/>
          </a:p>
        </p:txBody>
      </p:sp>
      <p:sp>
        <p:nvSpPr>
          <p:cNvPr id="134179" name="Line 54"/>
          <p:cNvSpPr>
            <a:spLocks noChangeAspect="1" noChangeShapeType="1"/>
          </p:cNvSpPr>
          <p:nvPr/>
        </p:nvSpPr>
        <p:spPr bwMode="auto">
          <a:xfrm>
            <a:off x="6234113" y="4552950"/>
            <a:ext cx="61912" cy="63500"/>
          </a:xfrm>
          <a:prstGeom prst="line">
            <a:avLst/>
          </a:prstGeom>
          <a:noFill/>
          <a:ln w="9525">
            <a:solidFill>
              <a:srgbClr val="000000"/>
            </a:solidFill>
            <a:round/>
            <a:headEnd/>
            <a:tailEnd/>
          </a:ln>
        </p:spPr>
        <p:txBody>
          <a:bodyPr/>
          <a:lstStyle/>
          <a:p>
            <a:endParaRPr lang="en-US"/>
          </a:p>
        </p:txBody>
      </p:sp>
      <p:sp>
        <p:nvSpPr>
          <p:cNvPr id="134180" name="Oval 53"/>
          <p:cNvSpPr>
            <a:spLocks noChangeAspect="1" noChangeArrowheads="1"/>
          </p:cNvSpPr>
          <p:nvPr/>
        </p:nvSpPr>
        <p:spPr bwMode="auto">
          <a:xfrm>
            <a:off x="6381750" y="4732338"/>
            <a:ext cx="96838" cy="93662"/>
          </a:xfrm>
          <a:prstGeom prst="ellipse">
            <a:avLst/>
          </a:prstGeom>
          <a:solidFill>
            <a:srgbClr val="000000"/>
          </a:solidFill>
          <a:ln w="9525">
            <a:solidFill>
              <a:srgbClr val="000000"/>
            </a:solidFill>
            <a:round/>
            <a:headEnd/>
            <a:tailEnd/>
          </a:ln>
        </p:spPr>
        <p:txBody>
          <a:bodyPr/>
          <a:lstStyle/>
          <a:p>
            <a:endParaRPr lang="en-US"/>
          </a:p>
        </p:txBody>
      </p:sp>
      <p:sp>
        <p:nvSpPr>
          <p:cNvPr id="134181" name="Line 52"/>
          <p:cNvSpPr>
            <a:spLocks noChangeAspect="1" noChangeShapeType="1"/>
          </p:cNvSpPr>
          <p:nvPr/>
        </p:nvSpPr>
        <p:spPr bwMode="auto">
          <a:xfrm>
            <a:off x="6354763" y="4691063"/>
            <a:ext cx="52387" cy="63500"/>
          </a:xfrm>
          <a:prstGeom prst="line">
            <a:avLst/>
          </a:prstGeom>
          <a:noFill/>
          <a:ln w="9525">
            <a:solidFill>
              <a:srgbClr val="000000"/>
            </a:solidFill>
            <a:round/>
            <a:headEnd/>
            <a:tailEnd/>
          </a:ln>
        </p:spPr>
        <p:txBody>
          <a:bodyPr/>
          <a:lstStyle/>
          <a:p>
            <a:endParaRPr lang="en-US"/>
          </a:p>
        </p:txBody>
      </p:sp>
      <p:sp>
        <p:nvSpPr>
          <p:cNvPr id="134182" name="Oval 51"/>
          <p:cNvSpPr>
            <a:spLocks noChangeAspect="1" noChangeArrowheads="1"/>
          </p:cNvSpPr>
          <p:nvPr/>
        </p:nvSpPr>
        <p:spPr bwMode="auto">
          <a:xfrm>
            <a:off x="6499225" y="4867275"/>
            <a:ext cx="100013" cy="92075"/>
          </a:xfrm>
          <a:prstGeom prst="ellipse">
            <a:avLst/>
          </a:prstGeom>
          <a:solidFill>
            <a:srgbClr val="000000"/>
          </a:solidFill>
          <a:ln w="9525">
            <a:solidFill>
              <a:srgbClr val="000000"/>
            </a:solidFill>
            <a:round/>
            <a:headEnd/>
            <a:tailEnd/>
          </a:ln>
        </p:spPr>
        <p:txBody>
          <a:bodyPr/>
          <a:lstStyle/>
          <a:p>
            <a:endParaRPr lang="en-US"/>
          </a:p>
        </p:txBody>
      </p:sp>
      <p:sp>
        <p:nvSpPr>
          <p:cNvPr id="134183" name="Line 50"/>
          <p:cNvSpPr>
            <a:spLocks noChangeAspect="1" noChangeShapeType="1"/>
          </p:cNvSpPr>
          <p:nvPr/>
        </p:nvSpPr>
        <p:spPr bwMode="auto">
          <a:xfrm>
            <a:off x="6429375" y="4776788"/>
            <a:ext cx="114300" cy="136525"/>
          </a:xfrm>
          <a:prstGeom prst="line">
            <a:avLst/>
          </a:prstGeom>
          <a:noFill/>
          <a:ln w="9525">
            <a:solidFill>
              <a:srgbClr val="000000"/>
            </a:solidFill>
            <a:round/>
            <a:headEnd/>
            <a:tailEnd/>
          </a:ln>
        </p:spPr>
        <p:txBody>
          <a:bodyPr/>
          <a:lstStyle/>
          <a:p>
            <a:endParaRPr lang="en-US"/>
          </a:p>
        </p:txBody>
      </p:sp>
      <p:sp>
        <p:nvSpPr>
          <p:cNvPr id="134184" name="Rectangle 49"/>
          <p:cNvSpPr>
            <a:spLocks noChangeAspect="1" noChangeArrowheads="1"/>
          </p:cNvSpPr>
          <p:nvPr/>
        </p:nvSpPr>
        <p:spPr bwMode="auto">
          <a:xfrm>
            <a:off x="4389438" y="3217863"/>
            <a:ext cx="603250" cy="188912"/>
          </a:xfrm>
          <a:prstGeom prst="rect">
            <a:avLst/>
          </a:prstGeom>
          <a:solidFill>
            <a:srgbClr val="FFFFFF"/>
          </a:solidFill>
          <a:ln w="9525">
            <a:solidFill>
              <a:srgbClr val="000000"/>
            </a:solidFill>
            <a:miter lim="800000"/>
            <a:headEnd/>
            <a:tailEnd/>
          </a:ln>
        </p:spPr>
        <p:txBody>
          <a:bodyPr lIns="8321" tIns="8321" rIns="8321" bIns="8321"/>
          <a:lstStyle/>
          <a:p>
            <a:pPr algn="ctr"/>
            <a:r>
              <a:rPr lang="en-US" sz="1000">
                <a:solidFill>
                  <a:srgbClr val="000000"/>
                </a:solidFill>
                <a:ea typeface="굴림" charset="-127"/>
              </a:rPr>
              <a:t>Chunking</a:t>
            </a:r>
            <a:endParaRPr lang="en-US"/>
          </a:p>
        </p:txBody>
      </p:sp>
      <p:sp>
        <p:nvSpPr>
          <p:cNvPr id="134185" name="AutoShape 48"/>
          <p:cNvSpPr>
            <a:spLocks noChangeAspect="1" noChangeArrowheads="1"/>
          </p:cNvSpPr>
          <p:nvPr/>
        </p:nvSpPr>
        <p:spPr bwMode="auto">
          <a:xfrm>
            <a:off x="5249863" y="4911725"/>
            <a:ext cx="392112" cy="114300"/>
          </a:xfrm>
          <a:prstGeom prst="roundRect">
            <a:avLst>
              <a:gd name="adj" fmla="val 16667"/>
            </a:avLst>
          </a:prstGeom>
          <a:solidFill>
            <a:srgbClr val="FFFFFF"/>
          </a:solidFill>
          <a:ln w="12700">
            <a:solidFill>
              <a:srgbClr val="000000"/>
            </a:solidFill>
            <a:round/>
            <a:headEnd/>
            <a:tailEnd/>
          </a:ln>
        </p:spPr>
        <p:txBody>
          <a:bodyPr/>
          <a:lstStyle/>
          <a:p>
            <a:endParaRPr lang="en-US"/>
          </a:p>
        </p:txBody>
      </p:sp>
      <p:sp>
        <p:nvSpPr>
          <p:cNvPr id="134186" name="AutoShape 47"/>
          <p:cNvSpPr>
            <a:spLocks noChangeAspect="1" noChangeArrowheads="1"/>
          </p:cNvSpPr>
          <p:nvPr/>
        </p:nvSpPr>
        <p:spPr bwMode="auto">
          <a:xfrm>
            <a:off x="6783388" y="4916488"/>
            <a:ext cx="395287" cy="115887"/>
          </a:xfrm>
          <a:prstGeom prst="roundRect">
            <a:avLst>
              <a:gd name="adj" fmla="val 16667"/>
            </a:avLst>
          </a:prstGeom>
          <a:solidFill>
            <a:srgbClr val="FFFFFF"/>
          </a:solidFill>
          <a:ln w="12700">
            <a:solidFill>
              <a:srgbClr val="000000"/>
            </a:solidFill>
            <a:round/>
            <a:headEnd/>
            <a:tailEnd/>
          </a:ln>
        </p:spPr>
        <p:txBody>
          <a:bodyPr/>
          <a:lstStyle/>
          <a:p>
            <a:endParaRPr lang="en-US"/>
          </a:p>
        </p:txBody>
      </p:sp>
      <p:grpSp>
        <p:nvGrpSpPr>
          <p:cNvPr id="2" name="Group 230"/>
          <p:cNvGrpSpPr>
            <a:grpSpLocks/>
          </p:cNvGrpSpPr>
          <p:nvPr/>
        </p:nvGrpSpPr>
        <p:grpSpPr bwMode="auto">
          <a:xfrm>
            <a:off x="3432175" y="2995613"/>
            <a:ext cx="1557338" cy="1357312"/>
            <a:chOff x="3431963" y="2996392"/>
            <a:chExt cx="1557741" cy="1357090"/>
          </a:xfrm>
        </p:grpSpPr>
        <p:sp>
          <p:nvSpPr>
            <p:cNvPr id="134256" name="Line 23"/>
            <p:cNvSpPr>
              <a:spLocks noChangeAspect="1" noChangeShapeType="1"/>
            </p:cNvSpPr>
            <p:nvPr/>
          </p:nvSpPr>
          <p:spPr bwMode="auto">
            <a:xfrm flipH="1" flipV="1">
              <a:off x="3764721" y="2996392"/>
              <a:ext cx="1224983" cy="1357090"/>
            </a:xfrm>
            <a:prstGeom prst="line">
              <a:avLst/>
            </a:prstGeom>
            <a:noFill/>
            <a:ln w="12700">
              <a:solidFill>
                <a:schemeClr val="bg1"/>
              </a:solidFill>
              <a:round/>
              <a:headEnd/>
              <a:tailEnd type="triangle" w="med" len="med"/>
            </a:ln>
          </p:spPr>
          <p:txBody>
            <a:bodyPr/>
            <a:lstStyle/>
            <a:p>
              <a:endParaRPr lang="en-US"/>
            </a:p>
          </p:txBody>
        </p:sp>
        <p:sp>
          <p:nvSpPr>
            <p:cNvPr id="134257" name="Rectangle 13"/>
            <p:cNvSpPr>
              <a:spLocks noChangeAspect="1" noChangeArrowheads="1"/>
            </p:cNvSpPr>
            <p:nvPr/>
          </p:nvSpPr>
          <p:spPr bwMode="auto">
            <a:xfrm>
              <a:off x="3431963" y="3218023"/>
              <a:ext cx="898575" cy="344829"/>
            </a:xfrm>
            <a:prstGeom prst="rect">
              <a:avLst/>
            </a:prstGeom>
            <a:solidFill>
              <a:srgbClr val="FFFFFF"/>
            </a:solidFill>
            <a:ln w="12700">
              <a:solidFill>
                <a:srgbClr val="000000"/>
              </a:solidFill>
              <a:miter lim="800000"/>
              <a:headEnd/>
              <a:tailEnd/>
            </a:ln>
          </p:spPr>
          <p:txBody>
            <a:bodyPr lIns="8321" tIns="8321" rIns="8321" bIns="8321"/>
            <a:lstStyle/>
            <a:p>
              <a:pPr algn="ctr"/>
              <a:r>
                <a:rPr lang="en-US" sz="1000">
                  <a:ea typeface="굴림" charset="-127"/>
                </a:rPr>
                <a:t>Reinforcement</a:t>
              </a:r>
              <a:endParaRPr lang="en-US" sz="600"/>
            </a:p>
            <a:p>
              <a:pPr algn="ctr"/>
              <a:r>
                <a:rPr lang="en-US" sz="1000">
                  <a:ea typeface="굴림" charset="-127"/>
                </a:rPr>
                <a:t>Learning</a:t>
              </a:r>
              <a:endParaRPr lang="en-US"/>
            </a:p>
          </p:txBody>
        </p:sp>
      </p:grpSp>
      <p:grpSp>
        <p:nvGrpSpPr>
          <p:cNvPr id="5" name="Group 188"/>
          <p:cNvGrpSpPr>
            <a:grpSpLocks/>
          </p:cNvGrpSpPr>
          <p:nvPr/>
        </p:nvGrpSpPr>
        <p:grpSpPr bwMode="auto">
          <a:xfrm>
            <a:off x="5426075" y="2332038"/>
            <a:ext cx="1649413" cy="1903412"/>
            <a:chOff x="5292208" y="1829461"/>
            <a:chExt cx="1649111" cy="1903228"/>
          </a:xfrm>
        </p:grpSpPr>
        <p:sp>
          <p:nvSpPr>
            <p:cNvPr id="134233" name="AutoShape 26"/>
            <p:cNvSpPr>
              <a:spLocks noChangeAspect="1" noChangeArrowheads="1"/>
            </p:cNvSpPr>
            <p:nvPr/>
          </p:nvSpPr>
          <p:spPr bwMode="auto">
            <a:xfrm>
              <a:off x="5292208" y="1829461"/>
              <a:ext cx="1574887" cy="690928"/>
            </a:xfrm>
            <a:prstGeom prst="roundRect">
              <a:avLst>
                <a:gd name="adj" fmla="val 16667"/>
              </a:avLst>
            </a:prstGeom>
            <a:solidFill>
              <a:srgbClr val="FFFFFF"/>
            </a:solidFill>
            <a:ln w="12700">
              <a:solidFill>
                <a:srgbClr val="000000"/>
              </a:solidFill>
              <a:round/>
              <a:headEnd/>
              <a:tailEnd/>
            </a:ln>
          </p:spPr>
          <p:txBody>
            <a:bodyPr lIns="83210" tIns="8321" rIns="83210" bIns="41605"/>
            <a:lstStyle/>
            <a:p>
              <a:pPr algn="ctr"/>
              <a:r>
                <a:rPr lang="en-US" sz="1000">
                  <a:ea typeface="굴림" charset="-127"/>
                </a:rPr>
                <a:t>Semantic</a:t>
              </a:r>
              <a:endParaRPr lang="en-US"/>
            </a:p>
          </p:txBody>
        </p:sp>
        <p:sp>
          <p:nvSpPr>
            <p:cNvPr id="134234" name="Oval 39"/>
            <p:cNvSpPr>
              <a:spLocks noChangeAspect="1" noChangeArrowheads="1"/>
            </p:cNvSpPr>
            <p:nvPr/>
          </p:nvSpPr>
          <p:spPr bwMode="auto">
            <a:xfrm>
              <a:off x="5974796" y="2356548"/>
              <a:ext cx="97160" cy="92716"/>
            </a:xfrm>
            <a:prstGeom prst="ellipse">
              <a:avLst/>
            </a:prstGeom>
            <a:solidFill>
              <a:srgbClr val="FFFFFF"/>
            </a:solidFill>
            <a:ln w="9525">
              <a:solidFill>
                <a:schemeClr val="tx1"/>
              </a:solidFill>
              <a:round/>
              <a:headEnd/>
              <a:tailEnd/>
            </a:ln>
          </p:spPr>
          <p:txBody>
            <a:bodyPr/>
            <a:lstStyle/>
            <a:p>
              <a:endParaRPr lang="en-US"/>
            </a:p>
          </p:txBody>
        </p:sp>
        <p:sp>
          <p:nvSpPr>
            <p:cNvPr id="134235" name="Oval 38"/>
            <p:cNvSpPr>
              <a:spLocks noChangeAspect="1" noChangeArrowheads="1"/>
            </p:cNvSpPr>
            <p:nvPr/>
          </p:nvSpPr>
          <p:spPr bwMode="auto">
            <a:xfrm>
              <a:off x="6230080" y="2104435"/>
              <a:ext cx="99065" cy="92081"/>
            </a:xfrm>
            <a:prstGeom prst="ellipse">
              <a:avLst/>
            </a:prstGeom>
            <a:solidFill>
              <a:srgbClr val="FFFFFF"/>
            </a:solidFill>
            <a:ln w="9525">
              <a:solidFill>
                <a:schemeClr val="tx1"/>
              </a:solidFill>
              <a:round/>
              <a:headEnd/>
              <a:tailEnd/>
            </a:ln>
          </p:spPr>
          <p:txBody>
            <a:bodyPr/>
            <a:lstStyle/>
            <a:p>
              <a:endParaRPr lang="en-US"/>
            </a:p>
          </p:txBody>
        </p:sp>
        <p:sp>
          <p:nvSpPr>
            <p:cNvPr id="134236" name="Oval 37"/>
            <p:cNvSpPr>
              <a:spLocks noChangeAspect="1" noChangeArrowheads="1"/>
            </p:cNvSpPr>
            <p:nvPr/>
          </p:nvSpPr>
          <p:spPr bwMode="auto">
            <a:xfrm>
              <a:off x="6097358" y="2231444"/>
              <a:ext cx="97795" cy="91446"/>
            </a:xfrm>
            <a:prstGeom prst="ellipse">
              <a:avLst/>
            </a:prstGeom>
            <a:solidFill>
              <a:srgbClr val="FFFFFF"/>
            </a:solidFill>
            <a:ln w="9525">
              <a:solidFill>
                <a:schemeClr val="tx1"/>
              </a:solidFill>
              <a:round/>
              <a:headEnd/>
              <a:tailEnd/>
            </a:ln>
          </p:spPr>
          <p:txBody>
            <a:bodyPr/>
            <a:lstStyle/>
            <a:p>
              <a:endParaRPr lang="en-US"/>
            </a:p>
          </p:txBody>
        </p:sp>
        <p:sp>
          <p:nvSpPr>
            <p:cNvPr id="134237" name="Oval 36"/>
            <p:cNvSpPr>
              <a:spLocks noChangeAspect="1" noChangeArrowheads="1"/>
            </p:cNvSpPr>
            <p:nvPr/>
          </p:nvSpPr>
          <p:spPr bwMode="auto">
            <a:xfrm>
              <a:off x="6358992" y="2231444"/>
              <a:ext cx="97160" cy="91446"/>
            </a:xfrm>
            <a:prstGeom prst="ellipse">
              <a:avLst/>
            </a:prstGeom>
            <a:solidFill>
              <a:srgbClr val="FFFFFF"/>
            </a:solidFill>
            <a:ln w="9525">
              <a:solidFill>
                <a:schemeClr val="tx1"/>
              </a:solidFill>
              <a:round/>
              <a:headEnd/>
              <a:tailEnd/>
            </a:ln>
          </p:spPr>
          <p:txBody>
            <a:bodyPr/>
            <a:lstStyle/>
            <a:p>
              <a:endParaRPr lang="en-US"/>
            </a:p>
          </p:txBody>
        </p:sp>
        <p:sp>
          <p:nvSpPr>
            <p:cNvPr id="134238" name="Oval 35"/>
            <p:cNvSpPr>
              <a:spLocks noChangeAspect="1" noChangeArrowheads="1"/>
            </p:cNvSpPr>
            <p:nvPr/>
          </p:nvSpPr>
          <p:spPr bwMode="auto">
            <a:xfrm>
              <a:off x="6470123" y="2356548"/>
              <a:ext cx="99065" cy="92716"/>
            </a:xfrm>
            <a:prstGeom prst="ellipse">
              <a:avLst/>
            </a:prstGeom>
            <a:solidFill>
              <a:srgbClr val="FFFFFF"/>
            </a:solidFill>
            <a:ln w="9525">
              <a:solidFill>
                <a:schemeClr val="tx1"/>
              </a:solidFill>
              <a:round/>
              <a:headEnd/>
              <a:tailEnd/>
            </a:ln>
          </p:spPr>
          <p:txBody>
            <a:bodyPr/>
            <a:lstStyle/>
            <a:p>
              <a:endParaRPr lang="en-US"/>
            </a:p>
          </p:txBody>
        </p:sp>
        <p:sp>
          <p:nvSpPr>
            <p:cNvPr id="134239" name="Line 34"/>
            <p:cNvSpPr>
              <a:spLocks noChangeAspect="1" noChangeShapeType="1"/>
            </p:cNvSpPr>
            <p:nvPr/>
          </p:nvSpPr>
          <p:spPr bwMode="auto">
            <a:xfrm flipH="1">
              <a:off x="6179912" y="2183181"/>
              <a:ext cx="58423" cy="64775"/>
            </a:xfrm>
            <a:prstGeom prst="line">
              <a:avLst/>
            </a:prstGeom>
            <a:noFill/>
            <a:ln w="9525">
              <a:solidFill>
                <a:schemeClr val="tx1"/>
              </a:solidFill>
              <a:round/>
              <a:headEnd/>
              <a:tailEnd/>
            </a:ln>
          </p:spPr>
          <p:txBody>
            <a:bodyPr/>
            <a:lstStyle/>
            <a:p>
              <a:endParaRPr lang="en-US"/>
            </a:p>
          </p:txBody>
        </p:sp>
        <p:sp>
          <p:nvSpPr>
            <p:cNvPr id="134240" name="Line 33"/>
            <p:cNvSpPr>
              <a:spLocks noChangeAspect="1" noChangeShapeType="1"/>
            </p:cNvSpPr>
            <p:nvPr/>
          </p:nvSpPr>
          <p:spPr bwMode="auto">
            <a:xfrm flipH="1">
              <a:off x="6048460" y="2305744"/>
              <a:ext cx="62233" cy="57154"/>
            </a:xfrm>
            <a:prstGeom prst="line">
              <a:avLst/>
            </a:prstGeom>
            <a:noFill/>
            <a:ln w="9525">
              <a:solidFill>
                <a:schemeClr val="tx1"/>
              </a:solidFill>
              <a:round/>
              <a:headEnd/>
              <a:tailEnd/>
            </a:ln>
          </p:spPr>
          <p:txBody>
            <a:bodyPr/>
            <a:lstStyle/>
            <a:p>
              <a:endParaRPr lang="en-US"/>
            </a:p>
          </p:txBody>
        </p:sp>
        <p:sp>
          <p:nvSpPr>
            <p:cNvPr id="134241" name="Line 32"/>
            <p:cNvSpPr>
              <a:spLocks noChangeAspect="1" noChangeShapeType="1"/>
            </p:cNvSpPr>
            <p:nvPr/>
          </p:nvSpPr>
          <p:spPr bwMode="auto">
            <a:xfrm>
              <a:off x="6447262" y="2314635"/>
              <a:ext cx="42547" cy="57154"/>
            </a:xfrm>
            <a:prstGeom prst="line">
              <a:avLst/>
            </a:prstGeom>
            <a:noFill/>
            <a:ln w="9525">
              <a:solidFill>
                <a:schemeClr val="tx1"/>
              </a:solidFill>
              <a:round/>
              <a:headEnd/>
              <a:tailEnd/>
            </a:ln>
          </p:spPr>
          <p:txBody>
            <a:bodyPr/>
            <a:lstStyle/>
            <a:p>
              <a:endParaRPr lang="en-US"/>
            </a:p>
          </p:txBody>
        </p:sp>
        <p:sp>
          <p:nvSpPr>
            <p:cNvPr id="134242" name="Line 31"/>
            <p:cNvSpPr>
              <a:spLocks noChangeAspect="1" noChangeShapeType="1"/>
            </p:cNvSpPr>
            <p:nvPr/>
          </p:nvSpPr>
          <p:spPr bwMode="auto">
            <a:xfrm>
              <a:off x="6315810" y="2175560"/>
              <a:ext cx="63504" cy="63504"/>
            </a:xfrm>
            <a:prstGeom prst="line">
              <a:avLst/>
            </a:prstGeom>
            <a:noFill/>
            <a:ln w="9525">
              <a:solidFill>
                <a:schemeClr val="tx1"/>
              </a:solidFill>
              <a:round/>
              <a:headEnd/>
              <a:tailEnd/>
            </a:ln>
          </p:spPr>
          <p:txBody>
            <a:bodyPr/>
            <a:lstStyle/>
            <a:p>
              <a:endParaRPr lang="en-US"/>
            </a:p>
          </p:txBody>
        </p:sp>
        <p:sp>
          <p:nvSpPr>
            <p:cNvPr id="134243" name="Rectangle 29"/>
            <p:cNvSpPr>
              <a:spLocks noChangeAspect="1" noChangeArrowheads="1"/>
            </p:cNvSpPr>
            <p:nvPr/>
          </p:nvSpPr>
          <p:spPr bwMode="auto">
            <a:xfrm>
              <a:off x="6323430" y="2715983"/>
              <a:ext cx="617889" cy="360070"/>
            </a:xfrm>
            <a:prstGeom prst="rect">
              <a:avLst/>
            </a:prstGeom>
            <a:solidFill>
              <a:srgbClr val="FFFFFF"/>
            </a:solidFill>
            <a:ln w="12700">
              <a:solidFill>
                <a:srgbClr val="000000"/>
              </a:solidFill>
              <a:miter lim="800000"/>
              <a:headEnd/>
              <a:tailEnd/>
            </a:ln>
          </p:spPr>
          <p:txBody>
            <a:bodyPr lIns="8321" tIns="8321" rIns="8321" bIns="8321"/>
            <a:lstStyle/>
            <a:p>
              <a:pPr algn="ctr"/>
              <a:r>
                <a:rPr lang="en-US" sz="1000">
                  <a:ea typeface="굴림" charset="-127"/>
                </a:rPr>
                <a:t>Semantic</a:t>
              </a:r>
              <a:endParaRPr lang="en-US" sz="600"/>
            </a:p>
            <a:p>
              <a:pPr algn="ctr"/>
              <a:r>
                <a:rPr lang="en-US" sz="1000">
                  <a:ea typeface="굴림" charset="-127"/>
                </a:rPr>
                <a:t>Learning</a:t>
              </a:r>
              <a:endParaRPr lang="en-US"/>
            </a:p>
          </p:txBody>
        </p:sp>
        <p:sp>
          <p:nvSpPr>
            <p:cNvPr id="134244" name="Line 28"/>
            <p:cNvSpPr>
              <a:spLocks noChangeAspect="1" noChangeShapeType="1"/>
            </p:cNvSpPr>
            <p:nvPr/>
          </p:nvSpPr>
          <p:spPr bwMode="auto">
            <a:xfrm>
              <a:off x="6071956" y="2526740"/>
              <a:ext cx="12066" cy="1101802"/>
            </a:xfrm>
            <a:prstGeom prst="line">
              <a:avLst/>
            </a:prstGeom>
            <a:noFill/>
            <a:ln w="12700">
              <a:solidFill>
                <a:schemeClr val="bg1"/>
              </a:solidFill>
              <a:round/>
              <a:headEnd/>
              <a:tailEnd type="triangle" w="med" len="med"/>
            </a:ln>
          </p:spPr>
          <p:txBody>
            <a:bodyPr/>
            <a:lstStyle/>
            <a:p>
              <a:endParaRPr lang="en-US"/>
            </a:p>
          </p:txBody>
        </p:sp>
        <p:sp>
          <p:nvSpPr>
            <p:cNvPr id="134245" name="Oval 22"/>
            <p:cNvSpPr>
              <a:spLocks noChangeAspect="1" noChangeArrowheads="1"/>
            </p:cNvSpPr>
            <p:nvPr/>
          </p:nvSpPr>
          <p:spPr bwMode="auto">
            <a:xfrm>
              <a:off x="5457242" y="2354643"/>
              <a:ext cx="96525" cy="91446"/>
            </a:xfrm>
            <a:prstGeom prst="ellipse">
              <a:avLst/>
            </a:prstGeom>
            <a:solidFill>
              <a:srgbClr val="FFFFFF"/>
            </a:solidFill>
            <a:ln w="9525">
              <a:solidFill>
                <a:srgbClr val="000000"/>
              </a:solidFill>
              <a:round/>
              <a:headEnd/>
              <a:tailEnd/>
            </a:ln>
          </p:spPr>
          <p:txBody>
            <a:bodyPr/>
            <a:lstStyle/>
            <a:p>
              <a:endParaRPr lang="en-US"/>
            </a:p>
          </p:txBody>
        </p:sp>
        <p:sp>
          <p:nvSpPr>
            <p:cNvPr id="134246" name="Oval 21"/>
            <p:cNvSpPr>
              <a:spLocks noChangeAspect="1" noChangeArrowheads="1"/>
            </p:cNvSpPr>
            <p:nvPr/>
          </p:nvSpPr>
          <p:spPr bwMode="auto">
            <a:xfrm>
              <a:off x="5715067" y="2099990"/>
              <a:ext cx="95890" cy="92081"/>
            </a:xfrm>
            <a:prstGeom prst="ellipse">
              <a:avLst/>
            </a:prstGeom>
            <a:solidFill>
              <a:srgbClr val="FFFFFF"/>
            </a:solidFill>
            <a:ln w="9525">
              <a:solidFill>
                <a:schemeClr val="tx1"/>
              </a:solidFill>
              <a:round/>
              <a:headEnd/>
              <a:tailEnd/>
            </a:ln>
          </p:spPr>
          <p:txBody>
            <a:bodyPr/>
            <a:lstStyle/>
            <a:p>
              <a:endParaRPr lang="en-US"/>
            </a:p>
          </p:txBody>
        </p:sp>
        <p:sp>
          <p:nvSpPr>
            <p:cNvPr id="134247" name="Oval 20"/>
            <p:cNvSpPr>
              <a:spLocks noChangeAspect="1" noChangeArrowheads="1"/>
            </p:cNvSpPr>
            <p:nvPr/>
          </p:nvSpPr>
          <p:spPr bwMode="auto">
            <a:xfrm>
              <a:off x="5579804" y="2235254"/>
              <a:ext cx="97795" cy="92081"/>
            </a:xfrm>
            <a:prstGeom prst="ellipse">
              <a:avLst/>
            </a:prstGeom>
            <a:solidFill>
              <a:srgbClr val="FFFFFF"/>
            </a:solidFill>
            <a:ln w="9525">
              <a:solidFill>
                <a:schemeClr val="tx1"/>
              </a:solidFill>
              <a:round/>
              <a:headEnd/>
              <a:tailEnd/>
            </a:ln>
          </p:spPr>
          <p:txBody>
            <a:bodyPr/>
            <a:lstStyle/>
            <a:p>
              <a:endParaRPr lang="en-US"/>
            </a:p>
          </p:txBody>
        </p:sp>
        <p:sp>
          <p:nvSpPr>
            <p:cNvPr id="134248" name="Oval 19"/>
            <p:cNvSpPr>
              <a:spLocks noChangeAspect="1" noChangeArrowheads="1"/>
            </p:cNvSpPr>
            <p:nvPr/>
          </p:nvSpPr>
          <p:spPr bwMode="auto">
            <a:xfrm>
              <a:off x="5841439" y="2235254"/>
              <a:ext cx="99065" cy="92081"/>
            </a:xfrm>
            <a:prstGeom prst="ellipse">
              <a:avLst/>
            </a:prstGeom>
            <a:solidFill>
              <a:srgbClr val="FFFFFF"/>
            </a:solidFill>
            <a:ln w="9525">
              <a:solidFill>
                <a:schemeClr val="tx1"/>
              </a:solidFill>
              <a:round/>
              <a:headEnd/>
              <a:tailEnd/>
            </a:ln>
          </p:spPr>
          <p:txBody>
            <a:bodyPr/>
            <a:lstStyle/>
            <a:p>
              <a:endParaRPr lang="en-US"/>
            </a:p>
          </p:txBody>
        </p:sp>
        <p:sp>
          <p:nvSpPr>
            <p:cNvPr id="134249" name="Oval 18"/>
            <p:cNvSpPr>
              <a:spLocks noChangeAspect="1" noChangeArrowheads="1"/>
            </p:cNvSpPr>
            <p:nvPr/>
          </p:nvSpPr>
          <p:spPr bwMode="auto">
            <a:xfrm>
              <a:off x="5680140" y="2360358"/>
              <a:ext cx="98430" cy="93987"/>
            </a:xfrm>
            <a:prstGeom prst="ellipse">
              <a:avLst/>
            </a:prstGeom>
            <a:solidFill>
              <a:srgbClr val="FFFFFF"/>
            </a:solidFill>
            <a:ln w="9525">
              <a:solidFill>
                <a:schemeClr val="tx1"/>
              </a:solidFill>
              <a:round/>
              <a:headEnd/>
              <a:tailEnd/>
            </a:ln>
          </p:spPr>
          <p:txBody>
            <a:bodyPr/>
            <a:lstStyle/>
            <a:p>
              <a:endParaRPr lang="en-US"/>
            </a:p>
          </p:txBody>
        </p:sp>
        <p:sp>
          <p:nvSpPr>
            <p:cNvPr id="134250" name="Line 17"/>
            <p:cNvSpPr>
              <a:spLocks noChangeAspect="1" noChangeShapeType="1"/>
            </p:cNvSpPr>
            <p:nvPr/>
          </p:nvSpPr>
          <p:spPr bwMode="auto">
            <a:xfrm flipH="1">
              <a:off x="5662994" y="2178735"/>
              <a:ext cx="59058" cy="66045"/>
            </a:xfrm>
            <a:prstGeom prst="line">
              <a:avLst/>
            </a:prstGeom>
            <a:noFill/>
            <a:ln w="9525">
              <a:solidFill>
                <a:schemeClr val="tx1"/>
              </a:solidFill>
              <a:round/>
              <a:headEnd/>
              <a:tailEnd/>
            </a:ln>
          </p:spPr>
          <p:txBody>
            <a:bodyPr/>
            <a:lstStyle/>
            <a:p>
              <a:endParaRPr lang="en-US"/>
            </a:p>
          </p:txBody>
        </p:sp>
        <p:sp>
          <p:nvSpPr>
            <p:cNvPr id="134251" name="Line 16"/>
            <p:cNvSpPr>
              <a:spLocks noChangeAspect="1" noChangeShapeType="1"/>
            </p:cNvSpPr>
            <p:nvPr/>
          </p:nvSpPr>
          <p:spPr bwMode="auto">
            <a:xfrm flipH="1">
              <a:off x="5531541" y="2308284"/>
              <a:ext cx="55248" cy="52074"/>
            </a:xfrm>
            <a:prstGeom prst="line">
              <a:avLst/>
            </a:prstGeom>
            <a:noFill/>
            <a:ln w="9525">
              <a:solidFill>
                <a:schemeClr val="tx1"/>
              </a:solidFill>
              <a:round/>
              <a:headEnd/>
              <a:tailEnd/>
            </a:ln>
          </p:spPr>
          <p:txBody>
            <a:bodyPr/>
            <a:lstStyle/>
            <a:p>
              <a:endParaRPr lang="en-US"/>
            </a:p>
          </p:txBody>
        </p:sp>
        <p:sp>
          <p:nvSpPr>
            <p:cNvPr id="134252" name="Line 15"/>
            <p:cNvSpPr>
              <a:spLocks noChangeAspect="1" noChangeShapeType="1"/>
            </p:cNvSpPr>
            <p:nvPr/>
          </p:nvSpPr>
          <p:spPr bwMode="auto">
            <a:xfrm>
              <a:off x="5655373" y="2320350"/>
              <a:ext cx="38737" cy="47628"/>
            </a:xfrm>
            <a:prstGeom prst="line">
              <a:avLst/>
            </a:prstGeom>
            <a:noFill/>
            <a:ln w="9525">
              <a:solidFill>
                <a:schemeClr val="tx1"/>
              </a:solidFill>
              <a:round/>
              <a:headEnd/>
              <a:tailEnd/>
            </a:ln>
          </p:spPr>
          <p:txBody>
            <a:bodyPr/>
            <a:lstStyle/>
            <a:p>
              <a:endParaRPr lang="en-US"/>
            </a:p>
          </p:txBody>
        </p:sp>
        <p:sp>
          <p:nvSpPr>
            <p:cNvPr id="134253" name="Line 14"/>
            <p:cNvSpPr>
              <a:spLocks noChangeAspect="1" noChangeShapeType="1"/>
            </p:cNvSpPr>
            <p:nvPr/>
          </p:nvSpPr>
          <p:spPr bwMode="auto">
            <a:xfrm>
              <a:off x="5798256" y="2178735"/>
              <a:ext cx="59058" cy="63504"/>
            </a:xfrm>
            <a:prstGeom prst="line">
              <a:avLst/>
            </a:prstGeom>
            <a:noFill/>
            <a:ln w="9525">
              <a:solidFill>
                <a:schemeClr val="tx1"/>
              </a:solidFill>
              <a:round/>
              <a:headEnd/>
              <a:tailEnd/>
            </a:ln>
          </p:spPr>
          <p:txBody>
            <a:bodyPr/>
            <a:lstStyle/>
            <a:p>
              <a:endParaRPr lang="en-US"/>
            </a:p>
          </p:txBody>
        </p:sp>
        <p:sp>
          <p:nvSpPr>
            <p:cNvPr id="134254" name="Line 12"/>
            <p:cNvSpPr>
              <a:spLocks noChangeAspect="1" noChangeShapeType="1"/>
            </p:cNvSpPr>
            <p:nvPr/>
          </p:nvSpPr>
          <p:spPr bwMode="auto">
            <a:xfrm flipH="1" flipV="1">
              <a:off x="6289138" y="2526740"/>
              <a:ext cx="3175" cy="1094816"/>
            </a:xfrm>
            <a:prstGeom prst="line">
              <a:avLst/>
            </a:prstGeom>
            <a:noFill/>
            <a:ln w="9525">
              <a:solidFill>
                <a:schemeClr val="bg1"/>
              </a:solidFill>
              <a:round/>
              <a:headEnd/>
              <a:tailEnd type="triangle" w="med" len="med"/>
            </a:ln>
          </p:spPr>
          <p:txBody>
            <a:bodyPr/>
            <a:lstStyle/>
            <a:p>
              <a:endParaRPr lang="en-US"/>
            </a:p>
          </p:txBody>
        </p:sp>
        <p:sp>
          <p:nvSpPr>
            <p:cNvPr id="134255" name="AutoShape 11"/>
            <p:cNvSpPr>
              <a:spLocks noChangeAspect="1" noChangeArrowheads="1"/>
            </p:cNvSpPr>
            <p:nvPr/>
          </p:nvSpPr>
          <p:spPr bwMode="auto">
            <a:xfrm>
              <a:off x="6000832" y="3616476"/>
              <a:ext cx="392452" cy="116213"/>
            </a:xfrm>
            <a:prstGeom prst="roundRect">
              <a:avLst>
                <a:gd name="adj" fmla="val 16667"/>
              </a:avLst>
            </a:prstGeom>
            <a:solidFill>
              <a:srgbClr val="FFFFFF"/>
            </a:solidFill>
            <a:ln w="12700">
              <a:solidFill>
                <a:srgbClr val="000000"/>
              </a:solidFill>
              <a:round/>
              <a:headEnd/>
              <a:tailEnd/>
            </a:ln>
          </p:spPr>
          <p:txBody>
            <a:bodyPr/>
            <a:lstStyle/>
            <a:p>
              <a:endParaRPr lang="en-US"/>
            </a:p>
          </p:txBody>
        </p:sp>
      </p:grpSp>
      <p:grpSp>
        <p:nvGrpSpPr>
          <p:cNvPr id="6" name="Group 173"/>
          <p:cNvGrpSpPr>
            <a:grpSpLocks/>
          </p:cNvGrpSpPr>
          <p:nvPr/>
        </p:nvGrpSpPr>
        <p:grpSpPr bwMode="auto">
          <a:xfrm>
            <a:off x="6824663" y="2327275"/>
            <a:ext cx="2068512" cy="1911350"/>
            <a:chOff x="6689845" y="1825016"/>
            <a:chExt cx="2069580" cy="1911483"/>
          </a:xfrm>
        </p:grpSpPr>
        <p:sp>
          <p:nvSpPr>
            <p:cNvPr id="134222" name="AutoShape 46"/>
            <p:cNvSpPr>
              <a:spLocks noChangeAspect="1" noChangeArrowheads="1"/>
            </p:cNvSpPr>
            <p:nvPr/>
          </p:nvSpPr>
          <p:spPr bwMode="auto">
            <a:xfrm>
              <a:off x="7186443" y="1825016"/>
              <a:ext cx="1572982" cy="690293"/>
            </a:xfrm>
            <a:prstGeom prst="roundRect">
              <a:avLst>
                <a:gd name="adj" fmla="val 16667"/>
              </a:avLst>
            </a:prstGeom>
            <a:solidFill>
              <a:srgbClr val="FFFFFF"/>
            </a:solidFill>
            <a:ln w="12700">
              <a:solidFill>
                <a:srgbClr val="000000"/>
              </a:solidFill>
              <a:round/>
              <a:headEnd/>
              <a:tailEnd/>
            </a:ln>
          </p:spPr>
          <p:txBody>
            <a:bodyPr lIns="83210" tIns="8321" rIns="83210" bIns="41605"/>
            <a:lstStyle/>
            <a:p>
              <a:pPr algn="ctr"/>
              <a:r>
                <a:rPr lang="en-US" sz="1000">
                  <a:ea typeface="굴림" charset="-127"/>
                </a:rPr>
                <a:t>Episodic</a:t>
              </a:r>
              <a:endParaRPr lang="en-US"/>
            </a:p>
          </p:txBody>
        </p:sp>
        <p:sp>
          <p:nvSpPr>
            <p:cNvPr id="134223" name="AutoShape 45"/>
            <p:cNvSpPr>
              <a:spLocks noChangeAspect="1" noChangeArrowheads="1"/>
            </p:cNvSpPr>
            <p:nvPr/>
          </p:nvSpPr>
          <p:spPr bwMode="auto">
            <a:xfrm>
              <a:off x="7908478" y="2280977"/>
              <a:ext cx="400707" cy="164476"/>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34224" name="AutoShape 44"/>
            <p:cNvSpPr>
              <a:spLocks noChangeAspect="1" noChangeArrowheads="1"/>
            </p:cNvSpPr>
            <p:nvPr/>
          </p:nvSpPr>
          <p:spPr bwMode="auto">
            <a:xfrm>
              <a:off x="7857675" y="2244145"/>
              <a:ext cx="399437" cy="163841"/>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34225" name="AutoShape 43"/>
            <p:cNvSpPr>
              <a:spLocks noChangeAspect="1" noChangeArrowheads="1"/>
            </p:cNvSpPr>
            <p:nvPr/>
          </p:nvSpPr>
          <p:spPr bwMode="auto">
            <a:xfrm>
              <a:off x="7807507" y="2206677"/>
              <a:ext cx="399437" cy="161936"/>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34226" name="AutoShape 42"/>
            <p:cNvSpPr>
              <a:spLocks noChangeAspect="1" noChangeArrowheads="1"/>
            </p:cNvSpPr>
            <p:nvPr/>
          </p:nvSpPr>
          <p:spPr bwMode="auto">
            <a:xfrm>
              <a:off x="7752259" y="2167305"/>
              <a:ext cx="403247" cy="163841"/>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34227" name="AutoShape 41"/>
            <p:cNvSpPr>
              <a:spLocks noChangeAspect="1" noChangeArrowheads="1"/>
            </p:cNvSpPr>
            <p:nvPr/>
          </p:nvSpPr>
          <p:spPr bwMode="auto">
            <a:xfrm>
              <a:off x="7703996" y="2130472"/>
              <a:ext cx="397532" cy="163841"/>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34228" name="AutoShape 40"/>
            <p:cNvSpPr>
              <a:spLocks noChangeAspect="1" noChangeArrowheads="1"/>
            </p:cNvSpPr>
            <p:nvPr/>
          </p:nvSpPr>
          <p:spPr bwMode="auto">
            <a:xfrm>
              <a:off x="7653194" y="2093004"/>
              <a:ext cx="396897" cy="163206"/>
            </a:xfrm>
            <a:prstGeom prst="roundRect">
              <a:avLst>
                <a:gd name="adj" fmla="val 16667"/>
              </a:avLst>
            </a:prstGeom>
            <a:solidFill>
              <a:srgbClr val="FFFFFF"/>
            </a:solidFill>
            <a:ln w="9525">
              <a:solidFill>
                <a:srgbClr val="000000"/>
              </a:solidFill>
              <a:round/>
              <a:headEnd/>
              <a:tailEnd/>
            </a:ln>
          </p:spPr>
          <p:txBody>
            <a:bodyPr/>
            <a:lstStyle/>
            <a:p>
              <a:endParaRPr lang="en-US"/>
            </a:p>
          </p:txBody>
        </p:sp>
        <p:sp>
          <p:nvSpPr>
            <p:cNvPr id="134229" name="Rectangle 30"/>
            <p:cNvSpPr>
              <a:spLocks noChangeAspect="1" noChangeArrowheads="1"/>
            </p:cNvSpPr>
            <p:nvPr/>
          </p:nvSpPr>
          <p:spPr bwMode="auto">
            <a:xfrm>
              <a:off x="7851959" y="2715983"/>
              <a:ext cx="619794" cy="360070"/>
            </a:xfrm>
            <a:prstGeom prst="rect">
              <a:avLst/>
            </a:prstGeom>
            <a:solidFill>
              <a:srgbClr val="FFFFFF"/>
            </a:solidFill>
            <a:ln w="12700">
              <a:solidFill>
                <a:srgbClr val="000000"/>
              </a:solidFill>
              <a:miter lim="800000"/>
              <a:headEnd/>
              <a:tailEnd/>
            </a:ln>
          </p:spPr>
          <p:txBody>
            <a:bodyPr lIns="8321" tIns="8321" rIns="8321" bIns="8321"/>
            <a:lstStyle/>
            <a:p>
              <a:pPr algn="ctr"/>
              <a:r>
                <a:rPr lang="en-US" sz="1000">
                  <a:ea typeface="굴림" charset="-127"/>
                </a:rPr>
                <a:t>Episodic</a:t>
              </a:r>
              <a:endParaRPr lang="en-US" sz="600"/>
            </a:p>
            <a:p>
              <a:pPr algn="ctr"/>
              <a:r>
                <a:rPr lang="en-US" sz="1000">
                  <a:ea typeface="굴림" charset="-127"/>
                </a:rPr>
                <a:t>Learning</a:t>
              </a:r>
              <a:endParaRPr lang="en-US"/>
            </a:p>
          </p:txBody>
        </p:sp>
        <p:sp>
          <p:nvSpPr>
            <p:cNvPr id="134230" name="Line 27"/>
            <p:cNvSpPr>
              <a:spLocks noChangeAspect="1" noChangeShapeType="1"/>
            </p:cNvSpPr>
            <p:nvPr/>
          </p:nvSpPr>
          <p:spPr bwMode="auto">
            <a:xfrm flipH="1">
              <a:off x="6821933" y="2524199"/>
              <a:ext cx="908735" cy="1092276"/>
            </a:xfrm>
            <a:prstGeom prst="line">
              <a:avLst/>
            </a:prstGeom>
            <a:noFill/>
            <a:ln w="12700">
              <a:solidFill>
                <a:schemeClr val="bg1"/>
              </a:solidFill>
              <a:round/>
              <a:headEnd/>
              <a:tailEnd type="triangle" w="med" len="med"/>
            </a:ln>
          </p:spPr>
          <p:txBody>
            <a:bodyPr/>
            <a:lstStyle/>
            <a:p>
              <a:endParaRPr lang="en-US"/>
            </a:p>
          </p:txBody>
        </p:sp>
        <p:sp>
          <p:nvSpPr>
            <p:cNvPr id="134231" name="Line 24"/>
            <p:cNvSpPr>
              <a:spLocks noChangeAspect="1" noChangeShapeType="1"/>
            </p:cNvSpPr>
            <p:nvPr/>
          </p:nvSpPr>
          <p:spPr bwMode="auto">
            <a:xfrm flipV="1">
              <a:off x="7007998" y="2535630"/>
              <a:ext cx="980494" cy="1089101"/>
            </a:xfrm>
            <a:prstGeom prst="line">
              <a:avLst/>
            </a:prstGeom>
            <a:noFill/>
            <a:ln w="12700">
              <a:solidFill>
                <a:schemeClr val="bg1"/>
              </a:solidFill>
              <a:round/>
              <a:headEnd/>
              <a:tailEnd type="triangle" w="med" len="med"/>
            </a:ln>
          </p:spPr>
          <p:txBody>
            <a:bodyPr/>
            <a:lstStyle/>
            <a:p>
              <a:endParaRPr lang="en-US"/>
            </a:p>
          </p:txBody>
        </p:sp>
        <p:sp>
          <p:nvSpPr>
            <p:cNvPr id="134232" name="AutoShape 10"/>
            <p:cNvSpPr>
              <a:spLocks noChangeAspect="1" noChangeArrowheads="1"/>
            </p:cNvSpPr>
            <p:nvPr/>
          </p:nvSpPr>
          <p:spPr bwMode="auto">
            <a:xfrm>
              <a:off x="6689845" y="3619651"/>
              <a:ext cx="395627" cy="116848"/>
            </a:xfrm>
            <a:prstGeom prst="roundRect">
              <a:avLst>
                <a:gd name="adj" fmla="val 16667"/>
              </a:avLst>
            </a:prstGeom>
            <a:solidFill>
              <a:srgbClr val="FFFFFF"/>
            </a:solidFill>
            <a:ln w="12700">
              <a:solidFill>
                <a:srgbClr val="000000"/>
              </a:solidFill>
              <a:round/>
              <a:headEnd/>
              <a:tailEnd/>
            </a:ln>
          </p:spPr>
          <p:txBody>
            <a:bodyPr/>
            <a:lstStyle/>
            <a:p>
              <a:endParaRPr lang="en-US"/>
            </a:p>
          </p:txBody>
        </p:sp>
      </p:grpSp>
      <p:sp>
        <p:nvSpPr>
          <p:cNvPr id="134190" name="Rectangle 9"/>
          <p:cNvSpPr>
            <a:spLocks noChangeAspect="1" noChangeArrowheads="1"/>
          </p:cNvSpPr>
          <p:nvPr/>
        </p:nvSpPr>
        <p:spPr bwMode="auto">
          <a:xfrm>
            <a:off x="4478338" y="5656263"/>
            <a:ext cx="847725" cy="247650"/>
          </a:xfrm>
          <a:prstGeom prst="rect">
            <a:avLst/>
          </a:prstGeom>
          <a:solidFill>
            <a:srgbClr val="FFFFFF"/>
          </a:solidFill>
          <a:ln w="12700">
            <a:solidFill>
              <a:srgbClr val="000000"/>
            </a:solidFill>
            <a:miter lim="800000"/>
            <a:headEnd/>
            <a:tailEnd/>
          </a:ln>
        </p:spPr>
        <p:txBody>
          <a:bodyPr lIns="83210" tIns="41605" rIns="83210" bIns="41605"/>
          <a:lstStyle/>
          <a:p>
            <a:pPr algn="ctr"/>
            <a:r>
              <a:rPr lang="en-US" sz="1000">
                <a:solidFill>
                  <a:srgbClr val="000000"/>
                </a:solidFill>
                <a:ea typeface="굴림" charset="-127"/>
              </a:rPr>
              <a:t>Perception</a:t>
            </a:r>
            <a:endParaRPr lang="en-US"/>
          </a:p>
        </p:txBody>
      </p:sp>
      <p:sp>
        <p:nvSpPr>
          <p:cNvPr id="134191" name="Rectangle 8"/>
          <p:cNvSpPr>
            <a:spLocks noChangeAspect="1" noChangeArrowheads="1"/>
          </p:cNvSpPr>
          <p:nvPr/>
        </p:nvSpPr>
        <p:spPr bwMode="auto">
          <a:xfrm>
            <a:off x="6945313" y="5657850"/>
            <a:ext cx="925512" cy="231775"/>
          </a:xfrm>
          <a:prstGeom prst="rect">
            <a:avLst/>
          </a:prstGeom>
          <a:solidFill>
            <a:srgbClr val="FFFFFF"/>
          </a:solidFill>
          <a:ln w="12700">
            <a:solidFill>
              <a:srgbClr val="000000"/>
            </a:solidFill>
            <a:miter lim="800000"/>
            <a:headEnd/>
            <a:tailEnd/>
          </a:ln>
        </p:spPr>
        <p:txBody>
          <a:bodyPr lIns="83210" tIns="41605" rIns="83210" bIns="41605"/>
          <a:lstStyle/>
          <a:p>
            <a:pPr algn="ctr"/>
            <a:r>
              <a:rPr lang="en-US" sz="1000">
                <a:solidFill>
                  <a:srgbClr val="000000"/>
                </a:solidFill>
                <a:ea typeface="굴림" charset="-127"/>
              </a:rPr>
              <a:t>Action</a:t>
            </a:r>
            <a:endParaRPr lang="en-US"/>
          </a:p>
        </p:txBody>
      </p:sp>
      <p:sp>
        <p:nvSpPr>
          <p:cNvPr id="134192" name="Line 6"/>
          <p:cNvSpPr>
            <a:spLocks noChangeShapeType="1"/>
          </p:cNvSpPr>
          <p:nvPr/>
        </p:nvSpPr>
        <p:spPr bwMode="auto">
          <a:xfrm>
            <a:off x="6975475" y="5041900"/>
            <a:ext cx="438150" cy="606425"/>
          </a:xfrm>
          <a:prstGeom prst="line">
            <a:avLst/>
          </a:prstGeom>
          <a:noFill/>
          <a:ln w="9525">
            <a:solidFill>
              <a:schemeClr val="bg1"/>
            </a:solidFill>
            <a:round/>
            <a:headEnd/>
            <a:tailEnd type="triangle" w="med" len="med"/>
          </a:ln>
        </p:spPr>
        <p:txBody>
          <a:bodyPr/>
          <a:lstStyle/>
          <a:p>
            <a:endParaRPr lang="en-US"/>
          </a:p>
        </p:txBody>
      </p:sp>
      <p:grpSp>
        <p:nvGrpSpPr>
          <p:cNvPr id="7" name="Group 213"/>
          <p:cNvGrpSpPr>
            <a:grpSpLocks/>
          </p:cNvGrpSpPr>
          <p:nvPr/>
        </p:nvGrpSpPr>
        <p:grpSpPr bwMode="auto">
          <a:xfrm>
            <a:off x="5318125" y="5513388"/>
            <a:ext cx="1627188" cy="390525"/>
            <a:chOff x="5184177" y="4840841"/>
            <a:chExt cx="1626325" cy="389917"/>
          </a:xfrm>
        </p:grpSpPr>
        <p:sp>
          <p:nvSpPr>
            <p:cNvPr id="134219" name="Rectangle 5"/>
            <p:cNvSpPr>
              <a:spLocks noChangeAspect="1" noChangeArrowheads="1"/>
            </p:cNvSpPr>
            <p:nvPr/>
          </p:nvSpPr>
          <p:spPr bwMode="auto">
            <a:xfrm>
              <a:off x="5549322" y="4840841"/>
              <a:ext cx="924611" cy="389917"/>
            </a:xfrm>
            <a:prstGeom prst="rect">
              <a:avLst/>
            </a:prstGeom>
            <a:solidFill>
              <a:srgbClr val="FFFFFF"/>
            </a:solidFill>
            <a:ln w="12700">
              <a:solidFill>
                <a:srgbClr val="000000"/>
              </a:solidFill>
              <a:miter lim="800000"/>
              <a:headEnd/>
              <a:tailEnd/>
            </a:ln>
          </p:spPr>
          <p:txBody>
            <a:bodyPr lIns="83210" tIns="41605" rIns="83210" bIns="41605"/>
            <a:lstStyle/>
            <a:p>
              <a:pPr algn="ctr"/>
              <a:r>
                <a:rPr lang="en-US" sz="1000">
                  <a:ea typeface="굴림" charset="-127"/>
                </a:rPr>
                <a:t>Visual</a:t>
              </a:r>
              <a:endParaRPr lang="en-US" sz="600"/>
            </a:p>
            <a:p>
              <a:pPr algn="ctr"/>
              <a:r>
                <a:rPr lang="en-US" sz="1000">
                  <a:ea typeface="굴림" charset="-127"/>
                </a:rPr>
                <a:t>Imagery</a:t>
              </a:r>
              <a:endParaRPr lang="en-US"/>
            </a:p>
          </p:txBody>
        </p:sp>
        <p:sp>
          <p:nvSpPr>
            <p:cNvPr id="134220" name="Line 4"/>
            <p:cNvSpPr>
              <a:spLocks noChangeShapeType="1"/>
            </p:cNvSpPr>
            <p:nvPr/>
          </p:nvSpPr>
          <p:spPr bwMode="auto">
            <a:xfrm flipH="1">
              <a:off x="6470758" y="5036435"/>
              <a:ext cx="339744" cy="635"/>
            </a:xfrm>
            <a:prstGeom prst="line">
              <a:avLst/>
            </a:prstGeom>
            <a:noFill/>
            <a:ln w="9525">
              <a:solidFill>
                <a:schemeClr val="bg1"/>
              </a:solidFill>
              <a:round/>
              <a:headEnd/>
              <a:tailEnd type="triangle" w="med" len="med"/>
            </a:ln>
          </p:spPr>
          <p:txBody>
            <a:bodyPr/>
            <a:lstStyle/>
            <a:p>
              <a:endParaRPr lang="en-US"/>
            </a:p>
          </p:txBody>
        </p:sp>
        <p:sp>
          <p:nvSpPr>
            <p:cNvPr id="134221" name="Line 3"/>
            <p:cNvSpPr>
              <a:spLocks noChangeShapeType="1"/>
            </p:cNvSpPr>
            <p:nvPr/>
          </p:nvSpPr>
          <p:spPr bwMode="auto">
            <a:xfrm flipH="1">
              <a:off x="5184177" y="5036435"/>
              <a:ext cx="361970" cy="0"/>
            </a:xfrm>
            <a:prstGeom prst="line">
              <a:avLst/>
            </a:prstGeom>
            <a:noFill/>
            <a:ln w="9525">
              <a:solidFill>
                <a:schemeClr val="bg1"/>
              </a:solidFill>
              <a:round/>
              <a:headEnd/>
              <a:tailEnd type="triangle" w="med" len="med"/>
            </a:ln>
          </p:spPr>
          <p:txBody>
            <a:bodyPr/>
            <a:lstStyle/>
            <a:p>
              <a:endParaRPr lang="en-US"/>
            </a:p>
          </p:txBody>
        </p:sp>
      </p:grpSp>
      <p:grpSp>
        <p:nvGrpSpPr>
          <p:cNvPr id="8" name="Group 218"/>
          <p:cNvGrpSpPr>
            <a:grpSpLocks/>
          </p:cNvGrpSpPr>
          <p:nvPr/>
        </p:nvGrpSpPr>
        <p:grpSpPr bwMode="auto">
          <a:xfrm>
            <a:off x="7369175" y="4170363"/>
            <a:ext cx="692150" cy="792162"/>
            <a:chOff x="7235340" y="3668549"/>
            <a:chExt cx="690919" cy="792535"/>
          </a:xfrm>
        </p:grpSpPr>
        <p:sp>
          <p:nvSpPr>
            <p:cNvPr id="134217" name="Rectangle 25"/>
            <p:cNvSpPr>
              <a:spLocks noChangeAspect="1" noChangeArrowheads="1"/>
            </p:cNvSpPr>
            <p:nvPr/>
          </p:nvSpPr>
          <p:spPr bwMode="auto">
            <a:xfrm rot="10800000">
              <a:off x="7511581" y="3668549"/>
              <a:ext cx="414678" cy="792535"/>
            </a:xfrm>
            <a:prstGeom prst="rect">
              <a:avLst/>
            </a:prstGeom>
            <a:solidFill>
              <a:srgbClr val="FFFFFF"/>
            </a:solidFill>
            <a:ln w="12700">
              <a:solidFill>
                <a:srgbClr val="000000"/>
              </a:solidFill>
              <a:miter lim="800000"/>
              <a:headEnd/>
              <a:tailEnd/>
            </a:ln>
          </p:spPr>
          <p:txBody>
            <a:bodyPr vert="eaVert" lIns="8321" tIns="41605" rIns="8321" bIns="41605"/>
            <a:lstStyle/>
            <a:p>
              <a:pPr algn="ctr"/>
              <a:r>
                <a:rPr lang="en-US" sz="1000">
                  <a:ea typeface="굴림" charset="-127"/>
                </a:rPr>
                <a:t>Appraisal Detector</a:t>
              </a:r>
              <a:endParaRPr lang="en-US"/>
            </a:p>
          </p:txBody>
        </p:sp>
        <p:sp>
          <p:nvSpPr>
            <p:cNvPr id="134218" name="Line 2"/>
            <p:cNvSpPr>
              <a:spLocks noChangeAspect="1" noChangeShapeType="1"/>
            </p:cNvSpPr>
            <p:nvPr/>
          </p:nvSpPr>
          <p:spPr bwMode="auto">
            <a:xfrm>
              <a:off x="7235340" y="4064817"/>
              <a:ext cx="271795" cy="635"/>
            </a:xfrm>
            <a:prstGeom prst="line">
              <a:avLst/>
            </a:prstGeom>
            <a:noFill/>
            <a:ln w="9525">
              <a:solidFill>
                <a:schemeClr val="bg1"/>
              </a:solidFill>
              <a:round/>
              <a:headEnd type="triangle" w="med" len="med"/>
              <a:tailEnd type="triangle" w="med" len="med"/>
            </a:ln>
          </p:spPr>
          <p:txBody>
            <a:bodyPr/>
            <a:lstStyle/>
            <a:p>
              <a:endParaRPr lang="en-US"/>
            </a:p>
          </p:txBody>
        </p:sp>
      </p:grpSp>
      <p:grpSp>
        <p:nvGrpSpPr>
          <p:cNvPr id="9" name="Group 174"/>
          <p:cNvGrpSpPr/>
          <p:nvPr/>
        </p:nvGrpSpPr>
        <p:grpSpPr>
          <a:xfrm>
            <a:off x="6824319" y="2327047"/>
            <a:ext cx="2069580" cy="1911483"/>
            <a:chOff x="6689845" y="1825016"/>
            <a:chExt cx="2069580" cy="1911483"/>
          </a:xfrm>
          <a:effectLst>
            <a:glow rad="101600">
              <a:srgbClr val="FFFF00">
                <a:alpha val="60000"/>
              </a:srgbClr>
            </a:glow>
          </a:effectLst>
        </p:grpSpPr>
        <p:sp>
          <p:nvSpPr>
            <p:cNvPr id="176" name="AutoShape 46"/>
            <p:cNvSpPr>
              <a:spLocks noChangeAspect="1" noChangeArrowheads="1"/>
            </p:cNvSpPr>
            <p:nvPr/>
          </p:nvSpPr>
          <p:spPr bwMode="auto">
            <a:xfrm>
              <a:off x="7186443" y="1825016"/>
              <a:ext cx="1572982" cy="690293"/>
            </a:xfrm>
            <a:prstGeom prst="roundRect">
              <a:avLst>
                <a:gd name="adj" fmla="val 16667"/>
              </a:avLst>
            </a:prstGeom>
            <a:solidFill>
              <a:srgbClr val="FFFFFF"/>
            </a:solidFill>
            <a:ln w="12700">
              <a:solidFill>
                <a:srgbClr val="000000"/>
              </a:solidFill>
              <a:round/>
              <a:headEnd/>
              <a:tailEnd/>
            </a:ln>
          </p:spPr>
          <p:txBody>
            <a:bodyPr lIns="83210" tIns="8321" rIns="83210" bIns="41605"/>
            <a:lstStyle/>
            <a:p>
              <a:pPr algn="ctr">
                <a:defRPr/>
              </a:pPr>
              <a:r>
                <a:rPr lang="en-US" sz="1000">
                  <a:latin typeface="Arial" pitchFamily="34" charset="0"/>
                  <a:ea typeface="굴림" charset="-127"/>
                </a:rPr>
                <a:t>Episodic</a:t>
              </a:r>
              <a:endParaRPr lang="en-US">
                <a:latin typeface="Arial" pitchFamily="34" charset="0"/>
              </a:endParaRPr>
            </a:p>
          </p:txBody>
        </p:sp>
        <p:sp>
          <p:nvSpPr>
            <p:cNvPr id="177" name="AutoShape 45"/>
            <p:cNvSpPr>
              <a:spLocks noChangeAspect="1" noChangeArrowheads="1"/>
            </p:cNvSpPr>
            <p:nvPr/>
          </p:nvSpPr>
          <p:spPr bwMode="auto">
            <a:xfrm>
              <a:off x="7908478" y="2280977"/>
              <a:ext cx="400707" cy="164476"/>
            </a:xfrm>
            <a:prstGeom prst="roundRect">
              <a:avLst>
                <a:gd name="adj" fmla="val 16667"/>
              </a:avLst>
            </a:prstGeom>
            <a:solidFill>
              <a:srgbClr val="FFFFFF"/>
            </a:solidFill>
            <a:ln w="9525">
              <a:solidFill>
                <a:srgbClr val="000000"/>
              </a:solidFill>
              <a:round/>
              <a:headEnd/>
              <a:tailEnd/>
            </a:ln>
          </p:spPr>
          <p:txBody>
            <a:bodyPr/>
            <a:lstStyle/>
            <a:p>
              <a:pPr>
                <a:defRPr/>
              </a:pPr>
              <a:endParaRPr lang="en-US"/>
            </a:p>
          </p:txBody>
        </p:sp>
        <p:sp>
          <p:nvSpPr>
            <p:cNvPr id="178" name="AutoShape 44"/>
            <p:cNvSpPr>
              <a:spLocks noChangeAspect="1" noChangeArrowheads="1"/>
            </p:cNvSpPr>
            <p:nvPr/>
          </p:nvSpPr>
          <p:spPr bwMode="auto">
            <a:xfrm>
              <a:off x="7857675" y="2244145"/>
              <a:ext cx="399437" cy="163841"/>
            </a:xfrm>
            <a:prstGeom prst="roundRect">
              <a:avLst>
                <a:gd name="adj" fmla="val 16667"/>
              </a:avLst>
            </a:prstGeom>
            <a:solidFill>
              <a:srgbClr val="FFFFFF"/>
            </a:solidFill>
            <a:ln w="9525">
              <a:solidFill>
                <a:srgbClr val="000000"/>
              </a:solidFill>
              <a:round/>
              <a:headEnd/>
              <a:tailEnd/>
            </a:ln>
          </p:spPr>
          <p:txBody>
            <a:bodyPr/>
            <a:lstStyle/>
            <a:p>
              <a:pPr>
                <a:defRPr/>
              </a:pPr>
              <a:endParaRPr lang="en-US"/>
            </a:p>
          </p:txBody>
        </p:sp>
        <p:sp>
          <p:nvSpPr>
            <p:cNvPr id="179" name="AutoShape 43"/>
            <p:cNvSpPr>
              <a:spLocks noChangeAspect="1" noChangeArrowheads="1"/>
            </p:cNvSpPr>
            <p:nvPr/>
          </p:nvSpPr>
          <p:spPr bwMode="auto">
            <a:xfrm>
              <a:off x="7807507" y="2206677"/>
              <a:ext cx="399437" cy="161936"/>
            </a:xfrm>
            <a:prstGeom prst="roundRect">
              <a:avLst>
                <a:gd name="adj" fmla="val 16667"/>
              </a:avLst>
            </a:prstGeom>
            <a:solidFill>
              <a:srgbClr val="FFFFFF"/>
            </a:solidFill>
            <a:ln w="9525">
              <a:solidFill>
                <a:srgbClr val="000000"/>
              </a:solidFill>
              <a:round/>
              <a:headEnd/>
              <a:tailEnd/>
            </a:ln>
          </p:spPr>
          <p:txBody>
            <a:bodyPr/>
            <a:lstStyle/>
            <a:p>
              <a:pPr>
                <a:defRPr/>
              </a:pPr>
              <a:endParaRPr lang="en-US"/>
            </a:p>
          </p:txBody>
        </p:sp>
        <p:sp>
          <p:nvSpPr>
            <p:cNvPr id="180" name="AutoShape 42"/>
            <p:cNvSpPr>
              <a:spLocks noChangeAspect="1" noChangeArrowheads="1"/>
            </p:cNvSpPr>
            <p:nvPr/>
          </p:nvSpPr>
          <p:spPr bwMode="auto">
            <a:xfrm>
              <a:off x="7752259" y="2167305"/>
              <a:ext cx="403247" cy="163841"/>
            </a:xfrm>
            <a:prstGeom prst="roundRect">
              <a:avLst>
                <a:gd name="adj" fmla="val 16667"/>
              </a:avLst>
            </a:prstGeom>
            <a:solidFill>
              <a:srgbClr val="FFFFFF"/>
            </a:solidFill>
            <a:ln w="9525">
              <a:solidFill>
                <a:srgbClr val="000000"/>
              </a:solidFill>
              <a:round/>
              <a:headEnd/>
              <a:tailEnd/>
            </a:ln>
          </p:spPr>
          <p:txBody>
            <a:bodyPr/>
            <a:lstStyle/>
            <a:p>
              <a:pPr>
                <a:defRPr/>
              </a:pPr>
              <a:endParaRPr lang="en-US"/>
            </a:p>
          </p:txBody>
        </p:sp>
        <p:sp>
          <p:nvSpPr>
            <p:cNvPr id="181" name="AutoShape 41"/>
            <p:cNvSpPr>
              <a:spLocks noChangeAspect="1" noChangeArrowheads="1"/>
            </p:cNvSpPr>
            <p:nvPr/>
          </p:nvSpPr>
          <p:spPr bwMode="auto">
            <a:xfrm>
              <a:off x="7703996" y="2130472"/>
              <a:ext cx="397532" cy="163841"/>
            </a:xfrm>
            <a:prstGeom prst="roundRect">
              <a:avLst>
                <a:gd name="adj" fmla="val 16667"/>
              </a:avLst>
            </a:prstGeom>
            <a:solidFill>
              <a:srgbClr val="FFFFFF"/>
            </a:solidFill>
            <a:ln w="9525">
              <a:solidFill>
                <a:srgbClr val="000000"/>
              </a:solidFill>
              <a:round/>
              <a:headEnd/>
              <a:tailEnd/>
            </a:ln>
          </p:spPr>
          <p:txBody>
            <a:bodyPr/>
            <a:lstStyle/>
            <a:p>
              <a:pPr>
                <a:defRPr/>
              </a:pPr>
              <a:endParaRPr lang="en-US"/>
            </a:p>
          </p:txBody>
        </p:sp>
        <p:sp>
          <p:nvSpPr>
            <p:cNvPr id="182" name="AutoShape 40"/>
            <p:cNvSpPr>
              <a:spLocks noChangeAspect="1" noChangeArrowheads="1"/>
            </p:cNvSpPr>
            <p:nvPr/>
          </p:nvSpPr>
          <p:spPr bwMode="auto">
            <a:xfrm>
              <a:off x="7653194" y="2093004"/>
              <a:ext cx="396897" cy="163206"/>
            </a:xfrm>
            <a:prstGeom prst="roundRect">
              <a:avLst>
                <a:gd name="adj" fmla="val 16667"/>
              </a:avLst>
            </a:prstGeom>
            <a:solidFill>
              <a:srgbClr val="FFFFFF"/>
            </a:solidFill>
            <a:ln w="9525">
              <a:solidFill>
                <a:srgbClr val="000000"/>
              </a:solidFill>
              <a:round/>
              <a:headEnd/>
              <a:tailEnd/>
            </a:ln>
          </p:spPr>
          <p:txBody>
            <a:bodyPr/>
            <a:lstStyle/>
            <a:p>
              <a:pPr>
                <a:defRPr/>
              </a:pPr>
              <a:endParaRPr lang="en-US"/>
            </a:p>
          </p:txBody>
        </p:sp>
        <p:sp>
          <p:nvSpPr>
            <p:cNvPr id="183" name="Rectangle 30"/>
            <p:cNvSpPr>
              <a:spLocks noChangeAspect="1" noChangeArrowheads="1"/>
            </p:cNvSpPr>
            <p:nvPr/>
          </p:nvSpPr>
          <p:spPr bwMode="auto">
            <a:xfrm>
              <a:off x="7851959" y="2715983"/>
              <a:ext cx="619794" cy="360070"/>
            </a:xfrm>
            <a:prstGeom prst="rect">
              <a:avLst/>
            </a:prstGeom>
            <a:solidFill>
              <a:srgbClr val="FFFFFF"/>
            </a:solidFill>
            <a:ln w="12700">
              <a:solidFill>
                <a:srgbClr val="000000"/>
              </a:solidFill>
              <a:miter lim="800000"/>
              <a:headEnd/>
              <a:tailEnd/>
            </a:ln>
          </p:spPr>
          <p:txBody>
            <a:bodyPr lIns="8321" tIns="8321" rIns="8321" bIns="8321"/>
            <a:lstStyle/>
            <a:p>
              <a:pPr algn="ctr">
                <a:defRPr/>
              </a:pPr>
              <a:r>
                <a:rPr lang="en-US" sz="1000">
                  <a:latin typeface="Arial" pitchFamily="34" charset="0"/>
                  <a:ea typeface="굴림" charset="-127"/>
                </a:rPr>
                <a:t>Episodic</a:t>
              </a:r>
              <a:endParaRPr lang="en-US" sz="600">
                <a:latin typeface="Arial" pitchFamily="34" charset="0"/>
              </a:endParaRPr>
            </a:p>
            <a:p>
              <a:pPr algn="ctr">
                <a:defRPr/>
              </a:pPr>
              <a:r>
                <a:rPr lang="en-US" sz="1000">
                  <a:latin typeface="Arial" pitchFamily="34" charset="0"/>
                  <a:ea typeface="굴림" charset="-127"/>
                </a:rPr>
                <a:t>Learning</a:t>
              </a:r>
              <a:endParaRPr lang="en-US">
                <a:latin typeface="Arial" pitchFamily="34" charset="0"/>
              </a:endParaRPr>
            </a:p>
          </p:txBody>
        </p:sp>
        <p:sp>
          <p:nvSpPr>
            <p:cNvPr id="184" name="Line 27"/>
            <p:cNvSpPr>
              <a:spLocks noChangeAspect="1" noChangeShapeType="1"/>
            </p:cNvSpPr>
            <p:nvPr/>
          </p:nvSpPr>
          <p:spPr bwMode="auto">
            <a:xfrm flipH="1">
              <a:off x="6821933" y="2524199"/>
              <a:ext cx="908735" cy="1092276"/>
            </a:xfrm>
            <a:prstGeom prst="line">
              <a:avLst/>
            </a:prstGeom>
            <a:noFill/>
            <a:ln w="12700">
              <a:solidFill>
                <a:schemeClr val="bg1"/>
              </a:solidFill>
              <a:round/>
              <a:headEnd/>
              <a:tailEnd type="triangle" w="med" len="med"/>
            </a:ln>
          </p:spPr>
          <p:txBody>
            <a:bodyPr/>
            <a:lstStyle/>
            <a:p>
              <a:pPr>
                <a:defRPr/>
              </a:pPr>
              <a:endParaRPr lang="en-US"/>
            </a:p>
          </p:txBody>
        </p:sp>
        <p:sp>
          <p:nvSpPr>
            <p:cNvPr id="185" name="Line 24"/>
            <p:cNvSpPr>
              <a:spLocks noChangeAspect="1" noChangeShapeType="1"/>
            </p:cNvSpPr>
            <p:nvPr/>
          </p:nvSpPr>
          <p:spPr bwMode="auto">
            <a:xfrm flipV="1">
              <a:off x="7007998" y="2535630"/>
              <a:ext cx="980494" cy="1089101"/>
            </a:xfrm>
            <a:prstGeom prst="line">
              <a:avLst/>
            </a:prstGeom>
            <a:noFill/>
            <a:ln w="12700">
              <a:solidFill>
                <a:schemeClr val="bg1"/>
              </a:solidFill>
              <a:round/>
              <a:headEnd/>
              <a:tailEnd type="triangle" w="med" len="med"/>
            </a:ln>
          </p:spPr>
          <p:txBody>
            <a:bodyPr/>
            <a:lstStyle/>
            <a:p>
              <a:pPr>
                <a:defRPr/>
              </a:pPr>
              <a:endParaRPr lang="en-US"/>
            </a:p>
          </p:txBody>
        </p:sp>
        <p:sp>
          <p:nvSpPr>
            <p:cNvPr id="186" name="AutoShape 10"/>
            <p:cNvSpPr>
              <a:spLocks noChangeAspect="1" noChangeArrowheads="1"/>
            </p:cNvSpPr>
            <p:nvPr/>
          </p:nvSpPr>
          <p:spPr bwMode="auto">
            <a:xfrm>
              <a:off x="6689845" y="3619651"/>
              <a:ext cx="395627" cy="116848"/>
            </a:xfrm>
            <a:prstGeom prst="roundRect">
              <a:avLst>
                <a:gd name="adj" fmla="val 16667"/>
              </a:avLst>
            </a:prstGeom>
            <a:solidFill>
              <a:srgbClr val="FFFFFF"/>
            </a:solidFill>
            <a:ln w="12700">
              <a:solidFill>
                <a:srgbClr val="000000"/>
              </a:solidFill>
              <a:round/>
              <a:headEnd/>
              <a:tailEnd/>
            </a:ln>
          </p:spPr>
          <p:txBody>
            <a:bodyPr/>
            <a:lstStyle/>
            <a:p>
              <a:pPr>
                <a:defRPr/>
              </a:pPr>
              <a:endParaRPr lang="en-US"/>
            </a:p>
          </p:txBody>
        </p:sp>
      </p:grpSp>
      <p:grpSp>
        <p:nvGrpSpPr>
          <p:cNvPr id="10" name="Group 189"/>
          <p:cNvGrpSpPr/>
          <p:nvPr/>
        </p:nvGrpSpPr>
        <p:grpSpPr>
          <a:xfrm>
            <a:off x="5426681" y="2331497"/>
            <a:ext cx="1649111" cy="1903228"/>
            <a:chOff x="5292208" y="1829461"/>
            <a:chExt cx="1649111" cy="1903228"/>
          </a:xfrm>
          <a:effectLst>
            <a:glow rad="101600">
              <a:srgbClr val="FFFF00">
                <a:alpha val="60000"/>
              </a:srgbClr>
            </a:glow>
          </a:effectLst>
        </p:grpSpPr>
        <p:sp>
          <p:nvSpPr>
            <p:cNvPr id="191" name="AutoShape 26"/>
            <p:cNvSpPr>
              <a:spLocks noChangeAspect="1" noChangeArrowheads="1"/>
            </p:cNvSpPr>
            <p:nvPr/>
          </p:nvSpPr>
          <p:spPr bwMode="auto">
            <a:xfrm>
              <a:off x="5292208" y="1829461"/>
              <a:ext cx="1574887" cy="690928"/>
            </a:xfrm>
            <a:prstGeom prst="roundRect">
              <a:avLst>
                <a:gd name="adj" fmla="val 16667"/>
              </a:avLst>
            </a:prstGeom>
            <a:solidFill>
              <a:srgbClr val="FFFFFF"/>
            </a:solidFill>
            <a:ln w="12700">
              <a:solidFill>
                <a:srgbClr val="000000"/>
              </a:solidFill>
              <a:round/>
              <a:headEnd/>
              <a:tailEnd/>
            </a:ln>
            <a:effectLst/>
          </p:spPr>
          <p:txBody>
            <a:bodyPr lIns="83210" tIns="8321" rIns="83210" bIns="41605"/>
            <a:lstStyle/>
            <a:p>
              <a:pPr algn="ctr">
                <a:defRPr/>
              </a:pPr>
              <a:r>
                <a:rPr lang="en-US" sz="1000" dirty="0">
                  <a:latin typeface="Arial" pitchFamily="34" charset="0"/>
                  <a:ea typeface="굴림" charset="-127"/>
                </a:rPr>
                <a:t>Semantic</a:t>
              </a:r>
              <a:endParaRPr lang="en-US" dirty="0">
                <a:latin typeface="Arial" pitchFamily="34" charset="0"/>
              </a:endParaRPr>
            </a:p>
          </p:txBody>
        </p:sp>
        <p:sp>
          <p:nvSpPr>
            <p:cNvPr id="192" name="Oval 39"/>
            <p:cNvSpPr>
              <a:spLocks noChangeAspect="1" noChangeArrowheads="1"/>
            </p:cNvSpPr>
            <p:nvPr/>
          </p:nvSpPr>
          <p:spPr bwMode="auto">
            <a:xfrm>
              <a:off x="5974796" y="2356548"/>
              <a:ext cx="97160" cy="92716"/>
            </a:xfrm>
            <a:prstGeom prst="ellipse">
              <a:avLst/>
            </a:prstGeom>
            <a:solidFill>
              <a:srgbClr val="FFFFFF"/>
            </a:solidFill>
            <a:ln w="9525">
              <a:solidFill>
                <a:schemeClr val="tx1"/>
              </a:solidFill>
              <a:round/>
              <a:headEnd/>
              <a:tailEnd/>
            </a:ln>
          </p:spPr>
          <p:txBody>
            <a:bodyPr/>
            <a:lstStyle/>
            <a:p>
              <a:pPr>
                <a:defRPr/>
              </a:pPr>
              <a:endParaRPr lang="en-US"/>
            </a:p>
          </p:txBody>
        </p:sp>
        <p:sp>
          <p:nvSpPr>
            <p:cNvPr id="193" name="Oval 38"/>
            <p:cNvSpPr>
              <a:spLocks noChangeAspect="1" noChangeArrowheads="1"/>
            </p:cNvSpPr>
            <p:nvPr/>
          </p:nvSpPr>
          <p:spPr bwMode="auto">
            <a:xfrm>
              <a:off x="6230080" y="2104435"/>
              <a:ext cx="99065" cy="92081"/>
            </a:xfrm>
            <a:prstGeom prst="ellipse">
              <a:avLst/>
            </a:prstGeom>
            <a:solidFill>
              <a:srgbClr val="FFFFFF"/>
            </a:solidFill>
            <a:ln w="9525">
              <a:solidFill>
                <a:schemeClr val="tx1"/>
              </a:solidFill>
              <a:round/>
              <a:headEnd/>
              <a:tailEnd/>
            </a:ln>
          </p:spPr>
          <p:txBody>
            <a:bodyPr/>
            <a:lstStyle/>
            <a:p>
              <a:pPr>
                <a:defRPr/>
              </a:pPr>
              <a:endParaRPr lang="en-US"/>
            </a:p>
          </p:txBody>
        </p:sp>
        <p:sp>
          <p:nvSpPr>
            <p:cNvPr id="194" name="Oval 37"/>
            <p:cNvSpPr>
              <a:spLocks noChangeAspect="1" noChangeArrowheads="1"/>
            </p:cNvSpPr>
            <p:nvPr/>
          </p:nvSpPr>
          <p:spPr bwMode="auto">
            <a:xfrm>
              <a:off x="6097358" y="2231444"/>
              <a:ext cx="97795" cy="91446"/>
            </a:xfrm>
            <a:prstGeom prst="ellipse">
              <a:avLst/>
            </a:prstGeom>
            <a:solidFill>
              <a:srgbClr val="FFFFFF"/>
            </a:solidFill>
            <a:ln w="9525">
              <a:solidFill>
                <a:schemeClr val="tx1"/>
              </a:solidFill>
              <a:round/>
              <a:headEnd/>
              <a:tailEnd/>
            </a:ln>
          </p:spPr>
          <p:txBody>
            <a:bodyPr/>
            <a:lstStyle/>
            <a:p>
              <a:pPr>
                <a:defRPr/>
              </a:pPr>
              <a:endParaRPr lang="en-US"/>
            </a:p>
          </p:txBody>
        </p:sp>
        <p:sp>
          <p:nvSpPr>
            <p:cNvPr id="195" name="Oval 36"/>
            <p:cNvSpPr>
              <a:spLocks noChangeAspect="1" noChangeArrowheads="1"/>
            </p:cNvSpPr>
            <p:nvPr/>
          </p:nvSpPr>
          <p:spPr bwMode="auto">
            <a:xfrm>
              <a:off x="6358992" y="2231444"/>
              <a:ext cx="97160" cy="91446"/>
            </a:xfrm>
            <a:prstGeom prst="ellipse">
              <a:avLst/>
            </a:prstGeom>
            <a:solidFill>
              <a:srgbClr val="FFFFFF"/>
            </a:solidFill>
            <a:ln w="9525">
              <a:solidFill>
                <a:schemeClr val="tx1"/>
              </a:solidFill>
              <a:round/>
              <a:headEnd/>
              <a:tailEnd/>
            </a:ln>
          </p:spPr>
          <p:txBody>
            <a:bodyPr/>
            <a:lstStyle/>
            <a:p>
              <a:pPr>
                <a:defRPr/>
              </a:pPr>
              <a:endParaRPr lang="en-US"/>
            </a:p>
          </p:txBody>
        </p:sp>
        <p:sp>
          <p:nvSpPr>
            <p:cNvPr id="196" name="Oval 35"/>
            <p:cNvSpPr>
              <a:spLocks noChangeAspect="1" noChangeArrowheads="1"/>
            </p:cNvSpPr>
            <p:nvPr/>
          </p:nvSpPr>
          <p:spPr bwMode="auto">
            <a:xfrm>
              <a:off x="6470123" y="2356548"/>
              <a:ext cx="99065" cy="92716"/>
            </a:xfrm>
            <a:prstGeom prst="ellipse">
              <a:avLst/>
            </a:prstGeom>
            <a:solidFill>
              <a:srgbClr val="FFFFFF"/>
            </a:solidFill>
            <a:ln w="9525">
              <a:solidFill>
                <a:schemeClr val="tx1"/>
              </a:solidFill>
              <a:round/>
              <a:headEnd/>
              <a:tailEnd/>
            </a:ln>
          </p:spPr>
          <p:txBody>
            <a:bodyPr/>
            <a:lstStyle/>
            <a:p>
              <a:pPr>
                <a:defRPr/>
              </a:pPr>
              <a:endParaRPr lang="en-US"/>
            </a:p>
          </p:txBody>
        </p:sp>
        <p:sp>
          <p:nvSpPr>
            <p:cNvPr id="197" name="Line 34"/>
            <p:cNvSpPr>
              <a:spLocks noChangeAspect="1" noChangeShapeType="1"/>
            </p:cNvSpPr>
            <p:nvPr/>
          </p:nvSpPr>
          <p:spPr bwMode="auto">
            <a:xfrm flipH="1">
              <a:off x="6179912" y="2183181"/>
              <a:ext cx="58423" cy="64775"/>
            </a:xfrm>
            <a:prstGeom prst="line">
              <a:avLst/>
            </a:prstGeom>
            <a:noFill/>
            <a:ln w="9525">
              <a:solidFill>
                <a:schemeClr val="tx1"/>
              </a:solidFill>
              <a:round/>
              <a:headEnd/>
              <a:tailEnd/>
            </a:ln>
          </p:spPr>
          <p:txBody>
            <a:bodyPr/>
            <a:lstStyle/>
            <a:p>
              <a:pPr>
                <a:defRPr/>
              </a:pPr>
              <a:endParaRPr lang="en-US"/>
            </a:p>
          </p:txBody>
        </p:sp>
        <p:sp>
          <p:nvSpPr>
            <p:cNvPr id="198" name="Line 33"/>
            <p:cNvSpPr>
              <a:spLocks noChangeAspect="1" noChangeShapeType="1"/>
            </p:cNvSpPr>
            <p:nvPr/>
          </p:nvSpPr>
          <p:spPr bwMode="auto">
            <a:xfrm flipH="1">
              <a:off x="6048460" y="2305744"/>
              <a:ext cx="62233" cy="57154"/>
            </a:xfrm>
            <a:prstGeom prst="line">
              <a:avLst/>
            </a:prstGeom>
            <a:noFill/>
            <a:ln w="9525">
              <a:solidFill>
                <a:schemeClr val="tx1"/>
              </a:solidFill>
              <a:round/>
              <a:headEnd/>
              <a:tailEnd/>
            </a:ln>
          </p:spPr>
          <p:txBody>
            <a:bodyPr/>
            <a:lstStyle/>
            <a:p>
              <a:pPr>
                <a:defRPr/>
              </a:pPr>
              <a:endParaRPr lang="en-US"/>
            </a:p>
          </p:txBody>
        </p:sp>
        <p:sp>
          <p:nvSpPr>
            <p:cNvPr id="199" name="Line 32"/>
            <p:cNvSpPr>
              <a:spLocks noChangeAspect="1" noChangeShapeType="1"/>
            </p:cNvSpPr>
            <p:nvPr/>
          </p:nvSpPr>
          <p:spPr bwMode="auto">
            <a:xfrm>
              <a:off x="6447262" y="2314635"/>
              <a:ext cx="42547" cy="57154"/>
            </a:xfrm>
            <a:prstGeom prst="line">
              <a:avLst/>
            </a:prstGeom>
            <a:noFill/>
            <a:ln w="9525">
              <a:solidFill>
                <a:schemeClr val="tx1"/>
              </a:solidFill>
              <a:round/>
              <a:headEnd/>
              <a:tailEnd/>
            </a:ln>
          </p:spPr>
          <p:txBody>
            <a:bodyPr/>
            <a:lstStyle/>
            <a:p>
              <a:pPr>
                <a:defRPr/>
              </a:pPr>
              <a:endParaRPr lang="en-US"/>
            </a:p>
          </p:txBody>
        </p:sp>
        <p:sp>
          <p:nvSpPr>
            <p:cNvPr id="200" name="Line 31"/>
            <p:cNvSpPr>
              <a:spLocks noChangeAspect="1" noChangeShapeType="1"/>
            </p:cNvSpPr>
            <p:nvPr/>
          </p:nvSpPr>
          <p:spPr bwMode="auto">
            <a:xfrm>
              <a:off x="6315810" y="2175560"/>
              <a:ext cx="63504" cy="63504"/>
            </a:xfrm>
            <a:prstGeom prst="line">
              <a:avLst/>
            </a:prstGeom>
            <a:noFill/>
            <a:ln w="9525">
              <a:solidFill>
                <a:schemeClr val="tx1"/>
              </a:solidFill>
              <a:round/>
              <a:headEnd/>
              <a:tailEnd/>
            </a:ln>
          </p:spPr>
          <p:txBody>
            <a:bodyPr/>
            <a:lstStyle/>
            <a:p>
              <a:pPr>
                <a:defRPr/>
              </a:pPr>
              <a:endParaRPr lang="en-US"/>
            </a:p>
          </p:txBody>
        </p:sp>
        <p:sp>
          <p:nvSpPr>
            <p:cNvPr id="201" name="Rectangle 29"/>
            <p:cNvSpPr>
              <a:spLocks noChangeAspect="1" noChangeArrowheads="1"/>
            </p:cNvSpPr>
            <p:nvPr/>
          </p:nvSpPr>
          <p:spPr bwMode="auto">
            <a:xfrm>
              <a:off x="6323430" y="2715983"/>
              <a:ext cx="617889" cy="360070"/>
            </a:xfrm>
            <a:prstGeom prst="rect">
              <a:avLst/>
            </a:prstGeom>
            <a:solidFill>
              <a:srgbClr val="FFFFFF"/>
            </a:solidFill>
            <a:ln w="12700">
              <a:solidFill>
                <a:srgbClr val="000000"/>
              </a:solidFill>
              <a:miter lim="800000"/>
              <a:headEnd/>
              <a:tailEnd/>
            </a:ln>
          </p:spPr>
          <p:txBody>
            <a:bodyPr lIns="8321" tIns="8321" rIns="8321" bIns="8321"/>
            <a:lstStyle/>
            <a:p>
              <a:pPr algn="ctr">
                <a:defRPr/>
              </a:pPr>
              <a:r>
                <a:rPr lang="en-US" sz="1000" dirty="0">
                  <a:latin typeface="Arial" pitchFamily="34" charset="0"/>
                  <a:ea typeface="굴림" charset="-127"/>
                </a:rPr>
                <a:t>Semantic</a:t>
              </a:r>
              <a:endParaRPr lang="en-US" sz="600" dirty="0">
                <a:latin typeface="Arial" pitchFamily="34" charset="0"/>
              </a:endParaRPr>
            </a:p>
            <a:p>
              <a:pPr algn="ctr">
                <a:defRPr/>
              </a:pPr>
              <a:r>
                <a:rPr lang="en-US" sz="1000" dirty="0">
                  <a:latin typeface="Arial" pitchFamily="34" charset="0"/>
                  <a:ea typeface="굴림" charset="-127"/>
                </a:rPr>
                <a:t>Learning</a:t>
              </a:r>
              <a:endParaRPr lang="en-US" dirty="0">
                <a:latin typeface="Arial" pitchFamily="34" charset="0"/>
              </a:endParaRPr>
            </a:p>
          </p:txBody>
        </p:sp>
        <p:sp>
          <p:nvSpPr>
            <p:cNvPr id="202" name="Line 28"/>
            <p:cNvSpPr>
              <a:spLocks noChangeAspect="1" noChangeShapeType="1"/>
            </p:cNvSpPr>
            <p:nvPr/>
          </p:nvSpPr>
          <p:spPr bwMode="auto">
            <a:xfrm>
              <a:off x="6071956" y="2526740"/>
              <a:ext cx="12066" cy="1101802"/>
            </a:xfrm>
            <a:prstGeom prst="line">
              <a:avLst/>
            </a:prstGeom>
            <a:noFill/>
            <a:ln w="12700">
              <a:solidFill>
                <a:schemeClr val="bg1"/>
              </a:solidFill>
              <a:round/>
              <a:headEnd/>
              <a:tailEnd type="triangle" w="med" len="med"/>
            </a:ln>
          </p:spPr>
          <p:txBody>
            <a:bodyPr/>
            <a:lstStyle/>
            <a:p>
              <a:pPr>
                <a:defRPr/>
              </a:pPr>
              <a:endParaRPr lang="en-US"/>
            </a:p>
          </p:txBody>
        </p:sp>
        <p:sp>
          <p:nvSpPr>
            <p:cNvPr id="203" name="Oval 22"/>
            <p:cNvSpPr>
              <a:spLocks noChangeAspect="1" noChangeArrowheads="1"/>
            </p:cNvSpPr>
            <p:nvPr/>
          </p:nvSpPr>
          <p:spPr bwMode="auto">
            <a:xfrm>
              <a:off x="5457242" y="2354643"/>
              <a:ext cx="96525" cy="91446"/>
            </a:xfrm>
            <a:prstGeom prst="ellipse">
              <a:avLst/>
            </a:prstGeom>
            <a:solidFill>
              <a:srgbClr val="FFFFFF"/>
            </a:solidFill>
            <a:ln w="9525">
              <a:solidFill>
                <a:srgbClr val="000000"/>
              </a:solidFill>
              <a:round/>
              <a:headEnd/>
              <a:tailEnd/>
            </a:ln>
          </p:spPr>
          <p:txBody>
            <a:bodyPr/>
            <a:lstStyle/>
            <a:p>
              <a:pPr>
                <a:defRPr/>
              </a:pPr>
              <a:endParaRPr lang="en-US"/>
            </a:p>
          </p:txBody>
        </p:sp>
        <p:sp>
          <p:nvSpPr>
            <p:cNvPr id="204" name="Oval 21"/>
            <p:cNvSpPr>
              <a:spLocks noChangeAspect="1" noChangeArrowheads="1"/>
            </p:cNvSpPr>
            <p:nvPr/>
          </p:nvSpPr>
          <p:spPr bwMode="auto">
            <a:xfrm>
              <a:off x="5715067" y="2099990"/>
              <a:ext cx="95890" cy="92081"/>
            </a:xfrm>
            <a:prstGeom prst="ellipse">
              <a:avLst/>
            </a:prstGeom>
            <a:solidFill>
              <a:srgbClr val="FFFFFF"/>
            </a:solidFill>
            <a:ln w="9525">
              <a:solidFill>
                <a:schemeClr val="tx1"/>
              </a:solidFill>
              <a:round/>
              <a:headEnd/>
              <a:tailEnd/>
            </a:ln>
          </p:spPr>
          <p:txBody>
            <a:bodyPr/>
            <a:lstStyle/>
            <a:p>
              <a:pPr>
                <a:defRPr/>
              </a:pPr>
              <a:endParaRPr lang="en-US"/>
            </a:p>
          </p:txBody>
        </p:sp>
        <p:sp>
          <p:nvSpPr>
            <p:cNvPr id="205" name="Oval 20"/>
            <p:cNvSpPr>
              <a:spLocks noChangeAspect="1" noChangeArrowheads="1"/>
            </p:cNvSpPr>
            <p:nvPr/>
          </p:nvSpPr>
          <p:spPr bwMode="auto">
            <a:xfrm>
              <a:off x="5579804" y="2235254"/>
              <a:ext cx="97795" cy="92081"/>
            </a:xfrm>
            <a:prstGeom prst="ellipse">
              <a:avLst/>
            </a:prstGeom>
            <a:solidFill>
              <a:srgbClr val="FFFFFF"/>
            </a:solidFill>
            <a:ln w="9525">
              <a:solidFill>
                <a:schemeClr val="tx1"/>
              </a:solidFill>
              <a:round/>
              <a:headEnd/>
              <a:tailEnd/>
            </a:ln>
          </p:spPr>
          <p:txBody>
            <a:bodyPr/>
            <a:lstStyle/>
            <a:p>
              <a:pPr>
                <a:defRPr/>
              </a:pPr>
              <a:endParaRPr lang="en-US"/>
            </a:p>
          </p:txBody>
        </p:sp>
        <p:sp>
          <p:nvSpPr>
            <p:cNvPr id="206" name="Oval 19"/>
            <p:cNvSpPr>
              <a:spLocks noChangeAspect="1" noChangeArrowheads="1"/>
            </p:cNvSpPr>
            <p:nvPr/>
          </p:nvSpPr>
          <p:spPr bwMode="auto">
            <a:xfrm>
              <a:off x="5841439" y="2235254"/>
              <a:ext cx="99065" cy="92081"/>
            </a:xfrm>
            <a:prstGeom prst="ellipse">
              <a:avLst/>
            </a:prstGeom>
            <a:solidFill>
              <a:srgbClr val="FFFFFF"/>
            </a:solidFill>
            <a:ln w="9525">
              <a:solidFill>
                <a:schemeClr val="tx1"/>
              </a:solidFill>
              <a:round/>
              <a:headEnd/>
              <a:tailEnd/>
            </a:ln>
          </p:spPr>
          <p:txBody>
            <a:bodyPr/>
            <a:lstStyle/>
            <a:p>
              <a:pPr>
                <a:defRPr/>
              </a:pPr>
              <a:endParaRPr lang="en-US"/>
            </a:p>
          </p:txBody>
        </p:sp>
        <p:sp>
          <p:nvSpPr>
            <p:cNvPr id="207" name="Oval 18"/>
            <p:cNvSpPr>
              <a:spLocks noChangeAspect="1" noChangeArrowheads="1"/>
            </p:cNvSpPr>
            <p:nvPr/>
          </p:nvSpPr>
          <p:spPr bwMode="auto">
            <a:xfrm>
              <a:off x="5680140" y="2360358"/>
              <a:ext cx="98430" cy="93987"/>
            </a:xfrm>
            <a:prstGeom prst="ellipse">
              <a:avLst/>
            </a:prstGeom>
            <a:solidFill>
              <a:srgbClr val="FFFFFF"/>
            </a:solidFill>
            <a:ln w="9525">
              <a:solidFill>
                <a:schemeClr val="tx1"/>
              </a:solidFill>
              <a:round/>
              <a:headEnd/>
              <a:tailEnd/>
            </a:ln>
          </p:spPr>
          <p:txBody>
            <a:bodyPr/>
            <a:lstStyle/>
            <a:p>
              <a:pPr>
                <a:defRPr/>
              </a:pPr>
              <a:endParaRPr lang="en-US"/>
            </a:p>
          </p:txBody>
        </p:sp>
        <p:sp>
          <p:nvSpPr>
            <p:cNvPr id="208" name="Line 17"/>
            <p:cNvSpPr>
              <a:spLocks noChangeAspect="1" noChangeShapeType="1"/>
            </p:cNvSpPr>
            <p:nvPr/>
          </p:nvSpPr>
          <p:spPr bwMode="auto">
            <a:xfrm flipH="1">
              <a:off x="5662994" y="2178735"/>
              <a:ext cx="59058" cy="66045"/>
            </a:xfrm>
            <a:prstGeom prst="line">
              <a:avLst/>
            </a:prstGeom>
            <a:noFill/>
            <a:ln w="9525">
              <a:solidFill>
                <a:schemeClr val="tx1"/>
              </a:solidFill>
              <a:round/>
              <a:headEnd/>
              <a:tailEnd/>
            </a:ln>
          </p:spPr>
          <p:txBody>
            <a:bodyPr/>
            <a:lstStyle/>
            <a:p>
              <a:pPr>
                <a:defRPr/>
              </a:pPr>
              <a:endParaRPr lang="en-US"/>
            </a:p>
          </p:txBody>
        </p:sp>
        <p:sp>
          <p:nvSpPr>
            <p:cNvPr id="209" name="Line 16"/>
            <p:cNvSpPr>
              <a:spLocks noChangeAspect="1" noChangeShapeType="1"/>
            </p:cNvSpPr>
            <p:nvPr/>
          </p:nvSpPr>
          <p:spPr bwMode="auto">
            <a:xfrm flipH="1">
              <a:off x="5531541" y="2308284"/>
              <a:ext cx="55248" cy="52074"/>
            </a:xfrm>
            <a:prstGeom prst="line">
              <a:avLst/>
            </a:prstGeom>
            <a:noFill/>
            <a:ln w="9525">
              <a:solidFill>
                <a:schemeClr val="tx1"/>
              </a:solidFill>
              <a:round/>
              <a:headEnd/>
              <a:tailEnd/>
            </a:ln>
          </p:spPr>
          <p:txBody>
            <a:bodyPr/>
            <a:lstStyle/>
            <a:p>
              <a:pPr>
                <a:defRPr/>
              </a:pPr>
              <a:endParaRPr lang="en-US"/>
            </a:p>
          </p:txBody>
        </p:sp>
        <p:sp>
          <p:nvSpPr>
            <p:cNvPr id="210" name="Line 15"/>
            <p:cNvSpPr>
              <a:spLocks noChangeAspect="1" noChangeShapeType="1"/>
            </p:cNvSpPr>
            <p:nvPr/>
          </p:nvSpPr>
          <p:spPr bwMode="auto">
            <a:xfrm>
              <a:off x="5655373" y="2320350"/>
              <a:ext cx="38737" cy="47628"/>
            </a:xfrm>
            <a:prstGeom prst="line">
              <a:avLst/>
            </a:prstGeom>
            <a:noFill/>
            <a:ln w="9525">
              <a:solidFill>
                <a:schemeClr val="tx1"/>
              </a:solidFill>
              <a:round/>
              <a:headEnd/>
              <a:tailEnd/>
            </a:ln>
          </p:spPr>
          <p:txBody>
            <a:bodyPr/>
            <a:lstStyle/>
            <a:p>
              <a:pPr>
                <a:defRPr/>
              </a:pPr>
              <a:endParaRPr lang="en-US"/>
            </a:p>
          </p:txBody>
        </p:sp>
        <p:sp>
          <p:nvSpPr>
            <p:cNvPr id="211" name="Line 14"/>
            <p:cNvSpPr>
              <a:spLocks noChangeAspect="1" noChangeShapeType="1"/>
            </p:cNvSpPr>
            <p:nvPr/>
          </p:nvSpPr>
          <p:spPr bwMode="auto">
            <a:xfrm>
              <a:off x="5798256" y="2178735"/>
              <a:ext cx="59058" cy="63504"/>
            </a:xfrm>
            <a:prstGeom prst="line">
              <a:avLst/>
            </a:prstGeom>
            <a:noFill/>
            <a:ln w="9525">
              <a:solidFill>
                <a:schemeClr val="tx1"/>
              </a:solidFill>
              <a:round/>
              <a:headEnd/>
              <a:tailEnd/>
            </a:ln>
          </p:spPr>
          <p:txBody>
            <a:bodyPr/>
            <a:lstStyle/>
            <a:p>
              <a:pPr>
                <a:defRPr/>
              </a:pPr>
              <a:endParaRPr lang="en-US"/>
            </a:p>
          </p:txBody>
        </p:sp>
        <p:sp>
          <p:nvSpPr>
            <p:cNvPr id="212" name="Line 12"/>
            <p:cNvSpPr>
              <a:spLocks noChangeAspect="1" noChangeShapeType="1"/>
            </p:cNvSpPr>
            <p:nvPr/>
          </p:nvSpPr>
          <p:spPr bwMode="auto">
            <a:xfrm flipH="1" flipV="1">
              <a:off x="6289138" y="2526740"/>
              <a:ext cx="3175" cy="1094816"/>
            </a:xfrm>
            <a:prstGeom prst="line">
              <a:avLst/>
            </a:prstGeom>
            <a:noFill/>
            <a:ln w="9525">
              <a:solidFill>
                <a:schemeClr val="bg1"/>
              </a:solidFill>
              <a:round/>
              <a:headEnd/>
              <a:tailEnd type="triangle" w="med" len="med"/>
            </a:ln>
          </p:spPr>
          <p:txBody>
            <a:bodyPr/>
            <a:lstStyle/>
            <a:p>
              <a:pPr>
                <a:defRPr/>
              </a:pPr>
              <a:endParaRPr lang="en-US"/>
            </a:p>
          </p:txBody>
        </p:sp>
        <p:sp>
          <p:nvSpPr>
            <p:cNvPr id="213" name="AutoShape 11"/>
            <p:cNvSpPr>
              <a:spLocks noChangeAspect="1" noChangeArrowheads="1"/>
            </p:cNvSpPr>
            <p:nvPr/>
          </p:nvSpPr>
          <p:spPr bwMode="auto">
            <a:xfrm>
              <a:off x="6000832" y="3616476"/>
              <a:ext cx="392452" cy="116213"/>
            </a:xfrm>
            <a:prstGeom prst="roundRect">
              <a:avLst>
                <a:gd name="adj" fmla="val 16667"/>
              </a:avLst>
            </a:prstGeom>
            <a:solidFill>
              <a:srgbClr val="FFFFFF"/>
            </a:solidFill>
            <a:ln w="12700">
              <a:solidFill>
                <a:srgbClr val="000000"/>
              </a:solidFill>
              <a:round/>
              <a:headEnd/>
              <a:tailEnd/>
            </a:ln>
          </p:spPr>
          <p:txBody>
            <a:bodyPr/>
            <a:lstStyle/>
            <a:p>
              <a:pPr>
                <a:defRPr/>
              </a:pPr>
              <a:endParaRPr lang="en-US"/>
            </a:p>
          </p:txBody>
        </p:sp>
      </p:grpSp>
      <p:grpSp>
        <p:nvGrpSpPr>
          <p:cNvPr id="11" name="Group 214"/>
          <p:cNvGrpSpPr/>
          <p:nvPr/>
        </p:nvGrpSpPr>
        <p:grpSpPr>
          <a:xfrm>
            <a:off x="5318738" y="5513211"/>
            <a:ext cx="1626325" cy="389917"/>
            <a:chOff x="5184177" y="4840841"/>
            <a:chExt cx="1626325" cy="389917"/>
          </a:xfrm>
          <a:effectLst>
            <a:glow rad="101600">
              <a:srgbClr val="FFFF00">
                <a:alpha val="60000"/>
              </a:srgbClr>
            </a:glow>
          </a:effectLst>
        </p:grpSpPr>
        <p:sp>
          <p:nvSpPr>
            <p:cNvPr id="216" name="Rectangle 5"/>
            <p:cNvSpPr>
              <a:spLocks noChangeAspect="1" noChangeArrowheads="1"/>
            </p:cNvSpPr>
            <p:nvPr/>
          </p:nvSpPr>
          <p:spPr bwMode="auto">
            <a:xfrm>
              <a:off x="5549322" y="4840841"/>
              <a:ext cx="924611" cy="389917"/>
            </a:xfrm>
            <a:prstGeom prst="rect">
              <a:avLst/>
            </a:prstGeom>
            <a:solidFill>
              <a:srgbClr val="FFFFFF"/>
            </a:solidFill>
            <a:ln w="12700">
              <a:solidFill>
                <a:srgbClr val="000000"/>
              </a:solidFill>
              <a:miter lim="800000"/>
              <a:headEnd/>
              <a:tailEnd/>
            </a:ln>
          </p:spPr>
          <p:txBody>
            <a:bodyPr lIns="83210" tIns="41605" rIns="83210" bIns="41605"/>
            <a:lstStyle/>
            <a:p>
              <a:pPr algn="ctr">
                <a:defRPr/>
              </a:pPr>
              <a:r>
                <a:rPr lang="en-US" sz="1000" dirty="0">
                  <a:latin typeface="Arial" pitchFamily="34" charset="0"/>
                  <a:ea typeface="굴림" charset="-127"/>
                </a:rPr>
                <a:t>Visual</a:t>
              </a:r>
              <a:endParaRPr lang="en-US" sz="600" dirty="0">
                <a:latin typeface="Arial" pitchFamily="34" charset="0"/>
              </a:endParaRPr>
            </a:p>
            <a:p>
              <a:pPr algn="ctr">
                <a:defRPr/>
              </a:pPr>
              <a:r>
                <a:rPr lang="en-US" sz="1000" dirty="0">
                  <a:latin typeface="Arial" pitchFamily="34" charset="0"/>
                  <a:ea typeface="굴림" charset="-127"/>
                </a:rPr>
                <a:t>Imagery</a:t>
              </a:r>
              <a:endParaRPr lang="en-US" dirty="0">
                <a:latin typeface="Arial" pitchFamily="34" charset="0"/>
              </a:endParaRPr>
            </a:p>
          </p:txBody>
        </p:sp>
        <p:sp>
          <p:nvSpPr>
            <p:cNvPr id="217" name="Line 4"/>
            <p:cNvSpPr>
              <a:spLocks noChangeShapeType="1"/>
            </p:cNvSpPr>
            <p:nvPr/>
          </p:nvSpPr>
          <p:spPr bwMode="auto">
            <a:xfrm flipH="1">
              <a:off x="6470758" y="5036435"/>
              <a:ext cx="339744" cy="635"/>
            </a:xfrm>
            <a:prstGeom prst="line">
              <a:avLst/>
            </a:prstGeom>
            <a:noFill/>
            <a:ln w="9525">
              <a:solidFill>
                <a:schemeClr val="bg1"/>
              </a:solidFill>
              <a:round/>
              <a:headEnd/>
              <a:tailEnd type="triangle" w="med" len="med"/>
            </a:ln>
          </p:spPr>
          <p:txBody>
            <a:bodyPr/>
            <a:lstStyle/>
            <a:p>
              <a:pPr>
                <a:defRPr/>
              </a:pPr>
              <a:endParaRPr lang="en-US"/>
            </a:p>
          </p:txBody>
        </p:sp>
        <p:sp>
          <p:nvSpPr>
            <p:cNvPr id="218" name="Line 3"/>
            <p:cNvSpPr>
              <a:spLocks noChangeShapeType="1"/>
            </p:cNvSpPr>
            <p:nvPr/>
          </p:nvSpPr>
          <p:spPr bwMode="auto">
            <a:xfrm flipH="1">
              <a:off x="5184177" y="5036435"/>
              <a:ext cx="361970" cy="0"/>
            </a:xfrm>
            <a:prstGeom prst="line">
              <a:avLst/>
            </a:prstGeom>
            <a:noFill/>
            <a:ln w="9525">
              <a:solidFill>
                <a:schemeClr val="bg1"/>
              </a:solidFill>
              <a:round/>
              <a:headEnd/>
              <a:tailEnd type="triangle" w="med" len="med"/>
            </a:ln>
          </p:spPr>
          <p:txBody>
            <a:bodyPr/>
            <a:lstStyle/>
            <a:p>
              <a:pPr>
                <a:defRPr/>
              </a:pPr>
              <a:endParaRPr lang="en-US"/>
            </a:p>
          </p:txBody>
        </p:sp>
      </p:grpSp>
      <p:grpSp>
        <p:nvGrpSpPr>
          <p:cNvPr id="12" name="Group 219"/>
          <p:cNvGrpSpPr/>
          <p:nvPr/>
        </p:nvGrpSpPr>
        <p:grpSpPr>
          <a:xfrm>
            <a:off x="7360846" y="4170585"/>
            <a:ext cx="690919" cy="792535"/>
            <a:chOff x="7235340" y="3668549"/>
            <a:chExt cx="690919" cy="792535"/>
          </a:xfrm>
          <a:effectLst>
            <a:glow rad="101600">
              <a:srgbClr val="FFFF00">
                <a:alpha val="60000"/>
              </a:srgbClr>
            </a:glow>
          </a:effectLst>
        </p:grpSpPr>
        <p:sp>
          <p:nvSpPr>
            <p:cNvPr id="221" name="Rectangle 25"/>
            <p:cNvSpPr>
              <a:spLocks noChangeAspect="1" noChangeArrowheads="1"/>
            </p:cNvSpPr>
            <p:nvPr/>
          </p:nvSpPr>
          <p:spPr bwMode="auto">
            <a:xfrm rot="10800000">
              <a:off x="7511581" y="3668549"/>
              <a:ext cx="414678" cy="792535"/>
            </a:xfrm>
            <a:prstGeom prst="rect">
              <a:avLst/>
            </a:prstGeom>
            <a:solidFill>
              <a:srgbClr val="FFFFFF"/>
            </a:solidFill>
            <a:ln w="12700">
              <a:solidFill>
                <a:srgbClr val="000000"/>
              </a:solidFill>
              <a:miter lim="800000"/>
              <a:headEnd/>
              <a:tailEnd/>
            </a:ln>
          </p:spPr>
          <p:txBody>
            <a:bodyPr vert="eaVert" lIns="8321" tIns="41605" rIns="8321" bIns="41605"/>
            <a:lstStyle/>
            <a:p>
              <a:pPr algn="ctr">
                <a:defRPr/>
              </a:pPr>
              <a:r>
                <a:rPr lang="en-US" sz="1000" dirty="0">
                  <a:latin typeface="Arial" pitchFamily="34" charset="0"/>
                  <a:ea typeface="굴림" charset="-127"/>
                </a:rPr>
                <a:t>Appraisal Detector</a:t>
              </a:r>
              <a:endParaRPr lang="en-US" dirty="0">
                <a:latin typeface="Arial" pitchFamily="34" charset="0"/>
              </a:endParaRPr>
            </a:p>
          </p:txBody>
        </p:sp>
        <p:sp>
          <p:nvSpPr>
            <p:cNvPr id="222" name="Line 2"/>
            <p:cNvSpPr>
              <a:spLocks noChangeAspect="1" noChangeShapeType="1"/>
            </p:cNvSpPr>
            <p:nvPr/>
          </p:nvSpPr>
          <p:spPr bwMode="auto">
            <a:xfrm>
              <a:off x="7235340" y="4064817"/>
              <a:ext cx="271795" cy="635"/>
            </a:xfrm>
            <a:prstGeom prst="line">
              <a:avLst/>
            </a:prstGeom>
            <a:noFill/>
            <a:ln w="9525">
              <a:solidFill>
                <a:schemeClr val="bg1"/>
              </a:solidFill>
              <a:round/>
              <a:headEnd type="triangle" w="med" len="med"/>
              <a:tailEnd type="triangle" w="med" len="med"/>
            </a:ln>
          </p:spPr>
          <p:txBody>
            <a:bodyPr/>
            <a:lstStyle/>
            <a:p>
              <a:pPr>
                <a:defRPr/>
              </a:pPr>
              <a:endParaRPr lang="en-US"/>
            </a:p>
          </p:txBody>
        </p:sp>
      </p:grpSp>
      <p:grpSp>
        <p:nvGrpSpPr>
          <p:cNvPr id="13" name="Group 223"/>
          <p:cNvGrpSpPr>
            <a:grpSpLocks/>
          </p:cNvGrpSpPr>
          <p:nvPr/>
        </p:nvGrpSpPr>
        <p:grpSpPr bwMode="auto">
          <a:xfrm>
            <a:off x="3441700" y="2995613"/>
            <a:ext cx="1547813" cy="1357312"/>
            <a:chOff x="3306448" y="2503312"/>
            <a:chExt cx="1548776" cy="1357090"/>
          </a:xfrm>
        </p:grpSpPr>
        <p:sp>
          <p:nvSpPr>
            <p:cNvPr id="223" name="Line 23"/>
            <p:cNvSpPr>
              <a:spLocks noChangeAspect="1" noChangeShapeType="1"/>
            </p:cNvSpPr>
            <p:nvPr/>
          </p:nvSpPr>
          <p:spPr bwMode="auto">
            <a:xfrm flipH="1" flipV="1">
              <a:off x="3630241" y="2503312"/>
              <a:ext cx="1224983" cy="1357090"/>
            </a:xfrm>
            <a:prstGeom prst="line">
              <a:avLst/>
            </a:prstGeom>
            <a:noFill/>
            <a:ln w="12700">
              <a:solidFill>
                <a:schemeClr val="bg1"/>
              </a:solidFill>
              <a:round/>
              <a:headEnd/>
              <a:tailEnd type="triangle" w="med" len="med"/>
            </a:ln>
            <a:effectLst>
              <a:glow rad="101600">
                <a:srgbClr val="FFFF00">
                  <a:alpha val="60000"/>
                </a:srgbClr>
              </a:glow>
            </a:effectLst>
          </p:spPr>
          <p:txBody>
            <a:bodyPr/>
            <a:lstStyle/>
            <a:p>
              <a:pPr>
                <a:defRPr/>
              </a:pPr>
              <a:endParaRPr lang="en-US"/>
            </a:p>
          </p:txBody>
        </p:sp>
        <p:sp>
          <p:nvSpPr>
            <p:cNvPr id="173" name="Rectangle 13"/>
            <p:cNvSpPr>
              <a:spLocks noChangeAspect="1" noChangeArrowheads="1"/>
            </p:cNvSpPr>
            <p:nvPr/>
          </p:nvSpPr>
          <p:spPr bwMode="auto">
            <a:xfrm>
              <a:off x="3306448" y="2724944"/>
              <a:ext cx="898575" cy="344829"/>
            </a:xfrm>
            <a:prstGeom prst="rect">
              <a:avLst/>
            </a:prstGeom>
            <a:solidFill>
              <a:srgbClr val="FFFFFF"/>
            </a:solidFill>
            <a:ln w="12700">
              <a:solidFill>
                <a:srgbClr val="000000"/>
              </a:solidFill>
              <a:miter lim="800000"/>
              <a:headEnd/>
              <a:tailEnd/>
            </a:ln>
            <a:effectLst>
              <a:glow rad="101600">
                <a:srgbClr val="FFFF00">
                  <a:alpha val="60000"/>
                </a:srgbClr>
              </a:glow>
            </a:effectLst>
            <a:scene3d>
              <a:camera prst="orthographicFront"/>
              <a:lightRig rig="threePt" dir="t"/>
            </a:scene3d>
            <a:sp3d>
              <a:bevelT/>
            </a:sp3d>
          </p:spPr>
          <p:txBody>
            <a:bodyPr lIns="8321" tIns="8321" rIns="8321" bIns="8321"/>
            <a:lstStyle/>
            <a:p>
              <a:pPr algn="ctr">
                <a:defRPr/>
              </a:pPr>
              <a:r>
                <a:rPr lang="en-US" sz="1000" dirty="0">
                  <a:latin typeface="Arial" pitchFamily="34" charset="0"/>
                  <a:ea typeface="굴림" charset="-127"/>
                </a:rPr>
                <a:t>Reinforcement</a:t>
              </a:r>
              <a:endParaRPr lang="en-US" sz="600" dirty="0">
                <a:latin typeface="Arial" pitchFamily="34" charset="0"/>
              </a:endParaRPr>
            </a:p>
            <a:p>
              <a:pPr algn="ctr">
                <a:defRPr/>
              </a:pPr>
              <a:r>
                <a:rPr lang="en-US" sz="1000" dirty="0">
                  <a:latin typeface="Arial" pitchFamily="34" charset="0"/>
                  <a:ea typeface="굴림" charset="-127"/>
                </a:rPr>
                <a:t>Learning</a:t>
              </a:r>
              <a:endParaRPr lang="en-US" dirty="0">
                <a:latin typeface="Arial" pitchFamily="34" charset="0"/>
              </a:endParaRPr>
            </a:p>
          </p:txBody>
        </p:sp>
      </p:grpSp>
      <p:grpSp>
        <p:nvGrpSpPr>
          <p:cNvPr id="14" name="Group 232"/>
          <p:cNvGrpSpPr>
            <a:grpSpLocks/>
          </p:cNvGrpSpPr>
          <p:nvPr/>
        </p:nvGrpSpPr>
        <p:grpSpPr bwMode="auto">
          <a:xfrm>
            <a:off x="4502150" y="5057775"/>
            <a:ext cx="909638" cy="617538"/>
            <a:chOff x="3116395" y="4984700"/>
            <a:chExt cx="909465" cy="617705"/>
          </a:xfrm>
        </p:grpSpPr>
        <p:sp>
          <p:nvSpPr>
            <p:cNvPr id="166" name="Line 7"/>
            <p:cNvSpPr>
              <a:spLocks noChangeShapeType="1"/>
            </p:cNvSpPr>
            <p:nvPr/>
          </p:nvSpPr>
          <p:spPr bwMode="auto">
            <a:xfrm flipV="1">
              <a:off x="3464552" y="4984700"/>
              <a:ext cx="561308" cy="160686"/>
            </a:xfrm>
            <a:prstGeom prst="line">
              <a:avLst/>
            </a:prstGeom>
            <a:noFill/>
            <a:ln w="9525">
              <a:solidFill>
                <a:schemeClr val="bg1"/>
              </a:solidFill>
              <a:round/>
              <a:headEnd/>
              <a:tailEnd type="triangle" w="med" len="med"/>
            </a:ln>
            <a:effectLst>
              <a:glow rad="101600">
                <a:srgbClr val="FFFF00">
                  <a:alpha val="60000"/>
                </a:srgbClr>
              </a:glow>
            </a:effectLst>
          </p:spPr>
          <p:txBody>
            <a:bodyPr/>
            <a:lstStyle/>
            <a:p>
              <a:pPr>
                <a:defRPr/>
              </a:pPr>
              <a:endParaRPr lang="en-US"/>
            </a:p>
          </p:txBody>
        </p:sp>
        <p:grpSp>
          <p:nvGrpSpPr>
            <p:cNvPr id="15" name="Group 227"/>
            <p:cNvGrpSpPr/>
            <p:nvPr/>
          </p:nvGrpSpPr>
          <p:grpSpPr>
            <a:xfrm>
              <a:off x="3116395" y="5119581"/>
              <a:ext cx="840786" cy="482824"/>
              <a:chOff x="4348998" y="5173906"/>
              <a:chExt cx="840786" cy="482824"/>
            </a:xfrm>
            <a:effectLst>
              <a:glow rad="101600">
                <a:srgbClr val="FFFF00">
                  <a:alpha val="60000"/>
                </a:srgbClr>
              </a:glow>
            </a:effectLst>
          </p:grpSpPr>
          <p:sp>
            <p:nvSpPr>
              <p:cNvPr id="229" name="Rectangle 74"/>
              <p:cNvSpPr>
                <a:spLocks noChangeAspect="1" noChangeArrowheads="1"/>
              </p:cNvSpPr>
              <p:nvPr/>
            </p:nvSpPr>
            <p:spPr bwMode="auto">
              <a:xfrm>
                <a:off x="4348998" y="5173906"/>
                <a:ext cx="840786" cy="222847"/>
              </a:xfrm>
              <a:prstGeom prst="rect">
                <a:avLst/>
              </a:prstGeom>
              <a:solidFill>
                <a:srgbClr val="FFFFFF"/>
              </a:solidFill>
              <a:ln w="9525">
                <a:solidFill>
                  <a:srgbClr val="000000"/>
                </a:solidFill>
                <a:miter lim="800000"/>
                <a:headEnd/>
                <a:tailEnd/>
              </a:ln>
            </p:spPr>
            <p:txBody>
              <a:bodyPr lIns="8321" tIns="41605" rIns="8321" bIns="41605"/>
              <a:lstStyle/>
              <a:p>
                <a:pPr algn="ctr">
                  <a:defRPr/>
                </a:pPr>
                <a:r>
                  <a:rPr lang="en-US" sz="1000" dirty="0">
                    <a:solidFill>
                      <a:srgbClr val="000000"/>
                    </a:solidFill>
                    <a:latin typeface="Arial" pitchFamily="34" charset="0"/>
                    <a:ea typeface="굴림" charset="-127"/>
                  </a:rPr>
                  <a:t>Clustering</a:t>
                </a:r>
                <a:endParaRPr lang="en-US" dirty="0">
                  <a:latin typeface="Arial" pitchFamily="34" charset="0"/>
                </a:endParaRPr>
              </a:p>
            </p:txBody>
          </p:sp>
          <p:cxnSp>
            <p:nvCxnSpPr>
              <p:cNvPr id="230" name="Straight Arrow Connector 229"/>
              <p:cNvCxnSpPr>
                <a:endCxn id="229" idx="2"/>
              </p:cNvCxnSpPr>
              <p:nvPr/>
            </p:nvCxnSpPr>
            <p:spPr bwMode="auto">
              <a:xfrm rot="5400000" flipH="1" flipV="1">
                <a:off x="4638346" y="5525685"/>
                <a:ext cx="259977" cy="211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grpSp>
      </p:grpSp>
      <p:sp>
        <p:nvSpPr>
          <p:cNvPr id="232" name="Line 7"/>
          <p:cNvSpPr>
            <a:spLocks noChangeShapeType="1"/>
          </p:cNvSpPr>
          <p:nvPr/>
        </p:nvSpPr>
        <p:spPr bwMode="auto">
          <a:xfrm flipV="1">
            <a:off x="4897438" y="5029200"/>
            <a:ext cx="547687" cy="655638"/>
          </a:xfrm>
          <a:prstGeom prst="line">
            <a:avLst/>
          </a:prstGeom>
          <a:noFill/>
          <a:ln w="9525">
            <a:solidFill>
              <a:schemeClr val="bg1"/>
            </a:solidFill>
            <a:round/>
            <a:headEnd/>
            <a:tailEnd type="triangle" w="med" len="med"/>
          </a:ln>
        </p:spPr>
        <p:txBody>
          <a:bodyPr/>
          <a:lstStyle/>
          <a:p>
            <a:endParaRPr lang="en-US"/>
          </a:p>
        </p:txBody>
      </p:sp>
      <p:grpSp>
        <p:nvGrpSpPr>
          <p:cNvPr id="16" name="Group 238"/>
          <p:cNvGrpSpPr>
            <a:grpSpLocks/>
          </p:cNvGrpSpPr>
          <p:nvPr/>
        </p:nvGrpSpPr>
        <p:grpSpPr bwMode="auto">
          <a:xfrm>
            <a:off x="4500563" y="5056188"/>
            <a:ext cx="909637" cy="617537"/>
            <a:chOff x="3051510" y="4937924"/>
            <a:chExt cx="909465" cy="617705"/>
          </a:xfrm>
        </p:grpSpPr>
        <p:sp>
          <p:nvSpPr>
            <p:cNvPr id="134203" name="Line 7"/>
            <p:cNvSpPr>
              <a:spLocks noChangeShapeType="1"/>
            </p:cNvSpPr>
            <p:nvPr/>
          </p:nvSpPr>
          <p:spPr bwMode="auto">
            <a:xfrm flipV="1">
              <a:off x="3399667" y="4937924"/>
              <a:ext cx="561308" cy="160686"/>
            </a:xfrm>
            <a:prstGeom prst="line">
              <a:avLst/>
            </a:prstGeom>
            <a:noFill/>
            <a:ln w="9525">
              <a:solidFill>
                <a:schemeClr val="bg1"/>
              </a:solidFill>
              <a:round/>
              <a:headEnd/>
              <a:tailEnd type="triangle" w="med" len="med"/>
            </a:ln>
          </p:spPr>
          <p:txBody>
            <a:bodyPr/>
            <a:lstStyle/>
            <a:p>
              <a:endParaRPr lang="en-US"/>
            </a:p>
          </p:txBody>
        </p:sp>
        <p:grpSp>
          <p:nvGrpSpPr>
            <p:cNvPr id="134204" name="Group 227"/>
            <p:cNvGrpSpPr>
              <a:grpSpLocks/>
            </p:cNvGrpSpPr>
            <p:nvPr/>
          </p:nvGrpSpPr>
          <p:grpSpPr bwMode="auto">
            <a:xfrm>
              <a:off x="3051510" y="5072805"/>
              <a:ext cx="840786" cy="482824"/>
              <a:chOff x="4348998" y="5173906"/>
              <a:chExt cx="840786" cy="482824"/>
            </a:xfrm>
          </p:grpSpPr>
          <p:sp>
            <p:nvSpPr>
              <p:cNvPr id="134205" name="Rectangle 74"/>
              <p:cNvSpPr>
                <a:spLocks noChangeAspect="1" noChangeArrowheads="1"/>
              </p:cNvSpPr>
              <p:nvPr/>
            </p:nvSpPr>
            <p:spPr bwMode="auto">
              <a:xfrm>
                <a:off x="4348998" y="5173906"/>
                <a:ext cx="840786" cy="222847"/>
              </a:xfrm>
              <a:prstGeom prst="rect">
                <a:avLst/>
              </a:prstGeom>
              <a:solidFill>
                <a:srgbClr val="FFFFFF"/>
              </a:solidFill>
              <a:ln w="9525">
                <a:solidFill>
                  <a:srgbClr val="000000"/>
                </a:solidFill>
                <a:miter lim="800000"/>
                <a:headEnd/>
                <a:tailEnd/>
              </a:ln>
            </p:spPr>
            <p:txBody>
              <a:bodyPr lIns="8321" tIns="41605" rIns="8321" bIns="41605"/>
              <a:lstStyle/>
              <a:p>
                <a:pPr algn="ctr"/>
                <a:r>
                  <a:rPr lang="en-US" sz="1000">
                    <a:solidFill>
                      <a:srgbClr val="000000"/>
                    </a:solidFill>
                    <a:ea typeface="굴림" charset="-127"/>
                  </a:rPr>
                  <a:t>Clustering</a:t>
                </a:r>
                <a:endParaRPr lang="en-US"/>
              </a:p>
            </p:txBody>
          </p:sp>
          <p:cxnSp>
            <p:nvCxnSpPr>
              <p:cNvPr id="134206" name="Straight Arrow Connector 237"/>
              <p:cNvCxnSpPr>
                <a:cxnSpLocks noChangeShapeType="1"/>
                <a:endCxn id="134205" idx="2"/>
              </p:cNvCxnSpPr>
              <p:nvPr/>
            </p:nvCxnSpPr>
            <p:spPr bwMode="auto">
              <a:xfrm rot="5400000" flipH="1" flipV="1">
                <a:off x="4638346" y="5525685"/>
                <a:ext cx="259977" cy="2114"/>
              </a:xfrm>
              <a:prstGeom prst="straightConnector1">
                <a:avLst/>
              </a:prstGeom>
              <a:noFill/>
              <a:ln w="9525" algn="ctr">
                <a:solidFill>
                  <a:schemeClr val="bg1"/>
                </a:solidFill>
                <a:round/>
                <a:headEnd/>
                <a:tailEnd type="triangle" w="med" len="med"/>
              </a:ln>
            </p:spPr>
          </p:cxnSp>
        </p:grpSp>
      </p:grpSp>
      <p:sp>
        <p:nvSpPr>
          <p:cNvPr id="149" name="Slide Number Placeholder 148"/>
          <p:cNvSpPr>
            <a:spLocks noGrp="1"/>
          </p:cNvSpPr>
          <p:nvPr>
            <p:ph type="sldNum" sz="quarter" idx="10"/>
          </p:nvPr>
        </p:nvSpPr>
        <p:spPr/>
        <p:txBody>
          <a:bodyPr/>
          <a:lstStyle/>
          <a:p>
            <a:pPr>
              <a:defRPr/>
            </a:pPr>
            <a:fld id="{BB8DAA28-CB71-4CCD-964C-52F571A2499D}" type="slidenum">
              <a:rPr lang="en-US" smtClean="0"/>
              <a:pPr>
                <a:defRPr/>
              </a:pPr>
              <a:t>25</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par>
                                <p:cTn id="25" presetID="10" presetClass="exit" presetSubtype="0" fill="hold" nodeType="withEffect">
                                  <p:stCondLst>
                                    <p:cond delay="0"/>
                                  </p:stCondLst>
                                  <p:childTnLst>
                                    <p:animEffect transition="out" filter="fade">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childTnLst>
                                </p:cTn>
                              </p:par>
                              <p:par>
                                <p:cTn id="42" presetID="10" presetClass="exit" presetSubtype="0" fill="hold" nodeType="withEffect">
                                  <p:stCondLst>
                                    <p:cond delay="0"/>
                                  </p:stCondLst>
                                  <p:childTnLst>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10" presetClass="exit" presetSubtype="0" fill="hold" nodeType="withEffect">
                                  <p:stCondLst>
                                    <p:cond delay="0"/>
                                  </p:stCondLst>
                                  <p:childTnLst>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1000"/>
                                        <p:tgtEl>
                                          <p:spTgt spid="3">
                                            <p:txEl>
                                              <p:pRg st="11" end="1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childTnLst>
                                </p:cTn>
                              </p:par>
                              <p:par>
                                <p:cTn id="82" presetID="10" presetClass="exit" presetSubtype="0" fill="hold" nodeType="withEffect">
                                  <p:stCondLst>
                                    <p:cond delay="0"/>
                                  </p:stCondLst>
                                  <p:childTnLst>
                                    <p:animEffect transition="out" filter="fade">
                                      <p:cBhvr>
                                        <p:cTn id="83" dur="1000"/>
                                        <p:tgtEl>
                                          <p:spTgt spid="12"/>
                                        </p:tgtEl>
                                      </p:cBhvr>
                                    </p:animEffect>
                                    <p:set>
                                      <p:cBhvr>
                                        <p:cTn id="84" dur="1" fill="hold">
                                          <p:stCondLst>
                                            <p:cond delay="999"/>
                                          </p:stCondLst>
                                        </p:cTn>
                                        <p:tgtEl>
                                          <p:spTgt spid="12"/>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2" end="12"/>
                                            </p:txEl>
                                          </p:spTgt>
                                        </p:tgtEl>
                                        <p:attrNameLst>
                                          <p:attrName>style.visibility</p:attrName>
                                        </p:attrNameLst>
                                      </p:cBhvr>
                                      <p:to>
                                        <p:strVal val="visible"/>
                                      </p:to>
                                    </p:set>
                                    <p:animEffect transition="in" filter="fade">
                                      <p:cBhvr>
                                        <p:cTn id="92" dur="1000"/>
                                        <p:tgtEl>
                                          <p:spTgt spid="3">
                                            <p:txEl>
                                              <p:pRg st="12" end="12"/>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Effect transition="in" filter="fade">
                                      <p:cBhvr>
                                        <p:cTn id="95" dur="1000"/>
                                        <p:tgtEl>
                                          <p:spTgt spid="3">
                                            <p:txEl>
                                              <p:pRg st="13" end="13"/>
                                            </p:txEl>
                                          </p:spTgt>
                                        </p:tgtEl>
                                      </p:cBhvr>
                                    </p:animEffect>
                                  </p:childTnLst>
                                </p:cTn>
                              </p:par>
                              <p:par>
                                <p:cTn id="96" presetID="10" presetClass="exit" presetSubtype="0" fill="hold" nodeType="withEffect">
                                  <p:stCondLst>
                                    <p:cond delay="0"/>
                                  </p:stCondLst>
                                  <p:childTnLst>
                                    <p:animEffect transition="out" filter="fade">
                                      <p:cBhvr>
                                        <p:cTn id="97" dur="1000"/>
                                        <p:tgtEl>
                                          <p:spTgt spid="11"/>
                                        </p:tgtEl>
                                      </p:cBhvr>
                                    </p:animEffect>
                                    <p:set>
                                      <p:cBhvr>
                                        <p:cTn id="98" dur="1" fill="hold">
                                          <p:stCondLst>
                                            <p:cond delay="999"/>
                                          </p:stCondLst>
                                        </p:cTn>
                                        <p:tgtEl>
                                          <p:spTgt spid="11"/>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childTnLst>
                                </p:cTn>
                              </p:par>
                              <p:par>
                                <p:cTn id="102" presetID="10" presetClass="exit" presetSubtype="0" fill="hold" grpId="0" nodeType="withEffect">
                                  <p:stCondLst>
                                    <p:cond delay="0"/>
                                  </p:stCondLst>
                                  <p:childTnLst>
                                    <p:animEffect transition="out" filter="fade">
                                      <p:cBhvr>
                                        <p:cTn id="103" dur="1000"/>
                                        <p:tgtEl>
                                          <p:spTgt spid="232"/>
                                        </p:tgtEl>
                                      </p:cBhvr>
                                    </p:animEffect>
                                    <p:set>
                                      <p:cBhvr>
                                        <p:cTn id="104" dur="1" fill="hold">
                                          <p:stCondLst>
                                            <p:cond delay="999"/>
                                          </p:stCondLst>
                                        </p:cTn>
                                        <p:tgtEl>
                                          <p:spTgt spid="232"/>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10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1000"/>
                                        <p:tgtEl>
                                          <p:spTgt spid="9"/>
                                        </p:tgtEl>
                                      </p:cBhvr>
                                    </p:animEffect>
                                  </p:childTnLst>
                                </p:cTn>
                              </p:par>
                              <p:par>
                                <p:cTn id="113" presetID="10"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fade">
                                      <p:cBhvr>
                                        <p:cTn id="115" dur="1000"/>
                                        <p:tgtEl>
                                          <p:spTgt spid="12"/>
                                        </p:tgtEl>
                                      </p:cBhvr>
                                    </p:animEffect>
                                  </p:childTnLst>
                                </p:cTn>
                              </p:par>
                              <p:par>
                                <p:cTn id="116" presetID="10" presetClass="entr" presetSubtype="0" fill="hold" nodeType="with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fade">
                                      <p:cBhvr>
                                        <p:cTn id="118" dur="1000"/>
                                        <p:tgtEl>
                                          <p:spTgt spid="11"/>
                                        </p:tgtEl>
                                      </p:cBhvr>
                                    </p:animEffect>
                                  </p:childTnLst>
                                </p:cTn>
                              </p:par>
                              <p:par>
                                <p:cTn id="119" presetID="10"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1000"/>
                                        <p:tgtEl>
                                          <p:spTgt spid="16"/>
                                        </p:tgtEl>
                                      </p:cBhvr>
                                    </p:animEffect>
                                  </p:childTnLst>
                                </p:cTn>
                              </p:par>
                              <p:par>
                                <p:cTn id="122" presetID="10" presetClass="exit" presetSubtype="0" fill="hold" nodeType="withEffect">
                                  <p:stCondLst>
                                    <p:cond delay="0"/>
                                  </p:stCondLst>
                                  <p:childTnLst>
                                    <p:animEffect transition="out" filter="fade">
                                      <p:cBhvr>
                                        <p:cTn id="123" dur="1000"/>
                                        <p:tgtEl>
                                          <p:spTgt spid="14"/>
                                        </p:tgtEl>
                                      </p:cBhvr>
                                    </p:animEffect>
                                    <p:set>
                                      <p:cBhvr>
                                        <p:cTn id="12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glow rad="228600">
                    <a:schemeClr val="accent4">
                      <a:satMod val="175000"/>
                      <a:alpha val="40000"/>
                    </a:schemeClr>
                  </a:glow>
                </a:effectLst>
              </a:rPr>
              <a:t>Theoretical Commitments</a:t>
            </a:r>
            <a:endParaRPr lang="en-US" dirty="0">
              <a:effectLst>
                <a:glow rad="228600">
                  <a:schemeClr val="accent4">
                    <a:satMod val="175000"/>
                    <a:alpha val="40000"/>
                  </a:schemeClr>
                </a:glow>
              </a:effectLst>
            </a:endParaRPr>
          </a:p>
        </p:txBody>
      </p:sp>
      <p:sp>
        <p:nvSpPr>
          <p:cNvPr id="5" name="Text Placeholder 4"/>
          <p:cNvSpPr>
            <a:spLocks noGrp="1"/>
          </p:cNvSpPr>
          <p:nvPr>
            <p:ph type="body" idx="1"/>
          </p:nvPr>
        </p:nvSpPr>
        <p:spPr>
          <a:xfrm>
            <a:off x="457201" y="1579180"/>
            <a:ext cx="4040188" cy="639762"/>
          </a:xfrm>
        </p:spPr>
        <p:txBody>
          <a:bodyPr/>
          <a:lstStyle/>
          <a:p>
            <a:pPr algn="ctr">
              <a:defRPr/>
            </a:pPr>
            <a:r>
              <a:rPr lang="en-US" dirty="0" smtClean="0">
                <a:effectLst>
                  <a:glow rad="139700">
                    <a:schemeClr val="accent4">
                      <a:satMod val="175000"/>
                      <a:alpha val="40000"/>
                    </a:schemeClr>
                  </a:glow>
                </a:effectLst>
              </a:rPr>
              <a:t>Stayed the Same</a:t>
            </a:r>
            <a:endParaRPr lang="en-US" dirty="0">
              <a:effectLst>
                <a:glow rad="139700">
                  <a:schemeClr val="accent4">
                    <a:satMod val="175000"/>
                    <a:alpha val="40000"/>
                  </a:schemeClr>
                </a:glow>
              </a:effectLst>
            </a:endParaRPr>
          </a:p>
        </p:txBody>
      </p:sp>
      <p:sp>
        <p:nvSpPr>
          <p:cNvPr id="6" name="Content Placeholder 5"/>
          <p:cNvSpPr>
            <a:spLocks noGrp="1"/>
          </p:cNvSpPr>
          <p:nvPr>
            <p:ph sz="half" idx="2"/>
          </p:nvPr>
        </p:nvSpPr>
        <p:spPr>
          <a:xfrm>
            <a:off x="231354" y="2174875"/>
            <a:ext cx="4417764" cy="3128645"/>
          </a:xfrm>
        </p:spPr>
        <p:txBody>
          <a:bodyPr>
            <a:noAutofit/>
          </a:bodyPr>
          <a:lstStyle/>
          <a:p>
            <a:pPr>
              <a:defRPr/>
            </a:pPr>
            <a:r>
              <a:rPr lang="en-US" sz="2000" dirty="0" smtClean="0">
                <a:effectLst>
                  <a:glow rad="101600">
                    <a:schemeClr val="accent4">
                      <a:satMod val="175000"/>
                      <a:alpha val="40000"/>
                    </a:schemeClr>
                  </a:glow>
                </a:effectLst>
              </a:rPr>
              <a:t>Problem Space Computational Model</a:t>
            </a:r>
          </a:p>
          <a:p>
            <a:pPr>
              <a:defRPr/>
            </a:pPr>
            <a:r>
              <a:rPr lang="en-US" sz="2000" dirty="0" smtClean="0">
                <a:effectLst>
                  <a:glow rad="101600">
                    <a:schemeClr val="accent4">
                      <a:satMod val="175000"/>
                      <a:alpha val="40000"/>
                    </a:schemeClr>
                  </a:glow>
                </a:effectLst>
              </a:rPr>
              <a:t>Long-term &amp; short-term memories</a:t>
            </a:r>
          </a:p>
          <a:p>
            <a:pPr>
              <a:defRPr/>
            </a:pPr>
            <a:r>
              <a:rPr lang="en-US" sz="2000" dirty="0" smtClean="0">
                <a:effectLst>
                  <a:glow rad="101600">
                    <a:schemeClr val="accent4">
                      <a:satMod val="175000"/>
                      <a:alpha val="40000"/>
                    </a:schemeClr>
                  </a:glow>
                </a:effectLst>
              </a:rPr>
              <a:t>Associative procedural knowledge</a:t>
            </a:r>
          </a:p>
          <a:p>
            <a:pPr>
              <a:defRPr/>
            </a:pPr>
            <a:r>
              <a:rPr lang="en-US" sz="2000" dirty="0" smtClean="0">
                <a:effectLst>
                  <a:glow rad="101600">
                    <a:schemeClr val="accent4">
                      <a:satMod val="175000"/>
                      <a:alpha val="40000"/>
                    </a:schemeClr>
                  </a:glow>
                </a:effectLst>
              </a:rPr>
              <a:t>Fixed decision procedure</a:t>
            </a:r>
          </a:p>
          <a:p>
            <a:pPr>
              <a:defRPr/>
            </a:pPr>
            <a:r>
              <a:rPr lang="en-US" sz="2000" dirty="0" smtClean="0">
                <a:effectLst>
                  <a:glow rad="101600">
                    <a:schemeClr val="accent4">
                      <a:satMod val="175000"/>
                      <a:alpha val="40000"/>
                    </a:schemeClr>
                  </a:glow>
                </a:effectLst>
              </a:rPr>
              <a:t>Impasse-driven reasoning</a:t>
            </a:r>
          </a:p>
          <a:p>
            <a:pPr>
              <a:spcBef>
                <a:spcPts val="0"/>
              </a:spcBef>
              <a:defRPr/>
            </a:pPr>
            <a:r>
              <a:rPr lang="en-US" sz="2000" dirty="0" smtClean="0">
                <a:effectLst>
                  <a:glow rad="101600">
                    <a:schemeClr val="accent4">
                      <a:satMod val="175000"/>
                      <a:alpha val="40000"/>
                    </a:schemeClr>
                  </a:glow>
                </a:effectLst>
              </a:rPr>
              <a:t>Incremental, experience-driven learning</a:t>
            </a:r>
          </a:p>
          <a:p>
            <a:pPr>
              <a:defRPr/>
            </a:pPr>
            <a:r>
              <a:rPr lang="en-US" sz="2000" dirty="0" smtClean="0">
                <a:effectLst>
                  <a:glow rad="101600">
                    <a:schemeClr val="accent4">
                      <a:satMod val="175000"/>
                      <a:alpha val="40000"/>
                    </a:schemeClr>
                  </a:glow>
                </a:effectLst>
              </a:rPr>
              <a:t>No task-specific modules</a:t>
            </a:r>
            <a:endParaRPr lang="en-US" sz="2000" dirty="0">
              <a:effectLst>
                <a:glow rad="101600">
                  <a:schemeClr val="accent4">
                    <a:satMod val="175000"/>
                    <a:alpha val="40000"/>
                  </a:schemeClr>
                </a:glow>
              </a:effectLst>
            </a:endParaRPr>
          </a:p>
        </p:txBody>
      </p:sp>
      <p:sp>
        <p:nvSpPr>
          <p:cNvPr id="7" name="Text Placeholder 6"/>
          <p:cNvSpPr>
            <a:spLocks noGrp="1"/>
          </p:cNvSpPr>
          <p:nvPr>
            <p:ph type="body" sz="quarter" idx="3"/>
          </p:nvPr>
        </p:nvSpPr>
        <p:spPr>
          <a:xfrm>
            <a:off x="4645026" y="1579180"/>
            <a:ext cx="4041775" cy="639762"/>
          </a:xfrm>
        </p:spPr>
        <p:txBody>
          <a:bodyPr/>
          <a:lstStyle/>
          <a:p>
            <a:pPr algn="ctr">
              <a:defRPr/>
            </a:pPr>
            <a:r>
              <a:rPr lang="en-US" dirty="0" smtClean="0">
                <a:effectLst>
                  <a:glow rad="139700">
                    <a:schemeClr val="accent4">
                      <a:satMod val="175000"/>
                      <a:alpha val="40000"/>
                    </a:schemeClr>
                  </a:glow>
                </a:effectLst>
              </a:rPr>
              <a:t>Changed</a:t>
            </a:r>
            <a:endParaRPr lang="en-US" dirty="0">
              <a:effectLst>
                <a:glow rad="139700">
                  <a:schemeClr val="accent4">
                    <a:satMod val="175000"/>
                    <a:alpha val="40000"/>
                  </a:schemeClr>
                </a:glow>
              </a:effectLst>
            </a:endParaRPr>
          </a:p>
        </p:txBody>
      </p:sp>
      <p:sp>
        <p:nvSpPr>
          <p:cNvPr id="8" name="Content Placeholder 7"/>
          <p:cNvSpPr>
            <a:spLocks noGrp="1"/>
          </p:cNvSpPr>
          <p:nvPr>
            <p:ph sz="quarter" idx="4"/>
          </p:nvPr>
        </p:nvSpPr>
        <p:spPr>
          <a:xfrm>
            <a:off x="4583018" y="2174875"/>
            <a:ext cx="4560982" cy="3951288"/>
          </a:xfrm>
        </p:spPr>
        <p:txBody>
          <a:bodyPr>
            <a:noAutofit/>
          </a:bodyPr>
          <a:lstStyle/>
          <a:p>
            <a:pPr>
              <a:spcBef>
                <a:spcPts val="0"/>
              </a:spcBef>
              <a:defRPr/>
            </a:pPr>
            <a:r>
              <a:rPr lang="en-US" sz="2000" dirty="0" smtClean="0">
                <a:effectLst>
                  <a:glow rad="101600">
                    <a:schemeClr val="accent4">
                      <a:satMod val="175000"/>
                      <a:alpha val="40000"/>
                    </a:schemeClr>
                  </a:glow>
                </a:effectLst>
              </a:rPr>
              <a:t>Multiple long-term memories</a:t>
            </a:r>
          </a:p>
          <a:p>
            <a:pPr>
              <a:spcBef>
                <a:spcPts val="0"/>
              </a:spcBef>
              <a:defRPr/>
            </a:pPr>
            <a:r>
              <a:rPr lang="en-US" sz="2000" dirty="0" smtClean="0">
                <a:effectLst>
                  <a:glow rad="101600">
                    <a:schemeClr val="accent4">
                      <a:satMod val="175000"/>
                      <a:alpha val="40000"/>
                    </a:schemeClr>
                  </a:glow>
                </a:effectLst>
              </a:rPr>
              <a:t>Multiple learning mechanisms</a:t>
            </a:r>
            <a:endParaRPr lang="en-US" sz="1600" dirty="0" smtClean="0">
              <a:effectLst>
                <a:glow rad="101600">
                  <a:schemeClr val="accent4">
                    <a:satMod val="175000"/>
                    <a:alpha val="40000"/>
                  </a:schemeClr>
                </a:glow>
              </a:effectLst>
            </a:endParaRPr>
          </a:p>
          <a:p>
            <a:pPr>
              <a:spcBef>
                <a:spcPts val="0"/>
              </a:spcBef>
              <a:defRPr/>
            </a:pPr>
            <a:r>
              <a:rPr lang="en-US" sz="2000" dirty="0" smtClean="0">
                <a:effectLst>
                  <a:glow rad="101600">
                    <a:schemeClr val="accent4">
                      <a:satMod val="175000"/>
                      <a:alpha val="40000"/>
                    </a:schemeClr>
                  </a:glow>
                </a:effectLst>
              </a:rPr>
              <a:t>Modality-specific representations &amp; processing</a:t>
            </a:r>
          </a:p>
          <a:p>
            <a:pPr>
              <a:spcBef>
                <a:spcPts val="0"/>
              </a:spcBef>
              <a:defRPr/>
            </a:pPr>
            <a:r>
              <a:rPr lang="en-US" sz="2000" dirty="0" smtClean="0">
                <a:effectLst>
                  <a:glow rad="101600">
                    <a:schemeClr val="accent4">
                      <a:satMod val="175000"/>
                      <a:alpha val="40000"/>
                    </a:schemeClr>
                  </a:glow>
                </a:effectLst>
              </a:rPr>
              <a:t>Non-symbolic processing</a:t>
            </a:r>
          </a:p>
          <a:p>
            <a:pPr lvl="1">
              <a:spcBef>
                <a:spcPts val="0"/>
              </a:spcBef>
              <a:defRPr/>
            </a:pPr>
            <a:r>
              <a:rPr lang="en-US" sz="1600" dirty="0" smtClean="0">
                <a:effectLst>
                  <a:glow rad="101600">
                    <a:schemeClr val="accent4">
                      <a:satMod val="175000"/>
                      <a:alpha val="40000"/>
                    </a:schemeClr>
                  </a:glow>
                </a:effectLst>
              </a:rPr>
              <a:t>Symbol generation </a:t>
            </a:r>
            <a:r>
              <a:rPr lang="en-US" sz="1400" dirty="0" smtClean="0">
                <a:effectLst>
                  <a:glow rad="101600">
                    <a:schemeClr val="accent4">
                      <a:satMod val="175000"/>
                      <a:alpha val="40000"/>
                    </a:schemeClr>
                  </a:glow>
                </a:effectLst>
              </a:rPr>
              <a:t>(clustering)</a:t>
            </a:r>
          </a:p>
          <a:p>
            <a:pPr lvl="1">
              <a:spcBef>
                <a:spcPts val="0"/>
              </a:spcBef>
              <a:defRPr/>
            </a:pPr>
            <a:r>
              <a:rPr lang="en-US" sz="1600" dirty="0" smtClean="0">
                <a:effectLst>
                  <a:glow rad="101600">
                    <a:schemeClr val="accent4">
                      <a:satMod val="175000"/>
                      <a:alpha val="40000"/>
                    </a:schemeClr>
                  </a:glow>
                </a:effectLst>
              </a:rPr>
              <a:t>Control (numeric preferences)</a:t>
            </a:r>
          </a:p>
          <a:p>
            <a:pPr lvl="1">
              <a:spcBef>
                <a:spcPts val="0"/>
              </a:spcBef>
              <a:defRPr/>
            </a:pPr>
            <a:r>
              <a:rPr lang="en-US" sz="1600" dirty="0" smtClean="0">
                <a:effectLst>
                  <a:glow rad="101600">
                    <a:schemeClr val="accent4">
                      <a:satMod val="175000"/>
                      <a:alpha val="40000"/>
                    </a:schemeClr>
                  </a:glow>
                </a:effectLst>
              </a:rPr>
              <a:t>Learning Control (reinforcement learning)</a:t>
            </a:r>
          </a:p>
          <a:p>
            <a:pPr lvl="1">
              <a:spcBef>
                <a:spcPts val="0"/>
              </a:spcBef>
              <a:defRPr/>
            </a:pPr>
            <a:r>
              <a:rPr lang="en-US" sz="1600" dirty="0" smtClean="0">
                <a:effectLst>
                  <a:glow rad="101600">
                    <a:schemeClr val="accent4">
                      <a:satMod val="175000"/>
                      <a:alpha val="40000"/>
                    </a:schemeClr>
                  </a:glow>
                </a:effectLst>
              </a:rPr>
              <a:t>Intrinsic reward (appraisals)</a:t>
            </a:r>
          </a:p>
          <a:p>
            <a:pPr lvl="1">
              <a:spcBef>
                <a:spcPts val="0"/>
              </a:spcBef>
              <a:defRPr/>
            </a:pPr>
            <a:r>
              <a:rPr lang="en-US" sz="1600" dirty="0" smtClean="0">
                <a:effectLst>
                  <a:glow rad="101600">
                    <a:schemeClr val="accent4">
                      <a:satMod val="175000"/>
                      <a:alpha val="40000"/>
                    </a:schemeClr>
                  </a:glow>
                </a:effectLst>
              </a:rPr>
              <a:t>Aid memory retrieval (WM activation)</a:t>
            </a:r>
          </a:p>
          <a:p>
            <a:pPr lvl="1">
              <a:spcBef>
                <a:spcPts val="0"/>
              </a:spcBef>
              <a:defRPr/>
            </a:pPr>
            <a:r>
              <a:rPr lang="en-US" sz="1600" dirty="0" smtClean="0">
                <a:effectLst>
                  <a:glow rad="101600">
                    <a:schemeClr val="accent4">
                      <a:satMod val="175000"/>
                      <a:alpha val="40000"/>
                    </a:schemeClr>
                  </a:glow>
                </a:effectLst>
              </a:rPr>
              <a:t>Non-symbolic reasoning (visual imagery)</a:t>
            </a:r>
          </a:p>
          <a:p>
            <a:pPr lvl="1">
              <a:spcBef>
                <a:spcPts val="0"/>
              </a:spcBef>
              <a:buFontTx/>
              <a:buNone/>
              <a:defRPr/>
            </a:pPr>
            <a:endParaRPr lang="en-US" sz="1800" dirty="0"/>
          </a:p>
        </p:txBody>
      </p:sp>
      <p:sp>
        <p:nvSpPr>
          <p:cNvPr id="4" name="Slide Number Placeholder 3"/>
          <p:cNvSpPr>
            <a:spLocks noGrp="1"/>
          </p:cNvSpPr>
          <p:nvPr>
            <p:ph type="sldNum" sz="quarter" idx="10"/>
          </p:nvPr>
        </p:nvSpPr>
        <p:spPr/>
        <p:txBody>
          <a:bodyPr/>
          <a:lstStyle/>
          <a:p>
            <a:pPr>
              <a:defRPr/>
            </a:pPr>
            <a:fld id="{6069CCB6-1DA2-4E8C-9347-F65B99389132}" type="slidenum">
              <a:rPr lang="en-US" smtClean="0"/>
              <a:pPr>
                <a:defRPr/>
              </a:pPr>
              <a:t>26</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1000"/>
                                        <p:tgtEl>
                                          <p:spTgt spid="6">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10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1000"/>
                                        <p:tgtEl>
                                          <p:spTgt spid="8">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1000"/>
                                        <p:tgtEl>
                                          <p:spTgt spid="8">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fade">
                                      <p:cBhvr>
                                        <p:cTn id="44" dur="1000"/>
                                        <p:tgtEl>
                                          <p:spTgt spid="8">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1000"/>
                                        <p:tgtEl>
                                          <p:spTgt spid="8">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fade">
                                      <p:cBhvr>
                                        <p:cTn id="50" dur="1000"/>
                                        <p:tgtEl>
                                          <p:spTgt spid="8">
                                            <p:txEl>
                                              <p:pRg st="4" end="4"/>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fade">
                                      <p:cBhvr>
                                        <p:cTn id="53" dur="1000"/>
                                        <p:tgtEl>
                                          <p:spTgt spid="8">
                                            <p:txEl>
                                              <p:pRg st="5" end="5"/>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Effect transition="in" filter="fade">
                                      <p:cBhvr>
                                        <p:cTn id="59" dur="1000"/>
                                        <p:tgtEl>
                                          <p:spTgt spid="8">
                                            <p:txEl>
                                              <p:pRg st="7" end="7"/>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Effect transition="in" filter="fade">
                                      <p:cBhvr>
                                        <p:cTn id="62" dur="1000"/>
                                        <p:tgtEl>
                                          <p:spTgt spid="8">
                                            <p:txEl>
                                              <p:pRg st="8" end="8"/>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xEl>
                                              <p:pRg st="9" end="9"/>
                                            </p:txEl>
                                          </p:spTgt>
                                        </p:tgtEl>
                                        <p:attrNameLst>
                                          <p:attrName>style.visibility</p:attrName>
                                        </p:attrNameLst>
                                      </p:cBhvr>
                                      <p:to>
                                        <p:strVal val="visible"/>
                                      </p:to>
                                    </p:set>
                                    <p:animEffect transition="in" filter="fade">
                                      <p:cBhvr>
                                        <p:cTn id="65"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Reinforcement Learning</a:t>
            </a:r>
            <a:br>
              <a:rPr lang="en-US" dirty="0" smtClean="0"/>
            </a:br>
            <a:r>
              <a:rPr lang="en-US" sz="4000" dirty="0" smtClean="0"/>
              <a:t>Shelly </a:t>
            </a:r>
            <a:r>
              <a:rPr lang="en-US" sz="4000" dirty="0" err="1" smtClean="0"/>
              <a:t>Nason</a:t>
            </a:r>
            <a:endParaRPr lang="en-US" dirty="0"/>
          </a:p>
        </p:txBody>
      </p:sp>
      <p:sp>
        <p:nvSpPr>
          <p:cNvPr id="7" name="Slide Number Placeholder 6"/>
          <p:cNvSpPr>
            <a:spLocks noGrp="1"/>
          </p:cNvSpPr>
          <p:nvPr>
            <p:ph type="sldNum" sz="quarter" idx="10"/>
          </p:nvPr>
        </p:nvSpPr>
        <p:spPr/>
        <p:txBody>
          <a:bodyPr/>
          <a:lstStyle/>
          <a:p>
            <a:pPr>
              <a:defRPr/>
            </a:pPr>
            <a:fld id="{2839DF1E-3ACA-41E2-B5D8-2B4AF1093492}" type="slidenum">
              <a:rPr lang="en-US" smtClean="0"/>
              <a:pPr>
                <a:defRPr/>
              </a:pPr>
              <a:t>27</a:t>
            </a:fld>
            <a:endParaRPr lang="en-US"/>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 in Soar</a:t>
            </a:r>
            <a:endParaRPr lang="en-US" dirty="0"/>
          </a:p>
        </p:txBody>
      </p:sp>
      <p:sp>
        <p:nvSpPr>
          <p:cNvPr id="3" name="Content Placeholder 2"/>
          <p:cNvSpPr>
            <a:spLocks noGrp="1"/>
          </p:cNvSpPr>
          <p:nvPr>
            <p:ph idx="1"/>
          </p:nvPr>
        </p:nvSpPr>
        <p:spPr>
          <a:xfrm>
            <a:off x="304800" y="1295401"/>
            <a:ext cx="8686800" cy="3064164"/>
          </a:xfrm>
        </p:spPr>
        <p:txBody>
          <a:bodyPr wrap="square">
            <a:normAutofit lnSpcReduction="10000"/>
          </a:bodyPr>
          <a:lstStyle/>
          <a:p>
            <a:pPr marL="514350" indent="-514350">
              <a:buFont typeface="+mj-lt"/>
              <a:buAutoNum type="arabicPeriod"/>
            </a:pPr>
            <a:r>
              <a:rPr lang="en-US" dirty="0" smtClean="0"/>
              <a:t>Encode the value function as operator evaluation rules with numeric preferences.</a:t>
            </a:r>
          </a:p>
          <a:p>
            <a:pPr marL="514350" indent="-514350">
              <a:buFont typeface="+mj-lt"/>
              <a:buAutoNum type="arabicPeriod"/>
            </a:pPr>
            <a:r>
              <a:rPr lang="en-US" dirty="0" smtClean="0"/>
              <a:t>Combine all numeric preferences for an operator dynamically.</a:t>
            </a:r>
          </a:p>
          <a:p>
            <a:pPr marL="514350" indent="-514350">
              <a:buFont typeface="+mj-lt"/>
              <a:buAutoNum type="arabicPeriod"/>
            </a:pPr>
            <a:r>
              <a:rPr lang="en-US" dirty="0" smtClean="0"/>
              <a:t>Adjust value of numeric preferences with experience.</a:t>
            </a:r>
          </a:p>
        </p:txBody>
      </p:sp>
      <p:grpSp>
        <p:nvGrpSpPr>
          <p:cNvPr id="21" name="Group 20"/>
          <p:cNvGrpSpPr/>
          <p:nvPr/>
        </p:nvGrpSpPr>
        <p:grpSpPr>
          <a:xfrm>
            <a:off x="771219" y="4387272"/>
            <a:ext cx="7162818" cy="2101296"/>
            <a:chOff x="623436" y="2886386"/>
            <a:chExt cx="7693891" cy="2225965"/>
          </a:xfrm>
        </p:grpSpPr>
        <p:sp>
          <p:nvSpPr>
            <p:cNvPr id="6" name="Rectangle 5"/>
            <p:cNvSpPr/>
            <p:nvPr/>
          </p:nvSpPr>
          <p:spPr bwMode="auto">
            <a:xfrm>
              <a:off x="4761326" y="2932568"/>
              <a:ext cx="1579418" cy="738909"/>
            </a:xfrm>
            <a:prstGeom prst="rect">
              <a:avLst/>
            </a:prstGeom>
            <a:solidFill>
              <a:schemeClr val="accent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Internal State</a:t>
              </a:r>
            </a:p>
          </p:txBody>
        </p:sp>
        <p:sp>
          <p:nvSpPr>
            <p:cNvPr id="7" name="Rectangle 6"/>
            <p:cNvSpPr/>
            <p:nvPr/>
          </p:nvSpPr>
          <p:spPr bwMode="auto">
            <a:xfrm>
              <a:off x="2692381" y="4327259"/>
              <a:ext cx="1579418" cy="738909"/>
            </a:xfrm>
            <a:prstGeom prst="rect">
              <a:avLst/>
            </a:prstGeom>
            <a:solidFill>
              <a:schemeClr val="accent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Value Function</a:t>
              </a:r>
            </a:p>
          </p:txBody>
        </p:sp>
        <p:sp>
          <p:nvSpPr>
            <p:cNvPr id="8" name="Rounded Rectangle 7"/>
            <p:cNvSpPr/>
            <p:nvPr/>
          </p:nvSpPr>
          <p:spPr bwMode="auto">
            <a:xfrm>
              <a:off x="6830272" y="2886386"/>
              <a:ext cx="1487055" cy="831273"/>
            </a:xfrm>
            <a:prstGeom prst="roundRect">
              <a:avLst/>
            </a:prstGeom>
            <a:solidFill>
              <a:srgbClr val="FFFF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Perception</a:t>
              </a:r>
            </a:p>
          </p:txBody>
        </p:sp>
        <p:cxnSp>
          <p:nvCxnSpPr>
            <p:cNvPr id="9" name="Straight Arrow Connector 8"/>
            <p:cNvCxnSpPr>
              <a:stCxn id="8" idx="1"/>
              <a:endCxn id="6" idx="3"/>
            </p:cNvCxnSpPr>
            <p:nvPr/>
          </p:nvCxnSpPr>
          <p:spPr bwMode="auto">
            <a:xfrm rot="10800000">
              <a:off x="6340744" y="3302023"/>
              <a:ext cx="489528" cy="1588"/>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cxnSp>
          <p:nvCxnSpPr>
            <p:cNvPr id="10" name="Straight Arrow Connector 9"/>
            <p:cNvCxnSpPr/>
            <p:nvPr/>
          </p:nvCxnSpPr>
          <p:spPr bwMode="auto">
            <a:xfrm>
              <a:off x="4271799" y="4695919"/>
              <a:ext cx="489527" cy="1588"/>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cxnSp>
          <p:nvCxnSpPr>
            <p:cNvPr id="11" name="Straight Arrow Connector 10"/>
            <p:cNvCxnSpPr>
              <a:stCxn id="6" idx="2"/>
              <a:endCxn id="18" idx="0"/>
            </p:cNvCxnSpPr>
            <p:nvPr/>
          </p:nvCxnSpPr>
          <p:spPr bwMode="auto">
            <a:xfrm rot="5400000">
              <a:off x="5223144" y="3999368"/>
              <a:ext cx="655782" cy="1588"/>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sp>
          <p:nvSpPr>
            <p:cNvPr id="12" name="Rounded Rectangle 11"/>
            <p:cNvSpPr/>
            <p:nvPr/>
          </p:nvSpPr>
          <p:spPr bwMode="auto">
            <a:xfrm>
              <a:off x="669618" y="2904860"/>
              <a:ext cx="1487055" cy="831273"/>
            </a:xfrm>
            <a:prstGeom prst="roundRect">
              <a:avLst/>
            </a:prstGeom>
            <a:solidFill>
              <a:srgbClr val="FFFF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Reward</a:t>
              </a:r>
            </a:p>
          </p:txBody>
        </p:sp>
        <p:cxnSp>
          <p:nvCxnSpPr>
            <p:cNvPr id="13" name="Straight Arrow Connector 12"/>
            <p:cNvCxnSpPr>
              <a:stCxn id="12" idx="2"/>
              <a:endCxn id="14" idx="0"/>
            </p:cNvCxnSpPr>
            <p:nvPr/>
          </p:nvCxnSpPr>
          <p:spPr bwMode="auto">
            <a:xfrm rot="5400000">
              <a:off x="1117583" y="4031696"/>
              <a:ext cx="591126" cy="1"/>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sp>
          <p:nvSpPr>
            <p:cNvPr id="14" name="Rectangle 13"/>
            <p:cNvSpPr/>
            <p:nvPr/>
          </p:nvSpPr>
          <p:spPr bwMode="auto">
            <a:xfrm>
              <a:off x="623436" y="4327259"/>
              <a:ext cx="1579418" cy="738909"/>
            </a:xfrm>
            <a:prstGeom prst="rect">
              <a:avLst/>
            </a:prstGeom>
            <a:solidFill>
              <a:schemeClr val="accent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Update Value</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Function</a:t>
              </a:r>
              <a:endParaRPr kumimoji="0" lang="en-US" sz="1600" b="0" i="0" u="none" strike="noStrike" cap="none" normalizeH="0" baseline="0" dirty="0" smtClean="0">
                <a:ln>
                  <a:noFill/>
                </a:ln>
                <a:solidFill>
                  <a:schemeClr val="tx1"/>
                </a:solidFill>
                <a:effectLst/>
                <a:latin typeface="Arial" charset="0"/>
              </a:endParaRPr>
            </a:p>
          </p:txBody>
        </p:sp>
        <p:cxnSp>
          <p:nvCxnSpPr>
            <p:cNvPr id="15" name="Straight Arrow Connector 14"/>
            <p:cNvCxnSpPr/>
            <p:nvPr/>
          </p:nvCxnSpPr>
          <p:spPr bwMode="auto">
            <a:xfrm>
              <a:off x="2202854" y="4695919"/>
              <a:ext cx="489527" cy="1588"/>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cxnSp>
          <p:nvCxnSpPr>
            <p:cNvPr id="16" name="Straight Arrow Connector 15"/>
            <p:cNvCxnSpPr>
              <a:stCxn id="6" idx="1"/>
              <a:endCxn id="14" idx="0"/>
            </p:cNvCxnSpPr>
            <p:nvPr/>
          </p:nvCxnSpPr>
          <p:spPr bwMode="auto">
            <a:xfrm rot="10800000" flipV="1">
              <a:off x="1413146" y="3302023"/>
              <a:ext cx="3348181" cy="1025236"/>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cxnSp>
          <p:nvCxnSpPr>
            <p:cNvPr id="17" name="Elbow Connector 16"/>
            <p:cNvCxnSpPr>
              <a:stCxn id="19" idx="2"/>
              <a:endCxn id="14" idx="2"/>
            </p:cNvCxnSpPr>
            <p:nvPr/>
          </p:nvCxnSpPr>
          <p:spPr bwMode="auto">
            <a:xfrm rot="5400000" flipH="1">
              <a:off x="4470382" y="2008932"/>
              <a:ext cx="46182" cy="6160655"/>
            </a:xfrm>
            <a:prstGeom prst="bentConnector3">
              <a:avLst>
                <a:gd name="adj1" fmla="val -494998"/>
              </a:avLst>
            </a:prstGeom>
            <a:solidFill>
              <a:schemeClr val="accent1"/>
            </a:solidFill>
            <a:ln w="28575" cap="flat" cmpd="sng" algn="ctr">
              <a:solidFill>
                <a:srgbClr val="00B0F0"/>
              </a:solidFill>
              <a:prstDash val="solid"/>
              <a:round/>
              <a:headEnd type="none" w="med" len="med"/>
              <a:tailEnd type="arrow"/>
            </a:ln>
            <a:effectLst/>
          </p:spPr>
        </p:cxnSp>
        <p:sp>
          <p:nvSpPr>
            <p:cNvPr id="18" name="Rectangle 17"/>
            <p:cNvSpPr/>
            <p:nvPr/>
          </p:nvSpPr>
          <p:spPr bwMode="auto">
            <a:xfrm>
              <a:off x="4761326" y="4327259"/>
              <a:ext cx="1579418" cy="738909"/>
            </a:xfrm>
            <a:prstGeom prst="rect">
              <a:avLst/>
            </a:prstGeom>
            <a:solidFill>
              <a:schemeClr val="accent1"/>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Action Selection</a:t>
              </a:r>
            </a:p>
          </p:txBody>
        </p:sp>
        <p:sp>
          <p:nvSpPr>
            <p:cNvPr id="19" name="Rounded Rectangle 18"/>
            <p:cNvSpPr/>
            <p:nvPr/>
          </p:nvSpPr>
          <p:spPr bwMode="auto">
            <a:xfrm>
              <a:off x="6830272" y="4281077"/>
              <a:ext cx="1487055" cy="831273"/>
            </a:xfrm>
            <a:prstGeom prst="roundRect">
              <a:avLst/>
            </a:prstGeom>
            <a:solidFill>
              <a:srgbClr val="FFFF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Action</a:t>
              </a:r>
            </a:p>
          </p:txBody>
        </p:sp>
        <p:cxnSp>
          <p:nvCxnSpPr>
            <p:cNvPr id="20" name="Straight Arrow Connector 19"/>
            <p:cNvCxnSpPr/>
            <p:nvPr/>
          </p:nvCxnSpPr>
          <p:spPr bwMode="auto">
            <a:xfrm>
              <a:off x="6340744" y="4695919"/>
              <a:ext cx="489528" cy="1588"/>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grpSp>
      <p:sp>
        <p:nvSpPr>
          <p:cNvPr id="22" name="Slide Number Placeholder 21"/>
          <p:cNvSpPr>
            <a:spLocks noGrp="1"/>
          </p:cNvSpPr>
          <p:nvPr>
            <p:ph type="sldNum" sz="quarter" idx="10"/>
          </p:nvPr>
        </p:nvSpPr>
        <p:spPr/>
        <p:txBody>
          <a:bodyPr/>
          <a:lstStyle/>
          <a:p>
            <a:pPr>
              <a:defRPr/>
            </a:pPr>
            <a:fld id="{BB8DAA28-CB71-4CCD-964C-52F571A2499D}" type="slidenum">
              <a:rPr lang="en-US" smtClean="0"/>
              <a:pPr>
                <a:defRPr/>
              </a:pPr>
              <a:t>28</a:t>
            </a:fld>
            <a:endParaRPr lang="en-US" dirty="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The Q-function in Soar</a:t>
            </a:r>
            <a:endParaRPr lang="en-US" dirty="0"/>
          </a:p>
        </p:txBody>
      </p:sp>
      <p:sp>
        <p:nvSpPr>
          <p:cNvPr id="28675" name="Rectangle 3"/>
          <p:cNvSpPr>
            <a:spLocks noGrp="1" noChangeArrowheads="1"/>
          </p:cNvSpPr>
          <p:nvPr>
            <p:ph type="body" idx="1"/>
          </p:nvPr>
        </p:nvSpPr>
        <p:spPr>
          <a:xfrm>
            <a:off x="129309" y="1295401"/>
            <a:ext cx="8862291" cy="3562349"/>
          </a:xfrm>
        </p:spPr>
        <p:txBody>
          <a:bodyPr>
            <a:normAutofit fontScale="92500" lnSpcReduction="20000"/>
          </a:bodyPr>
          <a:lstStyle/>
          <a:p>
            <a:pPr marL="0" indent="0">
              <a:lnSpc>
                <a:spcPct val="120000"/>
              </a:lnSpc>
              <a:buNone/>
            </a:pPr>
            <a:r>
              <a:rPr lang="en-US" sz="2600" dirty="0" smtClean="0"/>
              <a:t>The value-function is stored in rules that test the </a:t>
            </a:r>
            <a:r>
              <a:rPr lang="en-US" sz="2600" dirty="0"/>
              <a:t>state and operator, and </a:t>
            </a:r>
            <a:r>
              <a:rPr lang="en-US" sz="2600" dirty="0" smtClean="0"/>
              <a:t>create numeric </a:t>
            </a:r>
            <a:r>
              <a:rPr lang="en-US" sz="2600" dirty="0"/>
              <a:t>preferences</a:t>
            </a:r>
            <a:r>
              <a:rPr lang="en-US" sz="2600" dirty="0" smtClean="0"/>
              <a:t>.</a:t>
            </a:r>
          </a:p>
          <a:p>
            <a:pPr marL="0" indent="0">
              <a:lnSpc>
                <a:spcPct val="90000"/>
              </a:lnSpc>
              <a:buNone/>
            </a:pPr>
            <a:endParaRPr lang="en-US" sz="2600" b="1" dirty="0"/>
          </a:p>
          <a:p>
            <a:pPr marL="0" indent="0">
              <a:lnSpc>
                <a:spcPct val="90000"/>
              </a:lnSpc>
              <a:buNone/>
            </a:pPr>
            <a:r>
              <a:rPr lang="en-US" sz="2600" b="1" dirty="0" smtClean="0">
                <a:latin typeface="Courier New" pitchFamily="49" charset="0"/>
              </a:rPr>
              <a:t>sp {</a:t>
            </a:r>
            <a:r>
              <a:rPr lang="en-US" sz="2600" b="1" dirty="0" err="1" smtClean="0">
                <a:latin typeface="Courier New" pitchFamily="49" charset="0"/>
              </a:rPr>
              <a:t>rl</a:t>
            </a:r>
            <a:r>
              <a:rPr lang="en-US" sz="2600" b="1" dirty="0" smtClean="0">
                <a:latin typeface="Courier New" pitchFamily="49" charset="0"/>
              </a:rPr>
              <a:t>-rule</a:t>
            </a:r>
            <a:r>
              <a:rPr lang="en-US" sz="2600" b="1" dirty="0">
                <a:latin typeface="Courier New" pitchFamily="49" charset="0"/>
              </a:rPr>
              <a:t/>
            </a:r>
            <a:br>
              <a:rPr lang="en-US" sz="2600" b="1" dirty="0">
                <a:latin typeface="Courier New" pitchFamily="49" charset="0"/>
              </a:rPr>
            </a:br>
            <a:r>
              <a:rPr lang="en-US" sz="2600" b="1" dirty="0" smtClean="0">
                <a:latin typeface="Courier New" pitchFamily="49" charset="0"/>
              </a:rPr>
              <a:t>   (</a:t>
            </a:r>
            <a:r>
              <a:rPr lang="en-US" sz="2600" b="1" dirty="0">
                <a:latin typeface="Courier New" pitchFamily="49" charset="0"/>
              </a:rPr>
              <a:t>state &lt;s&gt; ^operator &lt;o&gt; +)</a:t>
            </a:r>
            <a:br>
              <a:rPr lang="en-US" sz="2600" b="1" dirty="0">
                <a:latin typeface="Courier New" pitchFamily="49" charset="0"/>
              </a:rPr>
            </a:br>
            <a:r>
              <a:rPr lang="en-US" sz="2600" b="1" dirty="0">
                <a:latin typeface="Courier New" pitchFamily="49" charset="0"/>
              </a:rPr>
              <a:t>  </a:t>
            </a:r>
            <a:r>
              <a:rPr lang="en-US" sz="2600" b="1" dirty="0" smtClean="0">
                <a:latin typeface="Courier New" pitchFamily="49" charset="0"/>
              </a:rPr>
              <a:t> …</a:t>
            </a:r>
            <a:r>
              <a:rPr lang="en-US" sz="2600" b="1" dirty="0">
                <a:latin typeface="Courier New" pitchFamily="49" charset="0"/>
              </a:rPr>
              <a:t/>
            </a:r>
            <a:br>
              <a:rPr lang="en-US" sz="2600" b="1" dirty="0">
                <a:latin typeface="Courier New" pitchFamily="49" charset="0"/>
              </a:rPr>
            </a:br>
            <a:r>
              <a:rPr lang="en-US" sz="2600" b="1" dirty="0" smtClean="0">
                <a:latin typeface="Courier New" pitchFamily="49" charset="0"/>
                <a:sym typeface="Wingdings" pitchFamily="2" charset="2"/>
              </a:rPr>
              <a:t>--&gt;</a:t>
            </a:r>
            <a:r>
              <a:rPr lang="en-US" sz="2600" b="1" dirty="0">
                <a:latin typeface="Courier New" pitchFamily="49" charset="0"/>
                <a:sym typeface="Wingdings" pitchFamily="2" charset="2"/>
              </a:rPr>
              <a:t/>
            </a:r>
            <a:br>
              <a:rPr lang="en-US" sz="2600" b="1" dirty="0">
                <a:latin typeface="Courier New" pitchFamily="49" charset="0"/>
                <a:sym typeface="Wingdings" pitchFamily="2" charset="2"/>
              </a:rPr>
            </a:br>
            <a:r>
              <a:rPr lang="en-US" sz="2600" b="1" dirty="0" smtClean="0">
                <a:latin typeface="Courier New" pitchFamily="49" charset="0"/>
                <a:sym typeface="Wingdings" pitchFamily="2" charset="2"/>
              </a:rPr>
              <a:t>   (&lt;</a:t>
            </a:r>
            <a:r>
              <a:rPr lang="en-US" sz="2600" b="1" dirty="0">
                <a:latin typeface="Courier New" pitchFamily="49" charset="0"/>
                <a:sym typeface="Wingdings" pitchFamily="2" charset="2"/>
              </a:rPr>
              <a:t>s&gt; ^operator &lt;o&gt; = </a:t>
            </a:r>
            <a:r>
              <a:rPr lang="en-US" sz="2600" b="1" dirty="0" smtClean="0">
                <a:latin typeface="Courier New" pitchFamily="49" charset="0"/>
                <a:sym typeface="Wingdings" pitchFamily="2" charset="2"/>
              </a:rPr>
              <a:t>0.34)}</a:t>
            </a:r>
          </a:p>
          <a:p>
            <a:pPr marL="0" indent="0">
              <a:lnSpc>
                <a:spcPct val="90000"/>
              </a:lnSpc>
              <a:buNone/>
            </a:pPr>
            <a:endParaRPr lang="en-US" sz="2600" dirty="0">
              <a:latin typeface="Courier New" pitchFamily="49" charset="0"/>
            </a:endParaRPr>
          </a:p>
          <a:p>
            <a:pPr marL="0" indent="0">
              <a:lnSpc>
                <a:spcPct val="90000"/>
              </a:lnSpc>
              <a:buNone/>
            </a:pPr>
            <a:r>
              <a:rPr lang="en-US" sz="2600" dirty="0" smtClean="0"/>
              <a:t>Operator </a:t>
            </a:r>
            <a:r>
              <a:rPr lang="en-US" sz="2600" dirty="0"/>
              <a:t>Q-value </a:t>
            </a:r>
            <a:r>
              <a:rPr lang="en-US" sz="2600" dirty="0" smtClean="0"/>
              <a:t>= the </a:t>
            </a:r>
            <a:r>
              <a:rPr lang="en-US" sz="2600" dirty="0"/>
              <a:t>sum of all numeric </a:t>
            </a:r>
            <a:r>
              <a:rPr lang="en-US" sz="2600" dirty="0" smtClean="0"/>
              <a:t>preferences.</a:t>
            </a:r>
          </a:p>
          <a:p>
            <a:pPr marL="0" indent="0">
              <a:lnSpc>
                <a:spcPct val="90000"/>
              </a:lnSpc>
              <a:buNone/>
            </a:pPr>
            <a:r>
              <a:rPr lang="en-US" sz="2600" dirty="0" smtClean="0"/>
              <a:t>Selection: epsilon greedy, or Boltzmann</a:t>
            </a:r>
            <a:endParaRPr lang="en-US" sz="2600" dirty="0"/>
          </a:p>
        </p:txBody>
      </p:sp>
      <p:sp>
        <p:nvSpPr>
          <p:cNvPr id="4" name="Oval 3"/>
          <p:cNvSpPr/>
          <p:nvPr/>
        </p:nvSpPr>
        <p:spPr bwMode="auto">
          <a:xfrm>
            <a:off x="323282" y="5315537"/>
            <a:ext cx="1228436" cy="1002145"/>
          </a:xfrm>
          <a:prstGeom prst="ellipse">
            <a:avLst/>
          </a:prstGeom>
          <a:solidFill>
            <a:srgbClr val="FFFFFF"/>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flipV="1">
            <a:off x="1588663" y="5306301"/>
            <a:ext cx="1422400" cy="508000"/>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cxnSp>
        <p:nvCxnSpPr>
          <p:cNvPr id="8" name="Straight Arrow Connector 7"/>
          <p:cNvCxnSpPr>
            <a:stCxn id="4" idx="6"/>
          </p:cNvCxnSpPr>
          <p:nvPr/>
        </p:nvCxnSpPr>
        <p:spPr bwMode="auto">
          <a:xfrm flipV="1">
            <a:off x="1551718" y="5805064"/>
            <a:ext cx="1440873" cy="11546"/>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cxnSp>
        <p:nvCxnSpPr>
          <p:cNvPr id="10" name="Straight Arrow Connector 9"/>
          <p:cNvCxnSpPr>
            <a:stCxn id="4" idx="6"/>
          </p:cNvCxnSpPr>
          <p:nvPr/>
        </p:nvCxnSpPr>
        <p:spPr bwMode="auto">
          <a:xfrm>
            <a:off x="1551718" y="5816610"/>
            <a:ext cx="1422400" cy="487218"/>
          </a:xfrm>
          <a:prstGeom prst="straightConnector1">
            <a:avLst/>
          </a:prstGeom>
          <a:solidFill>
            <a:schemeClr val="accent1"/>
          </a:solidFill>
          <a:ln w="28575" cap="flat" cmpd="sng" algn="ctr">
            <a:solidFill>
              <a:srgbClr val="FFFF00"/>
            </a:solidFill>
            <a:prstDash val="solid"/>
            <a:round/>
            <a:headEnd type="none" w="med" len="med"/>
            <a:tailEnd type="arrow"/>
          </a:ln>
          <a:effectLst/>
        </p:spPr>
      </p:cxnSp>
      <p:sp>
        <p:nvSpPr>
          <p:cNvPr id="13" name="TextBox 12"/>
          <p:cNvSpPr txBox="1"/>
          <p:nvPr/>
        </p:nvSpPr>
        <p:spPr>
          <a:xfrm>
            <a:off x="3084953" y="5149284"/>
            <a:ext cx="2087419" cy="307777"/>
          </a:xfrm>
          <a:prstGeom prst="rect">
            <a:avLst/>
          </a:prstGeom>
          <a:noFill/>
        </p:spPr>
        <p:txBody>
          <a:bodyPr wrap="square" rtlCol="0">
            <a:spAutoFit/>
          </a:bodyPr>
          <a:lstStyle/>
          <a:p>
            <a:r>
              <a:rPr lang="en-US" sz="1400" dirty="0" smtClean="0">
                <a:solidFill>
                  <a:srgbClr val="FFFF00"/>
                </a:solidFill>
                <a:latin typeface="+mn-lt"/>
              </a:rPr>
              <a:t>O1: {.34, .45, .02} = 8.1</a:t>
            </a:r>
            <a:endParaRPr lang="en-US" sz="1400" dirty="0">
              <a:solidFill>
                <a:srgbClr val="FFFF00"/>
              </a:solidFill>
              <a:latin typeface="+mn-lt"/>
            </a:endParaRPr>
          </a:p>
        </p:txBody>
      </p:sp>
      <p:sp>
        <p:nvSpPr>
          <p:cNvPr id="14" name="TextBox 13"/>
          <p:cNvSpPr txBox="1"/>
          <p:nvPr/>
        </p:nvSpPr>
        <p:spPr>
          <a:xfrm>
            <a:off x="3084953" y="5654970"/>
            <a:ext cx="2087419" cy="307777"/>
          </a:xfrm>
          <a:prstGeom prst="rect">
            <a:avLst/>
          </a:prstGeom>
          <a:noFill/>
        </p:spPr>
        <p:txBody>
          <a:bodyPr wrap="square" rtlCol="0">
            <a:spAutoFit/>
          </a:bodyPr>
          <a:lstStyle/>
          <a:p>
            <a:r>
              <a:rPr lang="en-US" sz="1400" dirty="0" smtClean="0">
                <a:solidFill>
                  <a:srgbClr val="FFFF00"/>
                </a:solidFill>
                <a:latin typeface="+mn-lt"/>
              </a:rPr>
              <a:t>O2: {.25, .11, .12} = 4.8</a:t>
            </a:r>
            <a:endParaRPr lang="en-US" sz="1400" dirty="0">
              <a:solidFill>
                <a:srgbClr val="FFFF00"/>
              </a:solidFill>
              <a:latin typeface="+mn-lt"/>
            </a:endParaRPr>
          </a:p>
        </p:txBody>
      </p:sp>
      <p:sp>
        <p:nvSpPr>
          <p:cNvPr id="15" name="TextBox 14"/>
          <p:cNvSpPr txBox="1"/>
          <p:nvPr/>
        </p:nvSpPr>
        <p:spPr>
          <a:xfrm>
            <a:off x="3084953" y="6160656"/>
            <a:ext cx="2221347" cy="307777"/>
          </a:xfrm>
          <a:prstGeom prst="rect">
            <a:avLst/>
          </a:prstGeom>
          <a:noFill/>
        </p:spPr>
        <p:txBody>
          <a:bodyPr wrap="square" rtlCol="0">
            <a:spAutoFit/>
          </a:bodyPr>
          <a:lstStyle/>
          <a:p>
            <a:r>
              <a:rPr lang="en-US" sz="1400" dirty="0" smtClean="0">
                <a:solidFill>
                  <a:srgbClr val="FFFF00"/>
                </a:solidFill>
                <a:latin typeface="+mn-lt"/>
              </a:rPr>
              <a:t>O3: {-.04, .14, -.05} = .05</a:t>
            </a:r>
            <a:endParaRPr lang="en-US" sz="1400" dirty="0">
              <a:solidFill>
                <a:srgbClr val="FFFF00"/>
              </a:solidFill>
              <a:latin typeface="+mn-lt"/>
            </a:endParaRPr>
          </a:p>
        </p:txBody>
      </p:sp>
      <p:sp>
        <p:nvSpPr>
          <p:cNvPr id="16" name="Right Brace 15"/>
          <p:cNvSpPr/>
          <p:nvPr/>
        </p:nvSpPr>
        <p:spPr bwMode="auto">
          <a:xfrm>
            <a:off x="5116954" y="5158509"/>
            <a:ext cx="277091" cy="1348509"/>
          </a:xfrm>
          <a:prstGeom prst="rightBrac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5505450" y="5143500"/>
            <a:ext cx="3028950" cy="1169551"/>
          </a:xfrm>
          <a:prstGeom prst="rect">
            <a:avLst/>
          </a:prstGeom>
          <a:noFill/>
        </p:spPr>
        <p:txBody>
          <a:bodyPr wrap="square" rtlCol="0">
            <a:spAutoFit/>
          </a:bodyPr>
          <a:lstStyle/>
          <a:p>
            <a:r>
              <a:rPr lang="en-US" sz="1400" b="1" dirty="0" smtClean="0">
                <a:solidFill>
                  <a:srgbClr val="FFFF00"/>
                </a:solidFill>
                <a:latin typeface="+mn-lt"/>
              </a:rPr>
              <a:t>epsilon-greedy: </a:t>
            </a:r>
            <a:r>
              <a:rPr lang="en-US" sz="1400" dirty="0" smtClean="0">
                <a:solidFill>
                  <a:srgbClr val="FFFF00"/>
                </a:solidFill>
                <a:latin typeface="+mn-lt"/>
              </a:rPr>
              <a:t>With probability ε the agent selects an action at random. Otherwise the agent takes the action with the highest expected value. </a:t>
            </a:r>
          </a:p>
          <a:p>
            <a:r>
              <a:rPr lang="en-US" sz="1400" dirty="0" smtClean="0">
                <a:solidFill>
                  <a:srgbClr val="FFFF00"/>
                </a:solidFill>
                <a:latin typeface="+mn-lt"/>
              </a:rPr>
              <a:t>[Balance exploration/exploitation]</a:t>
            </a:r>
            <a:endParaRPr lang="en-US" sz="1400" dirty="0">
              <a:solidFill>
                <a:srgbClr val="FFFF00"/>
              </a:solidFill>
              <a:latin typeface="+mn-lt"/>
            </a:endParaRPr>
          </a:p>
        </p:txBody>
      </p:sp>
      <p:sp>
        <p:nvSpPr>
          <p:cNvPr id="19" name="Slide Number Placeholder 18"/>
          <p:cNvSpPr>
            <a:spLocks noGrp="1"/>
          </p:cNvSpPr>
          <p:nvPr>
            <p:ph type="sldNum" sz="quarter" idx="10"/>
          </p:nvPr>
        </p:nvSpPr>
        <p:spPr/>
        <p:txBody>
          <a:bodyPr/>
          <a:lstStyle/>
          <a:p>
            <a:pPr>
              <a:defRPr/>
            </a:pPr>
            <a:fld id="{BB8DAA28-CB71-4CCD-964C-52F571A2499D}" type="slidenum">
              <a:rPr lang="en-US" smtClean="0"/>
              <a:pPr>
                <a:defRPr/>
              </a:pPr>
              <a:t>29</a:t>
            </a:fld>
            <a:endParaRPr lang="en-US"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p:nvPr/>
        </p:nvGrpSpPr>
        <p:grpSpPr>
          <a:xfrm>
            <a:off x="2763748" y="1150707"/>
            <a:ext cx="3513761" cy="1253447"/>
            <a:chOff x="2763748" y="1150707"/>
            <a:chExt cx="3513761" cy="1253447"/>
          </a:xfrm>
        </p:grpSpPr>
        <p:sp>
          <p:nvSpPr>
            <p:cNvPr id="22" name="Rounded Rectangle 21"/>
            <p:cNvSpPr/>
            <p:nvPr/>
          </p:nvSpPr>
          <p:spPr>
            <a:xfrm>
              <a:off x="2763748" y="1150707"/>
              <a:ext cx="3472665" cy="125344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50800" dist="38100" dir="2700000" algn="tl" rotWithShape="0">
                    <a:prstClr val="black">
                      <a:alpha val="40000"/>
                    </a:prstClr>
                  </a:outerShdw>
                </a:effectLst>
              </a:endParaRPr>
            </a:p>
          </p:txBody>
        </p:sp>
        <p:sp>
          <p:nvSpPr>
            <p:cNvPr id="23" name="TextBox 22"/>
            <p:cNvSpPr txBox="1"/>
            <p:nvPr/>
          </p:nvSpPr>
          <p:spPr>
            <a:xfrm>
              <a:off x="5404206" y="1941816"/>
              <a:ext cx="873303"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Times New Roman" pitchFamily="18" charset="0"/>
                  <a:cs typeface="Times New Roman" pitchFamily="18" charset="0"/>
                </a:rPr>
                <a:t>Learning</a:t>
              </a:r>
              <a:endParaRPr lang="en-US" sz="1400" dirty="0">
                <a:solidFill>
                  <a:schemeClr val="bg1"/>
                </a:solidFill>
                <a:effectLst>
                  <a:outerShdw blurRad="50800" dist="38100" dir="2700000" algn="tl" rotWithShape="0">
                    <a:prstClr val="black">
                      <a:alpha val="40000"/>
                    </a:prstClr>
                  </a:outerShdw>
                </a:effectLst>
                <a:latin typeface="Times New Roman" pitchFamily="18" charset="0"/>
                <a:cs typeface="Times New Roman" pitchFamily="18" charset="0"/>
              </a:endParaRPr>
            </a:p>
          </p:txBody>
        </p:sp>
      </p:grpSp>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How can we build a human-level AI</a:t>
            </a:r>
            <a:r>
              <a:rPr lang="en-US" dirty="0" smtClean="0"/>
              <a:t>?</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7F50E1FC-0880-48B1-808B-C7194B29C632}" type="slidenum">
              <a:rPr lang="en-US" smtClean="0">
                <a:solidFill>
                  <a:schemeClr val="tx1"/>
                </a:solidFill>
                <a:latin typeface="Times New Roman" pitchFamily="18" charset="0"/>
                <a:cs typeface="Times New Roman" pitchFamily="18" charset="0"/>
              </a:rPr>
              <a:pPr>
                <a:defRPr/>
              </a:pPr>
              <a:t>3</a:t>
            </a:fld>
            <a:endParaRPr lang="en-US">
              <a:solidFill>
                <a:schemeClr val="tx1"/>
              </a:solidFill>
              <a:latin typeface="Times New Roman" pitchFamily="18" charset="0"/>
              <a:cs typeface="Times New Roman" pitchFamily="18" charset="0"/>
            </a:endParaRPr>
          </a:p>
        </p:txBody>
      </p:sp>
      <p:sp>
        <p:nvSpPr>
          <p:cNvPr id="5" name="TextBox 4"/>
          <p:cNvSpPr txBox="1"/>
          <p:nvPr/>
        </p:nvSpPr>
        <p:spPr>
          <a:xfrm>
            <a:off x="254435" y="1467618"/>
            <a:ext cx="1009816" cy="461665"/>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Tasks</a:t>
            </a:r>
            <a:endParaRPr lang="en-US" dirty="0">
              <a:solidFill>
                <a:schemeClr val="bg1"/>
              </a:solidFill>
              <a:latin typeface="Times New Roman" pitchFamily="18" charset="0"/>
              <a:cs typeface="Times New Roman" pitchFamily="18" charset="0"/>
            </a:endParaRPr>
          </a:p>
        </p:txBody>
      </p:sp>
      <p:grpSp>
        <p:nvGrpSpPr>
          <p:cNvPr id="6" name="Group 125"/>
          <p:cNvGrpSpPr/>
          <p:nvPr/>
        </p:nvGrpSpPr>
        <p:grpSpPr>
          <a:xfrm>
            <a:off x="254435" y="5315993"/>
            <a:ext cx="2609040" cy="1194694"/>
            <a:chOff x="254435" y="5315993"/>
            <a:chExt cx="2609040" cy="1194694"/>
          </a:xfrm>
        </p:grpSpPr>
        <p:pic>
          <p:nvPicPr>
            <p:cNvPr id="2050" name="Picture 2"/>
            <p:cNvPicPr>
              <a:picLocks noChangeAspect="1" noChangeArrowheads="1"/>
            </p:cNvPicPr>
            <p:nvPr/>
          </p:nvPicPr>
          <p:blipFill>
            <a:blip r:embed="rId3" cstate="screen"/>
            <a:srcRect/>
            <a:stretch>
              <a:fillRect/>
            </a:stretch>
          </p:blipFill>
          <p:spPr bwMode="auto">
            <a:xfrm>
              <a:off x="1668781" y="5315993"/>
              <a:ext cx="1194694" cy="11946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254435" y="5716759"/>
              <a:ext cx="1485569" cy="461665"/>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Neurons</a:t>
              </a:r>
              <a:endParaRPr lang="en-US" dirty="0">
                <a:solidFill>
                  <a:schemeClr val="bg1"/>
                </a:solidFill>
                <a:latin typeface="Times New Roman" pitchFamily="18" charset="0"/>
                <a:cs typeface="Times New Roman" pitchFamily="18" charset="0"/>
              </a:endParaRPr>
            </a:p>
          </p:txBody>
        </p:sp>
      </p:grpSp>
      <p:grpSp>
        <p:nvGrpSpPr>
          <p:cNvPr id="10" name="Group 129"/>
          <p:cNvGrpSpPr/>
          <p:nvPr/>
        </p:nvGrpSpPr>
        <p:grpSpPr>
          <a:xfrm>
            <a:off x="254435" y="3968885"/>
            <a:ext cx="2661108" cy="1138136"/>
            <a:chOff x="254435" y="3968885"/>
            <a:chExt cx="2661108" cy="1138136"/>
          </a:xfrm>
        </p:grpSpPr>
        <p:pic>
          <p:nvPicPr>
            <p:cNvPr id="2051" name="Picture 3"/>
            <p:cNvPicPr>
              <a:picLocks noChangeAspect="1" noChangeArrowheads="1"/>
            </p:cNvPicPr>
            <p:nvPr/>
          </p:nvPicPr>
          <p:blipFill>
            <a:blip r:embed="rId4" cstate="screen"/>
            <a:srcRect/>
            <a:stretch>
              <a:fillRect/>
            </a:stretch>
          </p:blipFill>
          <p:spPr bwMode="auto">
            <a:xfrm>
              <a:off x="1694535" y="3968885"/>
              <a:ext cx="1221008" cy="1138136"/>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254435" y="4208045"/>
              <a:ext cx="1485569" cy="830997"/>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Neural Circuits</a:t>
              </a:r>
            </a:p>
          </p:txBody>
        </p:sp>
      </p:grpSp>
      <p:grpSp>
        <p:nvGrpSpPr>
          <p:cNvPr id="11" name="Group 130"/>
          <p:cNvGrpSpPr/>
          <p:nvPr/>
        </p:nvGrpSpPr>
        <p:grpSpPr>
          <a:xfrm>
            <a:off x="254435" y="2457530"/>
            <a:ext cx="2769902" cy="1180090"/>
            <a:chOff x="254435" y="2457530"/>
            <a:chExt cx="2769902" cy="1180090"/>
          </a:xfrm>
        </p:grpSpPr>
        <p:sp>
          <p:nvSpPr>
            <p:cNvPr id="7" name="TextBox 6"/>
            <p:cNvSpPr txBox="1"/>
            <p:nvPr/>
          </p:nvSpPr>
          <p:spPr>
            <a:xfrm>
              <a:off x="254435" y="2699332"/>
              <a:ext cx="1485569" cy="830997"/>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Brain Structure</a:t>
              </a:r>
              <a:endParaRPr lang="en-US" dirty="0">
                <a:solidFill>
                  <a:schemeClr val="bg1"/>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5" cstate="print"/>
            <a:srcRect/>
            <a:stretch>
              <a:fillRect/>
            </a:stretch>
          </p:blipFill>
          <p:spPr bwMode="auto">
            <a:xfrm>
              <a:off x="1644115" y="2457530"/>
              <a:ext cx="1380222" cy="1180090"/>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sp>
        <p:nvSpPr>
          <p:cNvPr id="21" name="Cube 20"/>
          <p:cNvSpPr/>
          <p:nvPr/>
        </p:nvSpPr>
        <p:spPr bwMode="auto">
          <a:xfrm>
            <a:off x="3297901" y="1400078"/>
            <a:ext cx="100054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Calculus</a:t>
            </a:r>
          </a:p>
        </p:txBody>
      </p:sp>
      <p:sp>
        <p:nvSpPr>
          <p:cNvPr id="16" name="Cube 15"/>
          <p:cNvSpPr/>
          <p:nvPr/>
        </p:nvSpPr>
        <p:spPr bwMode="auto">
          <a:xfrm>
            <a:off x="3767030" y="1256955"/>
            <a:ext cx="92235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History</a:t>
            </a:r>
          </a:p>
        </p:txBody>
      </p:sp>
      <p:sp>
        <p:nvSpPr>
          <p:cNvPr id="17" name="Cube 16"/>
          <p:cNvSpPr/>
          <p:nvPr/>
        </p:nvSpPr>
        <p:spPr bwMode="auto">
          <a:xfrm>
            <a:off x="3482107" y="1719455"/>
            <a:ext cx="95150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Reading</a:t>
            </a:r>
          </a:p>
        </p:txBody>
      </p:sp>
      <p:sp>
        <p:nvSpPr>
          <p:cNvPr id="15" name="Cube 14"/>
          <p:cNvSpPr/>
          <p:nvPr/>
        </p:nvSpPr>
        <p:spPr bwMode="auto">
          <a:xfrm>
            <a:off x="3996290" y="1661146"/>
            <a:ext cx="92235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Sudoku</a:t>
            </a:r>
          </a:p>
        </p:txBody>
      </p:sp>
      <p:sp>
        <p:nvSpPr>
          <p:cNvPr id="18" name="Cube 17"/>
          <p:cNvSpPr/>
          <p:nvPr/>
        </p:nvSpPr>
        <p:spPr bwMode="auto">
          <a:xfrm>
            <a:off x="4477346" y="1362974"/>
            <a:ext cx="103764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Shopping</a:t>
            </a:r>
          </a:p>
        </p:txBody>
      </p:sp>
      <p:sp>
        <p:nvSpPr>
          <p:cNvPr id="19" name="Cube 18"/>
          <p:cNvSpPr/>
          <p:nvPr/>
        </p:nvSpPr>
        <p:spPr bwMode="auto">
          <a:xfrm>
            <a:off x="4359401" y="1714156"/>
            <a:ext cx="103764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Driving</a:t>
            </a:r>
          </a:p>
        </p:txBody>
      </p:sp>
      <p:sp>
        <p:nvSpPr>
          <p:cNvPr id="20" name="Cube 19"/>
          <p:cNvSpPr/>
          <p:nvPr/>
        </p:nvSpPr>
        <p:spPr bwMode="auto">
          <a:xfrm>
            <a:off x="4829853" y="1325867"/>
            <a:ext cx="112246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9144" rIns="9144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Talking on cell phone</a:t>
            </a:r>
          </a:p>
        </p:txBody>
      </p:sp>
      <p:pic>
        <p:nvPicPr>
          <p:cNvPr id="132" name="Picture 4"/>
          <p:cNvPicPr>
            <a:picLocks noChangeAspect="1" noChangeArrowheads="1"/>
          </p:cNvPicPr>
          <p:nvPr/>
        </p:nvPicPr>
        <p:blipFill>
          <a:blip r:embed="rId6" cstate="screen"/>
          <a:srcRect/>
          <a:stretch>
            <a:fillRect/>
          </a:stretch>
        </p:blipFill>
        <p:spPr bwMode="auto">
          <a:xfrm>
            <a:off x="4786806" y="3495259"/>
            <a:ext cx="2771586" cy="207868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2000"/>
                                        <p:tgtEl>
                                          <p:spTgt spid="132"/>
                                        </p:tgtEl>
                                      </p:cBhvr>
                                    </p:animEffect>
                                  </p:childTnLst>
                                </p:cTn>
                              </p:par>
                              <p:par>
                                <p:cTn id="68" presetID="0" presetClass="path" presetSubtype="0" accel="50000" decel="50000" fill="hold" nodeType="withEffect">
                                  <p:stCondLst>
                                    <p:cond delay="0"/>
                                  </p:stCondLst>
                                  <p:childTnLst>
                                    <p:animMotion origin="layout" path="M -0.42552 -0.22848 L 8.33333E-7 -5.18519E-6 " pathEditMode="relative" ptsTypes="AA">
                                      <p:cBhvr>
                                        <p:cTn id="69" dur="2000" fill="hold"/>
                                        <p:tgtEl>
                                          <p:spTgt spid="132"/>
                                        </p:tgtEl>
                                        <p:attrNameLst>
                                          <p:attrName>ppt_x</p:attrName>
                                          <p:attrName>ppt_y</p:attrName>
                                        </p:attrNameLst>
                                      </p:cBhvr>
                                    </p:animMotion>
                                  </p:childTnLst>
                                </p:cTn>
                              </p:par>
                              <p:par>
                                <p:cTn id="70" presetID="6" presetClass="emph" presetSubtype="0" fill="hold" nodeType="withEffect">
                                  <p:stCondLst>
                                    <p:cond delay="0"/>
                                  </p:stCondLst>
                                  <p:childTnLst>
                                    <p:animScale>
                                      <p:cBhvr>
                                        <p:cTn id="71" dur="3000" fill="hold"/>
                                        <p:tgtEl>
                                          <p:spTgt spid="13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16" grpId="0" animBg="1"/>
      <p:bldP spid="17" grpId="0" animBg="1"/>
      <p:bldP spid="15"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Updating operator values</a:t>
            </a:r>
          </a:p>
        </p:txBody>
      </p:sp>
      <p:sp>
        <p:nvSpPr>
          <p:cNvPr id="97283" name="Rectangle 3"/>
          <p:cNvSpPr>
            <a:spLocks noGrp="1" noChangeArrowheads="1"/>
          </p:cNvSpPr>
          <p:nvPr>
            <p:ph type="body" idx="1"/>
          </p:nvPr>
        </p:nvSpPr>
        <p:spPr>
          <a:xfrm>
            <a:off x="545123" y="3437827"/>
            <a:ext cx="7971692" cy="2795919"/>
          </a:xfrm>
        </p:spPr>
        <p:txBody>
          <a:bodyPr/>
          <a:lstStyle/>
          <a:p>
            <a:pPr marL="0" indent="0">
              <a:buNone/>
            </a:pPr>
            <a:r>
              <a:rPr lang="en-US" sz="2600" dirty="0" err="1"/>
              <a:t>Sarsa</a:t>
            </a:r>
            <a:r>
              <a:rPr lang="en-US" sz="2600" dirty="0"/>
              <a:t> </a:t>
            </a:r>
            <a:r>
              <a:rPr lang="en-US" sz="2600" dirty="0" smtClean="0"/>
              <a:t>update:</a:t>
            </a:r>
            <a:r>
              <a:rPr lang="en-US" sz="2600" dirty="0"/>
              <a:t/>
            </a:r>
            <a:br>
              <a:rPr lang="en-US" sz="2600" dirty="0"/>
            </a:br>
            <a:r>
              <a:rPr lang="en-US" sz="2100" dirty="0"/>
              <a:t>Q(s,O1) </a:t>
            </a:r>
            <a:r>
              <a:rPr lang="en-US" sz="2100" dirty="0">
                <a:sym typeface="Wingdings" pitchFamily="2" charset="2"/>
              </a:rPr>
              <a:t> Q(s,O1) + </a:t>
            </a:r>
            <a:r>
              <a:rPr lang="en-US" sz="2100" u="sng" dirty="0">
                <a:cs typeface="Arial" charset="0"/>
                <a:sym typeface="Wingdings" pitchFamily="2" charset="2"/>
              </a:rPr>
              <a:t>α</a:t>
            </a:r>
            <a:r>
              <a:rPr lang="en-US" sz="2100" u="sng" dirty="0">
                <a:sym typeface="Wingdings" pitchFamily="2" charset="2"/>
              </a:rPr>
              <a:t>[r + </a:t>
            </a:r>
            <a:r>
              <a:rPr lang="en-US" sz="2100" u="sng" dirty="0" err="1">
                <a:cs typeface="Arial" charset="0"/>
                <a:sym typeface="Wingdings" pitchFamily="2" charset="2"/>
              </a:rPr>
              <a:t>λ</a:t>
            </a:r>
            <a:r>
              <a:rPr lang="en-US" sz="2100" u="sng" dirty="0" err="1">
                <a:sym typeface="Wingdings" pitchFamily="2" charset="2"/>
              </a:rPr>
              <a:t>Q</a:t>
            </a:r>
            <a:r>
              <a:rPr lang="en-US" sz="2100" u="sng" dirty="0">
                <a:sym typeface="Wingdings" pitchFamily="2" charset="2"/>
              </a:rPr>
              <a:t>(s’,O2) – Q(s,O1</a:t>
            </a:r>
            <a:r>
              <a:rPr lang="en-US" sz="2100" u="sng" dirty="0" smtClean="0">
                <a:sym typeface="Wingdings" pitchFamily="2" charset="2"/>
              </a:rPr>
              <a:t>)]</a:t>
            </a:r>
          </a:p>
          <a:p>
            <a:pPr marL="0" indent="0">
              <a:buNone/>
            </a:pPr>
            <a:r>
              <a:rPr lang="en-US" sz="2100" dirty="0" smtClean="0"/>
              <a:t> </a:t>
            </a:r>
          </a:p>
          <a:p>
            <a:pPr marL="0" indent="0">
              <a:buNone/>
            </a:pPr>
            <a:r>
              <a:rPr lang="en-US" sz="2100" dirty="0" smtClean="0">
                <a:sym typeface="Wingdings" pitchFamily="2" charset="2"/>
              </a:rPr>
              <a:t>                                   .1 * [.2 + .9*.11 - .33] = -.03</a:t>
            </a:r>
          </a:p>
          <a:p>
            <a:pPr marL="0" indent="0">
              <a:buNone/>
            </a:pPr>
            <a:endParaRPr lang="en-US" sz="2100" dirty="0" smtClean="0">
              <a:sym typeface="Wingdings" pitchFamily="2" charset="2"/>
            </a:endParaRPr>
          </a:p>
          <a:p>
            <a:pPr marL="0" indent="0">
              <a:buNone/>
            </a:pPr>
            <a:r>
              <a:rPr lang="en-US" sz="2100" dirty="0" smtClean="0">
                <a:sym typeface="Wingdings" pitchFamily="2" charset="2"/>
              </a:rPr>
              <a:t>Update is split evenly between rules contributing to O1 = -.01.</a:t>
            </a:r>
          </a:p>
          <a:p>
            <a:pPr marL="0" indent="0">
              <a:buNone/>
            </a:pPr>
            <a:r>
              <a:rPr lang="en-US" sz="2100" dirty="0" smtClean="0">
                <a:sym typeface="Wingdings" pitchFamily="2" charset="2"/>
              </a:rPr>
              <a:t>R1 = .19, R2 = .14, R3 = -.03</a:t>
            </a:r>
          </a:p>
          <a:p>
            <a:endParaRPr lang="en-US" sz="2100" dirty="0" smtClean="0">
              <a:sym typeface="Wingdings" pitchFamily="2" charset="2"/>
            </a:endParaRPr>
          </a:p>
        </p:txBody>
      </p:sp>
      <p:sp>
        <p:nvSpPr>
          <p:cNvPr id="97284" name="Text Box 4"/>
          <p:cNvSpPr txBox="1">
            <a:spLocks noChangeArrowheads="1"/>
          </p:cNvSpPr>
          <p:nvPr/>
        </p:nvSpPr>
        <p:spPr bwMode="auto">
          <a:xfrm>
            <a:off x="2209799" y="1664712"/>
            <a:ext cx="1254370" cy="461665"/>
          </a:xfrm>
          <a:prstGeom prst="rect">
            <a:avLst/>
          </a:prstGeom>
          <a:noFill/>
          <a:ln w="9525">
            <a:noFill/>
            <a:miter lim="800000"/>
            <a:headEnd/>
            <a:tailEnd/>
          </a:ln>
          <a:effectLst/>
        </p:spPr>
        <p:txBody>
          <a:bodyPr wrap="square">
            <a:spAutoFit/>
          </a:bodyPr>
          <a:lstStyle/>
          <a:p>
            <a:pPr>
              <a:spcBef>
                <a:spcPct val="50000"/>
              </a:spcBef>
            </a:pPr>
            <a:r>
              <a:rPr lang="en-US" sz="2400" dirty="0" smtClean="0">
                <a:solidFill>
                  <a:srgbClr val="FFFF00"/>
                </a:solidFill>
                <a:latin typeface="Tahoma" pitchFamily="34" charset="0"/>
              </a:rPr>
              <a:t>O1 </a:t>
            </a:r>
            <a:r>
              <a:rPr lang="en-US" sz="1600" dirty="0" smtClean="0">
                <a:solidFill>
                  <a:srgbClr val="FFFF00"/>
                </a:solidFill>
                <a:latin typeface="Tahoma" pitchFamily="34" charset="0"/>
              </a:rPr>
              <a:t>= .33</a:t>
            </a:r>
            <a:endParaRPr lang="en-US" sz="1600" dirty="0">
              <a:solidFill>
                <a:srgbClr val="FFFF00"/>
              </a:solidFill>
              <a:latin typeface="Tahoma" pitchFamily="34" charset="0"/>
            </a:endParaRPr>
          </a:p>
        </p:txBody>
      </p:sp>
      <p:sp>
        <p:nvSpPr>
          <p:cNvPr id="97285" name="Line 5"/>
          <p:cNvSpPr>
            <a:spLocks noChangeShapeType="1"/>
          </p:cNvSpPr>
          <p:nvPr/>
        </p:nvSpPr>
        <p:spPr bwMode="auto">
          <a:xfrm>
            <a:off x="1447800" y="2350512"/>
            <a:ext cx="5410200" cy="0"/>
          </a:xfrm>
          <a:prstGeom prst="line">
            <a:avLst/>
          </a:prstGeom>
          <a:noFill/>
          <a:ln w="9525">
            <a:solidFill>
              <a:srgbClr val="FFFF00"/>
            </a:solidFill>
            <a:miter lim="800000"/>
            <a:headEnd/>
            <a:tailEnd/>
          </a:ln>
          <a:effectLst/>
        </p:spPr>
        <p:txBody>
          <a:bodyPr wrap="none"/>
          <a:lstStyle/>
          <a:p>
            <a:endParaRPr lang="en-US"/>
          </a:p>
        </p:txBody>
      </p:sp>
      <p:sp>
        <p:nvSpPr>
          <p:cNvPr id="97287" name="Text Box 7"/>
          <p:cNvSpPr txBox="1">
            <a:spLocks noChangeArrowheads="1"/>
          </p:cNvSpPr>
          <p:nvPr/>
        </p:nvSpPr>
        <p:spPr bwMode="auto">
          <a:xfrm>
            <a:off x="905609" y="2731512"/>
            <a:ext cx="3305906" cy="338554"/>
          </a:xfrm>
          <a:prstGeom prst="rect">
            <a:avLst/>
          </a:prstGeom>
          <a:noFill/>
          <a:ln w="9525">
            <a:noFill/>
            <a:miter lim="800000"/>
            <a:headEnd/>
            <a:tailEnd/>
          </a:ln>
          <a:effectLst/>
        </p:spPr>
        <p:txBody>
          <a:bodyPr wrap="square">
            <a:spAutoFit/>
          </a:bodyPr>
          <a:lstStyle/>
          <a:p>
            <a:pPr>
              <a:spcBef>
                <a:spcPct val="50000"/>
              </a:spcBef>
            </a:pPr>
            <a:r>
              <a:rPr lang="en-US" sz="1600" dirty="0">
                <a:solidFill>
                  <a:srgbClr val="66FF33"/>
                </a:solidFill>
                <a:latin typeface="Tahoma" pitchFamily="34" charset="0"/>
              </a:rPr>
              <a:t>Q(s,O1) </a:t>
            </a:r>
            <a:r>
              <a:rPr lang="en-US" sz="1600" dirty="0" smtClean="0">
                <a:solidFill>
                  <a:srgbClr val="66FF33"/>
                </a:solidFill>
                <a:latin typeface="Tahoma" pitchFamily="34" charset="0"/>
              </a:rPr>
              <a:t>= sum </a:t>
            </a:r>
            <a:r>
              <a:rPr lang="en-US" sz="1600" dirty="0">
                <a:solidFill>
                  <a:srgbClr val="66FF33"/>
                </a:solidFill>
                <a:latin typeface="Tahoma" pitchFamily="34" charset="0"/>
              </a:rPr>
              <a:t>of numeric </a:t>
            </a:r>
            <a:r>
              <a:rPr lang="en-US" sz="1600" dirty="0" err="1">
                <a:solidFill>
                  <a:srgbClr val="66FF33"/>
                </a:solidFill>
                <a:latin typeface="Tahoma" pitchFamily="34" charset="0"/>
              </a:rPr>
              <a:t>prefs</a:t>
            </a:r>
            <a:r>
              <a:rPr lang="en-US" sz="1600" dirty="0">
                <a:solidFill>
                  <a:srgbClr val="66FF33"/>
                </a:solidFill>
                <a:latin typeface="Tahoma" pitchFamily="34" charset="0"/>
              </a:rPr>
              <a:t>.</a:t>
            </a:r>
          </a:p>
        </p:txBody>
      </p:sp>
      <p:sp>
        <p:nvSpPr>
          <p:cNvPr id="97289" name="Text Box 9"/>
          <p:cNvSpPr txBox="1">
            <a:spLocks noChangeArrowheads="1"/>
          </p:cNvSpPr>
          <p:nvPr/>
        </p:nvSpPr>
        <p:spPr bwMode="auto">
          <a:xfrm>
            <a:off x="2940114" y="1019168"/>
            <a:ext cx="1617785" cy="338554"/>
          </a:xfrm>
          <a:prstGeom prst="rect">
            <a:avLst/>
          </a:prstGeom>
          <a:noFill/>
          <a:ln w="9525">
            <a:noFill/>
            <a:miter lim="800000"/>
            <a:headEnd/>
            <a:tailEnd/>
          </a:ln>
          <a:effectLst/>
        </p:spPr>
        <p:txBody>
          <a:bodyPr wrap="square">
            <a:spAutoFit/>
          </a:bodyPr>
          <a:lstStyle/>
          <a:p>
            <a:pPr>
              <a:spcBef>
                <a:spcPct val="50000"/>
              </a:spcBef>
            </a:pPr>
            <a:r>
              <a:rPr lang="en-US" sz="1600" dirty="0">
                <a:solidFill>
                  <a:srgbClr val="CC00FF"/>
                </a:solidFill>
                <a:latin typeface="Tahoma" pitchFamily="34" charset="0"/>
              </a:rPr>
              <a:t>r = </a:t>
            </a:r>
            <a:r>
              <a:rPr lang="en-US" sz="1600" dirty="0" smtClean="0">
                <a:solidFill>
                  <a:srgbClr val="CC00FF"/>
                </a:solidFill>
                <a:latin typeface="Tahoma" pitchFamily="34" charset="0"/>
              </a:rPr>
              <a:t>reward = .2</a:t>
            </a:r>
          </a:p>
        </p:txBody>
      </p:sp>
      <p:sp>
        <p:nvSpPr>
          <p:cNvPr id="97290" name="Text Box 10"/>
          <p:cNvSpPr txBox="1">
            <a:spLocks noChangeArrowheads="1"/>
          </p:cNvSpPr>
          <p:nvPr/>
        </p:nvSpPr>
        <p:spPr bwMode="auto">
          <a:xfrm>
            <a:off x="4724400" y="1664712"/>
            <a:ext cx="1280746" cy="461665"/>
          </a:xfrm>
          <a:prstGeom prst="rect">
            <a:avLst/>
          </a:prstGeom>
          <a:noFill/>
          <a:ln w="9525">
            <a:noFill/>
            <a:miter lim="800000"/>
            <a:headEnd/>
            <a:tailEnd/>
          </a:ln>
          <a:effectLst/>
        </p:spPr>
        <p:txBody>
          <a:bodyPr wrap="square">
            <a:spAutoFit/>
          </a:bodyPr>
          <a:lstStyle/>
          <a:p>
            <a:pPr>
              <a:spcBef>
                <a:spcPct val="50000"/>
              </a:spcBef>
            </a:pPr>
            <a:r>
              <a:rPr lang="en-US" sz="2400" dirty="0" smtClean="0">
                <a:solidFill>
                  <a:srgbClr val="FFFF00"/>
                </a:solidFill>
                <a:latin typeface="Tahoma" pitchFamily="34" charset="0"/>
              </a:rPr>
              <a:t>O2</a:t>
            </a:r>
            <a:r>
              <a:rPr lang="en-US" dirty="0" smtClean="0">
                <a:solidFill>
                  <a:srgbClr val="FFFF00"/>
                </a:solidFill>
                <a:latin typeface="Tahoma" pitchFamily="34" charset="0"/>
              </a:rPr>
              <a:t> </a:t>
            </a:r>
            <a:r>
              <a:rPr lang="en-US" sz="1600" dirty="0" smtClean="0">
                <a:solidFill>
                  <a:srgbClr val="FFFF00"/>
                </a:solidFill>
                <a:latin typeface="Tahoma" pitchFamily="34" charset="0"/>
              </a:rPr>
              <a:t>= .11</a:t>
            </a:r>
            <a:endParaRPr lang="en-US" sz="1600" dirty="0">
              <a:solidFill>
                <a:srgbClr val="FFFF00"/>
              </a:solidFill>
              <a:latin typeface="Tahoma" pitchFamily="34" charset="0"/>
            </a:endParaRPr>
          </a:p>
        </p:txBody>
      </p:sp>
      <p:sp>
        <p:nvSpPr>
          <p:cNvPr id="97291" name="Rectangle 11"/>
          <p:cNvSpPr>
            <a:spLocks noChangeArrowheads="1"/>
          </p:cNvSpPr>
          <p:nvPr/>
        </p:nvSpPr>
        <p:spPr bwMode="auto">
          <a:xfrm>
            <a:off x="4739053" y="2743232"/>
            <a:ext cx="4158761" cy="584775"/>
          </a:xfrm>
          <a:prstGeom prst="rect">
            <a:avLst/>
          </a:prstGeom>
          <a:noFill/>
          <a:ln w="9525">
            <a:noFill/>
            <a:miter lim="800000"/>
            <a:headEnd/>
            <a:tailEnd/>
          </a:ln>
          <a:effectLst/>
        </p:spPr>
        <p:txBody>
          <a:bodyPr wrap="square">
            <a:spAutoFit/>
          </a:bodyPr>
          <a:lstStyle/>
          <a:p>
            <a:pPr>
              <a:spcBef>
                <a:spcPct val="50000"/>
              </a:spcBef>
            </a:pPr>
            <a:r>
              <a:rPr lang="en-US" sz="1600" dirty="0">
                <a:solidFill>
                  <a:srgbClr val="66FF33"/>
                </a:solidFill>
                <a:latin typeface="Tahoma" pitchFamily="34" charset="0"/>
              </a:rPr>
              <a:t>Q(s’,O2) </a:t>
            </a:r>
            <a:r>
              <a:rPr lang="en-US" sz="1600" dirty="0" smtClean="0">
                <a:solidFill>
                  <a:srgbClr val="66FF33"/>
                </a:solidFill>
                <a:latin typeface="Tahoma" pitchFamily="34" charset="0"/>
              </a:rPr>
              <a:t>= </a:t>
            </a:r>
            <a:r>
              <a:rPr lang="en-US" sz="1600" dirty="0">
                <a:solidFill>
                  <a:srgbClr val="66FF33"/>
                </a:solidFill>
                <a:latin typeface="Tahoma" pitchFamily="34" charset="0"/>
              </a:rPr>
              <a:t>sum of numeric </a:t>
            </a:r>
            <a:r>
              <a:rPr lang="en-US" sz="1600" dirty="0" err="1">
                <a:solidFill>
                  <a:srgbClr val="66FF33"/>
                </a:solidFill>
                <a:latin typeface="Tahoma" pitchFamily="34" charset="0"/>
              </a:rPr>
              <a:t>prefs</a:t>
            </a:r>
            <a:r>
              <a:rPr lang="en-US" sz="1600" dirty="0" smtClean="0">
                <a:solidFill>
                  <a:srgbClr val="66FF33"/>
                </a:solidFill>
                <a:latin typeface="Tahoma" pitchFamily="34" charset="0"/>
              </a:rPr>
              <a:t>. of selected operator (O2)</a:t>
            </a:r>
            <a:endParaRPr lang="en-US" sz="1600" dirty="0">
              <a:solidFill>
                <a:srgbClr val="66FF33"/>
              </a:solidFill>
              <a:latin typeface="Tahoma" pitchFamily="34" charset="0"/>
            </a:endParaRPr>
          </a:p>
        </p:txBody>
      </p:sp>
      <p:sp>
        <p:nvSpPr>
          <p:cNvPr id="97292" name="Freeform 12"/>
          <p:cNvSpPr>
            <a:spLocks/>
          </p:cNvSpPr>
          <p:nvPr/>
        </p:nvSpPr>
        <p:spPr bwMode="auto">
          <a:xfrm>
            <a:off x="2924355" y="1440610"/>
            <a:ext cx="1893830" cy="310551"/>
          </a:xfrm>
          <a:custGeom>
            <a:avLst/>
            <a:gdLst/>
            <a:ahLst/>
            <a:cxnLst>
              <a:cxn ang="0">
                <a:pos x="1536" y="336"/>
              </a:cxn>
              <a:cxn ang="0">
                <a:pos x="624" y="0"/>
              </a:cxn>
              <a:cxn ang="0">
                <a:pos x="0" y="336"/>
              </a:cxn>
            </a:cxnLst>
            <a:rect l="0" t="0" r="r" b="b"/>
            <a:pathLst>
              <a:path w="1536" h="336">
                <a:moveTo>
                  <a:pt x="1536" y="336"/>
                </a:moveTo>
                <a:cubicBezTo>
                  <a:pt x="1208" y="168"/>
                  <a:pt x="880" y="0"/>
                  <a:pt x="624" y="0"/>
                </a:cubicBezTo>
                <a:cubicBezTo>
                  <a:pt x="368" y="0"/>
                  <a:pt x="104" y="280"/>
                  <a:pt x="0" y="336"/>
                </a:cubicBezTo>
              </a:path>
            </a:pathLst>
          </a:custGeom>
          <a:noFill/>
          <a:ln w="28575" cap="flat" cmpd="sng">
            <a:solidFill>
              <a:srgbClr val="66FF33"/>
            </a:solidFill>
            <a:prstDash val="solid"/>
            <a:miter lim="800000"/>
            <a:headEnd type="none" w="med" len="med"/>
            <a:tailEnd type="none" w="med" len="med"/>
          </a:ln>
          <a:effectLst/>
        </p:spPr>
        <p:txBody>
          <a:bodyPr wrap="none"/>
          <a:lstStyle/>
          <a:p>
            <a:endParaRPr lang="en-US"/>
          </a:p>
        </p:txBody>
      </p:sp>
      <p:sp>
        <p:nvSpPr>
          <p:cNvPr id="13" name="Right Brace 12"/>
          <p:cNvSpPr/>
          <p:nvPr/>
        </p:nvSpPr>
        <p:spPr bwMode="auto">
          <a:xfrm rot="5400000">
            <a:off x="4322532" y="2924978"/>
            <a:ext cx="303331" cy="2929927"/>
          </a:xfrm>
          <a:prstGeom prst="rightBrace">
            <a:avLst>
              <a:gd name="adj1" fmla="val 60870"/>
              <a:gd name="adj2" fmla="val 50000"/>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301925" y="1222131"/>
            <a:ext cx="1907874" cy="816269"/>
            <a:chOff x="301925" y="1222131"/>
            <a:chExt cx="1907874" cy="816269"/>
          </a:xfrm>
        </p:grpSpPr>
        <p:sp>
          <p:nvSpPr>
            <p:cNvPr id="14" name="TextBox 13"/>
            <p:cNvSpPr txBox="1"/>
            <p:nvPr/>
          </p:nvSpPr>
          <p:spPr>
            <a:xfrm>
              <a:off x="301925" y="1222131"/>
              <a:ext cx="1371877" cy="338554"/>
            </a:xfrm>
            <a:prstGeom prst="rect">
              <a:avLst/>
            </a:prstGeom>
            <a:noFill/>
          </p:spPr>
          <p:txBody>
            <a:bodyPr wrap="square" rtlCol="0">
              <a:spAutoFit/>
            </a:bodyPr>
            <a:lstStyle/>
            <a:p>
              <a:r>
                <a:rPr lang="en-US" sz="1600" dirty="0" smtClean="0">
                  <a:solidFill>
                    <a:srgbClr val="FFFF00"/>
                  </a:solidFill>
                </a:rPr>
                <a:t>R1(O1) = .20</a:t>
              </a:r>
              <a:endParaRPr lang="en-US" sz="1600" dirty="0">
                <a:solidFill>
                  <a:srgbClr val="FFFF00"/>
                </a:solidFill>
              </a:endParaRPr>
            </a:p>
          </p:txBody>
        </p:sp>
        <p:sp>
          <p:nvSpPr>
            <p:cNvPr id="15" name="TextBox 14"/>
            <p:cNvSpPr txBox="1"/>
            <p:nvPr/>
          </p:nvSpPr>
          <p:spPr>
            <a:xfrm>
              <a:off x="301925" y="1460989"/>
              <a:ext cx="1345997" cy="338554"/>
            </a:xfrm>
            <a:prstGeom prst="rect">
              <a:avLst/>
            </a:prstGeom>
            <a:noFill/>
          </p:spPr>
          <p:txBody>
            <a:bodyPr wrap="square" rtlCol="0">
              <a:spAutoFit/>
            </a:bodyPr>
            <a:lstStyle/>
            <a:p>
              <a:r>
                <a:rPr lang="en-US" sz="1600" dirty="0" smtClean="0">
                  <a:solidFill>
                    <a:srgbClr val="FFFF00"/>
                  </a:solidFill>
                </a:rPr>
                <a:t>R2(O1) = .15</a:t>
              </a:r>
              <a:endParaRPr lang="en-US" sz="1600" dirty="0">
                <a:solidFill>
                  <a:srgbClr val="FFFF00"/>
                </a:solidFill>
              </a:endParaRPr>
            </a:p>
          </p:txBody>
        </p:sp>
        <p:sp>
          <p:nvSpPr>
            <p:cNvPr id="16" name="TextBox 15"/>
            <p:cNvSpPr txBox="1"/>
            <p:nvPr/>
          </p:nvSpPr>
          <p:spPr>
            <a:xfrm>
              <a:off x="301925" y="1699846"/>
              <a:ext cx="1509290" cy="338554"/>
            </a:xfrm>
            <a:prstGeom prst="rect">
              <a:avLst/>
            </a:prstGeom>
            <a:noFill/>
          </p:spPr>
          <p:txBody>
            <a:bodyPr wrap="square" rtlCol="0">
              <a:spAutoFit/>
            </a:bodyPr>
            <a:lstStyle/>
            <a:p>
              <a:r>
                <a:rPr lang="en-US" sz="1600" dirty="0" smtClean="0">
                  <a:solidFill>
                    <a:srgbClr val="FFFF00"/>
                  </a:solidFill>
                </a:rPr>
                <a:t>R3(O1)= -.02</a:t>
              </a:r>
              <a:endParaRPr lang="en-US" sz="1600" dirty="0">
                <a:solidFill>
                  <a:srgbClr val="FFFF00"/>
                </a:solidFill>
              </a:endParaRPr>
            </a:p>
          </p:txBody>
        </p:sp>
        <p:sp>
          <p:nvSpPr>
            <p:cNvPr id="17" name="Right Brace 16"/>
            <p:cNvSpPr/>
            <p:nvPr/>
          </p:nvSpPr>
          <p:spPr bwMode="auto">
            <a:xfrm>
              <a:off x="1600199" y="1310055"/>
              <a:ext cx="211016" cy="712177"/>
            </a:xfrm>
            <a:prstGeom prst="rightBrac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9" name="Straight Arrow Connector 18"/>
            <p:cNvCxnSpPr>
              <a:stCxn id="17" idx="1"/>
              <a:endCxn id="97284" idx="1"/>
            </p:cNvCxnSpPr>
            <p:nvPr/>
          </p:nvCxnSpPr>
          <p:spPr bwMode="auto">
            <a:xfrm rot="10800000" flipH="1" flipV="1">
              <a:off x="1811215" y="1666143"/>
              <a:ext cx="398584" cy="229401"/>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grpSp>
      <p:sp>
        <p:nvSpPr>
          <p:cNvPr id="23" name="Slide Number Placeholder 22"/>
          <p:cNvSpPr>
            <a:spLocks noGrp="1"/>
          </p:cNvSpPr>
          <p:nvPr>
            <p:ph type="sldNum" sz="quarter" idx="10"/>
          </p:nvPr>
        </p:nvSpPr>
        <p:spPr/>
        <p:txBody>
          <a:bodyPr/>
          <a:lstStyle/>
          <a:p>
            <a:pPr>
              <a:defRPr/>
            </a:pPr>
            <a:fld id="{BB8DAA28-CB71-4CCD-964C-52F571A2499D}" type="slidenum">
              <a:rPr lang="en-US" smtClean="0"/>
              <a:pPr>
                <a:defRPr/>
              </a:pPr>
              <a:t>30</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fade">
                                      <p:cBhvr>
                                        <p:cTn id="7" dur="1000"/>
                                        <p:tgtEl>
                                          <p:spTgt spid="972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284"/>
                                        </p:tgtEl>
                                        <p:attrNameLst>
                                          <p:attrName>style.visibility</p:attrName>
                                        </p:attrNameLst>
                                      </p:cBhvr>
                                      <p:to>
                                        <p:strVal val="visible"/>
                                      </p:to>
                                    </p:set>
                                    <p:animEffect transition="in" filter="fade">
                                      <p:cBhvr>
                                        <p:cTn id="10" dur="1000"/>
                                        <p:tgtEl>
                                          <p:spTgt spid="9728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72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72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7283"/>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utoUpdateAnimBg="0"/>
      <p:bldP spid="97284" grpId="0"/>
      <p:bldP spid="97287" grpId="0" autoUpdateAnimBg="0"/>
      <p:bldP spid="97289" grpId="0" autoUpdateAnimBg="0"/>
      <p:bldP spid="97290" grpId="0" autoUpdateAnimBg="0"/>
      <p:bldP spid="97291" grpId="0" autoUpdateAnimBg="0"/>
      <p:bldP spid="9729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9" name="Rectangle 7"/>
          <p:cNvSpPr>
            <a:spLocks noGrp="1" noChangeArrowheads="1"/>
          </p:cNvSpPr>
          <p:nvPr>
            <p:ph type="title"/>
          </p:nvPr>
        </p:nvSpPr>
        <p:spPr/>
        <p:txBody>
          <a:bodyPr/>
          <a:lstStyle/>
          <a:p>
            <a:r>
              <a:rPr lang="en-US" dirty="0" smtClean="0"/>
              <a:t>Results with Eaters</a:t>
            </a:r>
            <a:endParaRPr lang="en-US" dirty="0"/>
          </a:p>
        </p:txBody>
      </p:sp>
      <p:sp>
        <p:nvSpPr>
          <p:cNvPr id="141321" name="Rectangle 9"/>
          <p:cNvSpPr>
            <a:spLocks noChangeArrowheads="1"/>
          </p:cNvSpPr>
          <p:nvPr/>
        </p:nvSpPr>
        <p:spPr bwMode="auto">
          <a:xfrm>
            <a:off x="3724275" y="2533650"/>
            <a:ext cx="9144000" cy="0"/>
          </a:xfrm>
          <a:prstGeom prst="rect">
            <a:avLst/>
          </a:prstGeom>
          <a:noFill/>
          <a:ln w="9525">
            <a:noFill/>
            <a:miter lim="800000"/>
            <a:headEnd/>
            <a:tailEnd/>
          </a:ln>
          <a:effectLst/>
        </p:spPr>
        <p:txBody>
          <a:bodyPr>
            <a:spAutoFit/>
          </a:bodyPr>
          <a:lstStyle/>
          <a:p>
            <a:endParaRPr lang="en-US"/>
          </a:p>
        </p:txBody>
      </p:sp>
      <p:pic>
        <p:nvPicPr>
          <p:cNvPr id="141320" name="Picture 8" descr="eaters"/>
          <p:cNvPicPr>
            <a:picLocks noChangeAspect="1" noChangeArrowheads="1"/>
          </p:cNvPicPr>
          <p:nvPr/>
        </p:nvPicPr>
        <p:blipFill>
          <a:blip r:embed="rId3"/>
          <a:srcRect/>
          <a:stretch>
            <a:fillRect/>
          </a:stretch>
        </p:blipFill>
        <p:spPr bwMode="auto">
          <a:xfrm>
            <a:off x="7403123" y="172916"/>
            <a:ext cx="1514475" cy="1600200"/>
          </a:xfrm>
          <a:prstGeom prst="rect">
            <a:avLst/>
          </a:prstGeom>
          <a:noFill/>
        </p:spPr>
      </p:pic>
      <p:sp>
        <p:nvSpPr>
          <p:cNvPr id="141323" name="Rectangle 11"/>
          <p:cNvSpPr>
            <a:spLocks noChangeArrowheads="1"/>
          </p:cNvSpPr>
          <p:nvPr/>
        </p:nvSpPr>
        <p:spPr bwMode="auto">
          <a:xfrm>
            <a:off x="2286000" y="1809750"/>
            <a:ext cx="9144000" cy="0"/>
          </a:xfrm>
          <a:prstGeom prst="rect">
            <a:avLst/>
          </a:prstGeom>
          <a:noFill/>
          <a:ln w="9525">
            <a:noFill/>
            <a:miter lim="800000"/>
            <a:headEnd/>
            <a:tailEnd/>
          </a:ln>
          <a:effectLst/>
        </p:spPr>
        <p:txBody>
          <a:bodyPr>
            <a:spAutoFit/>
          </a:bodyPr>
          <a:lstStyle/>
          <a:p>
            <a:endParaRPr lang="en-US"/>
          </a:p>
        </p:txBody>
      </p:sp>
      <p:graphicFrame>
        <p:nvGraphicFramePr>
          <p:cNvPr id="141322" name="Object 10"/>
          <p:cNvGraphicFramePr>
            <a:graphicFrameLocks noChangeAspect="1"/>
          </p:cNvGraphicFramePr>
          <p:nvPr/>
        </p:nvGraphicFramePr>
        <p:xfrm>
          <a:off x="741363" y="1722438"/>
          <a:ext cx="7478712" cy="5014912"/>
        </p:xfrm>
        <a:graphic>
          <a:graphicData uri="http://schemas.openxmlformats.org/presentationml/2006/ole">
            <p:oleObj spid="_x0000_s204802" name="Chart" r:id="rId4" imgW="4867422" imgH="3267222" progId="Excel.Sheet.8">
              <p:embed/>
            </p:oleObj>
          </a:graphicData>
        </a:graphic>
      </p:graphicFrame>
      <p:sp>
        <p:nvSpPr>
          <p:cNvPr id="7" name="Slide Number Placeholder 6"/>
          <p:cNvSpPr>
            <a:spLocks noGrp="1"/>
          </p:cNvSpPr>
          <p:nvPr>
            <p:ph type="sldNum" sz="quarter" idx="10"/>
          </p:nvPr>
        </p:nvSpPr>
        <p:spPr/>
        <p:txBody>
          <a:bodyPr/>
          <a:lstStyle/>
          <a:p>
            <a:pPr>
              <a:defRPr/>
            </a:pPr>
            <a:fld id="{ADF37FEF-FB85-4DDB-AE1E-F793A92FED47}" type="slidenum">
              <a:rPr lang="en-US" smtClean="0"/>
              <a:pPr>
                <a:defRPr/>
              </a:pPr>
              <a:t>31</a:t>
            </a:fld>
            <a:endParaRPr lang="en-US"/>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t>RL TankSoar Agent</a:t>
            </a:r>
          </a:p>
        </p:txBody>
      </p:sp>
      <p:graphicFrame>
        <p:nvGraphicFramePr>
          <p:cNvPr id="520199" name="Object 7"/>
          <p:cNvGraphicFramePr>
            <a:graphicFrameLocks noChangeAspect="1"/>
          </p:cNvGraphicFramePr>
          <p:nvPr>
            <p:ph idx="1"/>
          </p:nvPr>
        </p:nvGraphicFramePr>
        <p:xfrm>
          <a:off x="684213" y="1370013"/>
          <a:ext cx="7239000" cy="4799012"/>
        </p:xfrm>
        <a:graphic>
          <a:graphicData uri="http://schemas.openxmlformats.org/presentationml/2006/ole">
            <p:oleObj spid="_x0000_s329730" name="Chart" r:id="rId3" imgW="5029296" imgH="3333710" progId="Excel.Sheet.8">
              <p:embed/>
            </p:oleObj>
          </a:graphicData>
        </a:graphic>
      </p:graphicFrame>
      <p:sp>
        <p:nvSpPr>
          <p:cNvPr id="5" name="Slide Number Placeholder 8"/>
          <p:cNvSpPr>
            <a:spLocks noGrp="1"/>
          </p:cNvSpPr>
          <p:nvPr>
            <p:ph type="sldNum" sz="quarter" idx="10"/>
          </p:nvPr>
        </p:nvSpPr>
        <p:spPr>
          <a:xfrm>
            <a:off x="6629400" y="6537325"/>
            <a:ext cx="2514600" cy="320675"/>
          </a:xfrm>
        </p:spPr>
        <p:txBody>
          <a:bodyPr/>
          <a:lstStyle/>
          <a:p>
            <a:pPr>
              <a:defRPr/>
            </a:pPr>
            <a:fld id="{ADF37FEF-FB85-4DDB-AE1E-F793A92FED47}" type="slidenum">
              <a:rPr lang="en-US" smtClean="0"/>
              <a:pPr>
                <a:defRPr/>
              </a:pPr>
              <a:t>32</a:t>
            </a:fld>
            <a:endParaRPr lang="en-US"/>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Semantic Memory</a:t>
            </a:r>
            <a:br>
              <a:rPr lang="en-US" dirty="0" smtClean="0"/>
            </a:br>
            <a:r>
              <a:rPr lang="en-US" sz="3600" dirty="0" smtClean="0"/>
              <a:t>Yongjia Wang</a:t>
            </a:r>
            <a:endParaRPr lang="en-US" dirty="0"/>
          </a:p>
        </p:txBody>
      </p:sp>
      <p:sp>
        <p:nvSpPr>
          <p:cNvPr id="6" name="Slide Number Placeholder 5"/>
          <p:cNvSpPr>
            <a:spLocks noGrp="1"/>
          </p:cNvSpPr>
          <p:nvPr>
            <p:ph type="sldNum" sz="quarter" idx="10"/>
          </p:nvPr>
        </p:nvSpPr>
        <p:spPr/>
        <p:txBody>
          <a:bodyPr/>
          <a:lstStyle/>
          <a:p>
            <a:pPr>
              <a:defRPr/>
            </a:pPr>
            <a:fld id="{2839DF1E-3ACA-41E2-B5D8-2B4AF1093492}" type="slidenum">
              <a:rPr lang="en-US" smtClean="0"/>
              <a:pPr>
                <a:defRPr/>
              </a:pPr>
              <a:t>33</a:t>
            </a:fld>
            <a:endParaRPr lang="en-US"/>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altLang="zh-CN" sz="3600">
                <a:ea typeface="宋体" pitchFamily="2" charset="-122"/>
              </a:rPr>
              <a:t>Memory Systems</a:t>
            </a:r>
          </a:p>
        </p:txBody>
      </p:sp>
      <p:grpSp>
        <p:nvGrpSpPr>
          <p:cNvPr id="2" name="Group 3"/>
          <p:cNvGrpSpPr>
            <a:grpSpLocks/>
          </p:cNvGrpSpPr>
          <p:nvPr/>
        </p:nvGrpSpPr>
        <p:grpSpPr bwMode="auto">
          <a:xfrm>
            <a:off x="457200" y="1295400"/>
            <a:ext cx="8077200" cy="5083175"/>
            <a:chOff x="576" y="1248"/>
            <a:chExt cx="4317" cy="2300"/>
          </a:xfrm>
        </p:grpSpPr>
        <p:grpSp>
          <p:nvGrpSpPr>
            <p:cNvPr id="3" name="Group 4"/>
            <p:cNvGrpSpPr>
              <a:grpSpLocks/>
            </p:cNvGrpSpPr>
            <p:nvPr/>
          </p:nvGrpSpPr>
          <p:grpSpPr bwMode="auto">
            <a:xfrm>
              <a:off x="2881" y="1248"/>
              <a:ext cx="764" cy="230"/>
              <a:chOff x="1632" y="1248"/>
              <a:chExt cx="912" cy="288"/>
            </a:xfrm>
          </p:grpSpPr>
          <p:sp>
            <p:nvSpPr>
              <p:cNvPr id="15365" name="Text Box 5"/>
              <p:cNvSpPr txBox="1">
                <a:spLocks noChangeArrowheads="1"/>
              </p:cNvSpPr>
              <p:nvPr/>
            </p:nvSpPr>
            <p:spPr bwMode="auto">
              <a:xfrm>
                <a:off x="1680" y="1296"/>
                <a:ext cx="769" cy="140"/>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Memory</a:t>
                </a:r>
              </a:p>
            </p:txBody>
          </p:sp>
          <p:sp>
            <p:nvSpPr>
              <p:cNvPr id="15366" name="Rectangle 6"/>
              <p:cNvSpPr>
                <a:spLocks noChangeArrowheads="1"/>
              </p:cNvSpPr>
              <p:nvPr/>
            </p:nvSpPr>
            <p:spPr bwMode="auto">
              <a:xfrm>
                <a:off x="1632" y="1248"/>
                <a:ext cx="912"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4" name="Group 7"/>
            <p:cNvGrpSpPr>
              <a:grpSpLocks/>
            </p:cNvGrpSpPr>
            <p:nvPr/>
          </p:nvGrpSpPr>
          <p:grpSpPr bwMode="auto">
            <a:xfrm>
              <a:off x="1874" y="1958"/>
              <a:ext cx="1246" cy="231"/>
              <a:chOff x="1152" y="1920"/>
              <a:chExt cx="1488" cy="288"/>
            </a:xfrm>
          </p:grpSpPr>
          <p:sp>
            <p:nvSpPr>
              <p:cNvPr id="15368" name="Text Box 8"/>
              <p:cNvSpPr txBox="1">
                <a:spLocks noChangeArrowheads="1"/>
              </p:cNvSpPr>
              <p:nvPr/>
            </p:nvSpPr>
            <p:spPr bwMode="auto">
              <a:xfrm>
                <a:off x="1210" y="1969"/>
                <a:ext cx="1382" cy="138"/>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dirty="0">
                    <a:solidFill>
                      <a:srgbClr val="FFFF00"/>
                    </a:solidFill>
                    <a:ea typeface="宋体" pitchFamily="2" charset="-122"/>
                  </a:rPr>
                  <a:t>Long Term Memory</a:t>
                </a:r>
              </a:p>
            </p:txBody>
          </p:sp>
          <p:sp>
            <p:nvSpPr>
              <p:cNvPr id="15369" name="Rectangle 9"/>
              <p:cNvSpPr>
                <a:spLocks noChangeArrowheads="1"/>
              </p:cNvSpPr>
              <p:nvPr/>
            </p:nvSpPr>
            <p:spPr bwMode="auto">
              <a:xfrm>
                <a:off x="1152" y="1920"/>
                <a:ext cx="1488"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5" name="Group 10"/>
            <p:cNvGrpSpPr>
              <a:grpSpLocks/>
            </p:cNvGrpSpPr>
            <p:nvPr/>
          </p:nvGrpSpPr>
          <p:grpSpPr bwMode="auto">
            <a:xfrm>
              <a:off x="3648" y="1977"/>
              <a:ext cx="1245" cy="231"/>
              <a:chOff x="3120" y="1920"/>
              <a:chExt cx="1488" cy="288"/>
            </a:xfrm>
          </p:grpSpPr>
          <p:sp>
            <p:nvSpPr>
              <p:cNvPr id="15371" name="Text Box 11"/>
              <p:cNvSpPr txBox="1">
                <a:spLocks noChangeArrowheads="1"/>
              </p:cNvSpPr>
              <p:nvPr/>
            </p:nvSpPr>
            <p:spPr bwMode="auto">
              <a:xfrm>
                <a:off x="3176" y="1969"/>
                <a:ext cx="1384" cy="139"/>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Short Term Memory</a:t>
                </a:r>
              </a:p>
            </p:txBody>
          </p:sp>
          <p:sp>
            <p:nvSpPr>
              <p:cNvPr id="15372" name="Rectangle 12"/>
              <p:cNvSpPr>
                <a:spLocks noChangeArrowheads="1"/>
              </p:cNvSpPr>
              <p:nvPr/>
            </p:nvSpPr>
            <p:spPr bwMode="auto">
              <a:xfrm>
                <a:off x="3120" y="1920"/>
                <a:ext cx="1488"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6" name="Group 13"/>
            <p:cNvGrpSpPr>
              <a:grpSpLocks/>
            </p:cNvGrpSpPr>
            <p:nvPr/>
          </p:nvGrpSpPr>
          <p:grpSpPr bwMode="auto">
            <a:xfrm>
              <a:off x="970" y="2592"/>
              <a:ext cx="803" cy="230"/>
              <a:chOff x="720" y="2592"/>
              <a:chExt cx="960" cy="288"/>
            </a:xfrm>
          </p:grpSpPr>
          <p:sp>
            <p:nvSpPr>
              <p:cNvPr id="15374" name="Text Box 14"/>
              <p:cNvSpPr txBox="1">
                <a:spLocks noChangeArrowheads="1"/>
              </p:cNvSpPr>
              <p:nvPr/>
            </p:nvSpPr>
            <p:spPr bwMode="auto">
              <a:xfrm>
                <a:off x="776" y="2640"/>
                <a:ext cx="904" cy="140"/>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Declarative</a:t>
                </a:r>
              </a:p>
            </p:txBody>
          </p:sp>
          <p:sp>
            <p:nvSpPr>
              <p:cNvPr id="15375" name="Rectangle 15"/>
              <p:cNvSpPr>
                <a:spLocks noChangeArrowheads="1"/>
              </p:cNvSpPr>
              <p:nvPr/>
            </p:nvSpPr>
            <p:spPr bwMode="auto">
              <a:xfrm>
                <a:off x="720" y="2592"/>
                <a:ext cx="960"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7" name="Group 16"/>
            <p:cNvGrpSpPr>
              <a:grpSpLocks/>
            </p:cNvGrpSpPr>
            <p:nvPr/>
          </p:nvGrpSpPr>
          <p:grpSpPr bwMode="auto">
            <a:xfrm>
              <a:off x="3033" y="2640"/>
              <a:ext cx="804" cy="230"/>
              <a:chOff x="1968" y="2592"/>
              <a:chExt cx="960" cy="288"/>
            </a:xfrm>
          </p:grpSpPr>
          <p:sp>
            <p:nvSpPr>
              <p:cNvPr id="15377" name="Text Box 17"/>
              <p:cNvSpPr txBox="1">
                <a:spLocks noChangeArrowheads="1"/>
              </p:cNvSpPr>
              <p:nvPr/>
            </p:nvSpPr>
            <p:spPr bwMode="auto">
              <a:xfrm>
                <a:off x="2025" y="2640"/>
                <a:ext cx="903" cy="140"/>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Procedural</a:t>
                </a:r>
              </a:p>
            </p:txBody>
          </p:sp>
          <p:sp>
            <p:nvSpPr>
              <p:cNvPr id="15378" name="Rectangle 18"/>
              <p:cNvSpPr>
                <a:spLocks noChangeArrowheads="1"/>
              </p:cNvSpPr>
              <p:nvPr/>
            </p:nvSpPr>
            <p:spPr bwMode="auto">
              <a:xfrm>
                <a:off x="1968" y="2592"/>
                <a:ext cx="960"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sp>
          <p:nvSpPr>
            <p:cNvPr id="15379" name="Text Box 19"/>
            <p:cNvSpPr txBox="1">
              <a:spLocks noChangeArrowheads="1"/>
            </p:cNvSpPr>
            <p:nvPr/>
          </p:nvSpPr>
          <p:spPr bwMode="auto">
            <a:xfrm>
              <a:off x="576" y="3312"/>
              <a:ext cx="755"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dirty="0">
                  <a:solidFill>
                    <a:srgbClr val="FF0000"/>
                  </a:solidFill>
                  <a:ea typeface="宋体" pitchFamily="2" charset="-122"/>
                </a:rPr>
                <a:t>Semantic Memory</a:t>
              </a:r>
            </a:p>
          </p:txBody>
        </p:sp>
        <p:sp>
          <p:nvSpPr>
            <p:cNvPr id="15380" name="Text Box 20"/>
            <p:cNvSpPr txBox="1">
              <a:spLocks noChangeArrowheads="1"/>
            </p:cNvSpPr>
            <p:nvPr/>
          </p:nvSpPr>
          <p:spPr bwMode="auto">
            <a:xfrm>
              <a:off x="1344" y="3312"/>
              <a:ext cx="756"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Episodic Memory</a:t>
              </a:r>
            </a:p>
          </p:txBody>
        </p:sp>
        <p:cxnSp>
          <p:nvCxnSpPr>
            <p:cNvPr id="15381" name="AutoShape 21"/>
            <p:cNvCxnSpPr>
              <a:cxnSpLocks noChangeShapeType="1"/>
              <a:stCxn id="15366" idx="2"/>
              <a:endCxn id="15369" idx="0"/>
            </p:cNvCxnSpPr>
            <p:nvPr/>
          </p:nvCxnSpPr>
          <p:spPr bwMode="auto">
            <a:xfrm flipH="1">
              <a:off x="2497" y="1478"/>
              <a:ext cx="766" cy="480"/>
            </a:xfrm>
            <a:prstGeom prst="straightConnector1">
              <a:avLst/>
            </a:prstGeom>
            <a:noFill/>
            <a:ln w="9525">
              <a:solidFill>
                <a:srgbClr val="FFFF00"/>
              </a:solidFill>
              <a:round/>
              <a:headEnd/>
              <a:tailEnd type="triangle" w="med" len="med"/>
            </a:ln>
            <a:effectLst/>
          </p:spPr>
        </p:cxnSp>
        <p:cxnSp>
          <p:nvCxnSpPr>
            <p:cNvPr id="15382" name="AutoShape 22"/>
            <p:cNvCxnSpPr>
              <a:cxnSpLocks noChangeShapeType="1"/>
              <a:stCxn id="15366" idx="2"/>
              <a:endCxn id="15372" idx="0"/>
            </p:cNvCxnSpPr>
            <p:nvPr/>
          </p:nvCxnSpPr>
          <p:spPr bwMode="auto">
            <a:xfrm>
              <a:off x="3263" y="1478"/>
              <a:ext cx="1008" cy="499"/>
            </a:xfrm>
            <a:prstGeom prst="straightConnector1">
              <a:avLst/>
            </a:prstGeom>
            <a:noFill/>
            <a:ln w="9525">
              <a:solidFill>
                <a:srgbClr val="FFFF00"/>
              </a:solidFill>
              <a:round/>
              <a:headEnd/>
              <a:tailEnd type="triangle" w="med" len="med"/>
            </a:ln>
            <a:effectLst/>
          </p:spPr>
        </p:cxnSp>
        <p:cxnSp>
          <p:nvCxnSpPr>
            <p:cNvPr id="15383" name="AutoShape 23"/>
            <p:cNvCxnSpPr>
              <a:cxnSpLocks noChangeShapeType="1"/>
              <a:stCxn id="15369" idx="2"/>
              <a:endCxn id="15375" idx="0"/>
            </p:cNvCxnSpPr>
            <p:nvPr/>
          </p:nvCxnSpPr>
          <p:spPr bwMode="auto">
            <a:xfrm flipH="1">
              <a:off x="1372" y="2189"/>
              <a:ext cx="1125" cy="403"/>
            </a:xfrm>
            <a:prstGeom prst="straightConnector1">
              <a:avLst/>
            </a:prstGeom>
            <a:noFill/>
            <a:ln w="9525">
              <a:solidFill>
                <a:srgbClr val="FFFF00"/>
              </a:solidFill>
              <a:round/>
              <a:headEnd/>
              <a:tailEnd type="triangle" w="med" len="med"/>
            </a:ln>
            <a:effectLst/>
          </p:spPr>
        </p:cxnSp>
        <p:cxnSp>
          <p:nvCxnSpPr>
            <p:cNvPr id="15384" name="AutoShape 24"/>
            <p:cNvCxnSpPr>
              <a:cxnSpLocks noChangeShapeType="1"/>
              <a:stCxn id="15369" idx="2"/>
              <a:endCxn id="15378" idx="0"/>
            </p:cNvCxnSpPr>
            <p:nvPr/>
          </p:nvCxnSpPr>
          <p:spPr bwMode="auto">
            <a:xfrm>
              <a:off x="2497" y="2189"/>
              <a:ext cx="938" cy="451"/>
            </a:xfrm>
            <a:prstGeom prst="straightConnector1">
              <a:avLst/>
            </a:prstGeom>
            <a:noFill/>
            <a:ln w="9525">
              <a:solidFill>
                <a:srgbClr val="FFFF00"/>
              </a:solidFill>
              <a:round/>
              <a:headEnd/>
              <a:tailEnd type="triangle" w="med" len="med"/>
            </a:ln>
            <a:effectLst/>
          </p:spPr>
        </p:cxnSp>
        <p:cxnSp>
          <p:nvCxnSpPr>
            <p:cNvPr id="15385" name="AutoShape 25"/>
            <p:cNvCxnSpPr>
              <a:cxnSpLocks noChangeShapeType="1"/>
              <a:stCxn id="15375" idx="2"/>
              <a:endCxn id="15379" idx="0"/>
            </p:cNvCxnSpPr>
            <p:nvPr/>
          </p:nvCxnSpPr>
          <p:spPr bwMode="auto">
            <a:xfrm flipH="1">
              <a:off x="954" y="2822"/>
              <a:ext cx="418" cy="490"/>
            </a:xfrm>
            <a:prstGeom prst="straightConnector1">
              <a:avLst/>
            </a:prstGeom>
            <a:noFill/>
            <a:ln w="9525">
              <a:solidFill>
                <a:srgbClr val="FFFF00"/>
              </a:solidFill>
              <a:round/>
              <a:headEnd/>
              <a:tailEnd type="triangle" w="med" len="med"/>
            </a:ln>
            <a:effectLst/>
          </p:spPr>
        </p:cxnSp>
        <p:cxnSp>
          <p:nvCxnSpPr>
            <p:cNvPr id="15386" name="AutoShape 26"/>
            <p:cNvCxnSpPr>
              <a:cxnSpLocks noChangeShapeType="1"/>
              <a:stCxn id="15375" idx="2"/>
              <a:endCxn id="15380" idx="0"/>
            </p:cNvCxnSpPr>
            <p:nvPr/>
          </p:nvCxnSpPr>
          <p:spPr bwMode="auto">
            <a:xfrm>
              <a:off x="1372" y="2822"/>
              <a:ext cx="350" cy="490"/>
            </a:xfrm>
            <a:prstGeom prst="straightConnector1">
              <a:avLst/>
            </a:prstGeom>
            <a:noFill/>
            <a:ln w="9525">
              <a:solidFill>
                <a:srgbClr val="FFFF00"/>
              </a:solidFill>
              <a:round/>
              <a:headEnd/>
              <a:tailEnd type="triangle" w="med" len="med"/>
            </a:ln>
            <a:effectLst/>
          </p:spPr>
        </p:cxnSp>
        <p:sp>
          <p:nvSpPr>
            <p:cNvPr id="15387" name="Text Box 27"/>
            <p:cNvSpPr txBox="1">
              <a:spLocks noChangeArrowheads="1"/>
            </p:cNvSpPr>
            <p:nvPr/>
          </p:nvSpPr>
          <p:spPr bwMode="auto">
            <a:xfrm>
              <a:off x="2028" y="3216"/>
              <a:ext cx="948" cy="332"/>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Perceptual Representation System</a:t>
              </a:r>
            </a:p>
          </p:txBody>
        </p:sp>
        <p:cxnSp>
          <p:nvCxnSpPr>
            <p:cNvPr id="15388" name="AutoShape 28"/>
            <p:cNvCxnSpPr>
              <a:cxnSpLocks noChangeShapeType="1"/>
              <a:stCxn id="15369" idx="2"/>
              <a:endCxn id="15387" idx="0"/>
            </p:cNvCxnSpPr>
            <p:nvPr/>
          </p:nvCxnSpPr>
          <p:spPr bwMode="auto">
            <a:xfrm>
              <a:off x="2497" y="2189"/>
              <a:ext cx="5" cy="1027"/>
            </a:xfrm>
            <a:prstGeom prst="straightConnector1">
              <a:avLst/>
            </a:prstGeom>
            <a:noFill/>
            <a:ln w="9525">
              <a:solidFill>
                <a:srgbClr val="FFFF00"/>
              </a:solidFill>
              <a:round/>
              <a:headEnd/>
              <a:tailEnd type="triangle" w="med" len="med"/>
            </a:ln>
            <a:effectLst/>
          </p:spPr>
        </p:cxnSp>
        <p:sp>
          <p:nvSpPr>
            <p:cNvPr id="15389" name="Text Box 29"/>
            <p:cNvSpPr txBox="1">
              <a:spLocks noChangeArrowheads="1"/>
            </p:cNvSpPr>
            <p:nvPr/>
          </p:nvSpPr>
          <p:spPr bwMode="auto">
            <a:xfrm>
              <a:off x="3060" y="3264"/>
              <a:ext cx="756"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Procedural Memory</a:t>
              </a:r>
            </a:p>
          </p:txBody>
        </p:sp>
        <p:sp>
          <p:nvSpPr>
            <p:cNvPr id="15390" name="Text Box 30"/>
            <p:cNvSpPr txBox="1">
              <a:spLocks noChangeArrowheads="1"/>
            </p:cNvSpPr>
            <p:nvPr/>
          </p:nvSpPr>
          <p:spPr bwMode="auto">
            <a:xfrm>
              <a:off x="3906" y="3264"/>
              <a:ext cx="756"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Working Memory</a:t>
              </a:r>
            </a:p>
          </p:txBody>
        </p:sp>
        <p:cxnSp>
          <p:nvCxnSpPr>
            <p:cNvPr id="15391" name="AutoShape 31"/>
            <p:cNvCxnSpPr>
              <a:cxnSpLocks noChangeShapeType="1"/>
              <a:stCxn id="15378" idx="2"/>
              <a:endCxn id="15389" idx="0"/>
            </p:cNvCxnSpPr>
            <p:nvPr/>
          </p:nvCxnSpPr>
          <p:spPr bwMode="auto">
            <a:xfrm>
              <a:off x="3435" y="2870"/>
              <a:ext cx="3" cy="394"/>
            </a:xfrm>
            <a:prstGeom prst="straightConnector1">
              <a:avLst/>
            </a:prstGeom>
            <a:noFill/>
            <a:ln w="9525">
              <a:solidFill>
                <a:srgbClr val="FFFF00"/>
              </a:solidFill>
              <a:round/>
              <a:headEnd/>
              <a:tailEnd type="triangle" w="med" len="med"/>
            </a:ln>
            <a:effectLst/>
          </p:spPr>
        </p:cxnSp>
        <p:cxnSp>
          <p:nvCxnSpPr>
            <p:cNvPr id="15392" name="AutoShape 32"/>
            <p:cNvCxnSpPr>
              <a:cxnSpLocks noChangeShapeType="1"/>
              <a:stCxn id="15372" idx="2"/>
              <a:endCxn id="15390" idx="0"/>
            </p:cNvCxnSpPr>
            <p:nvPr/>
          </p:nvCxnSpPr>
          <p:spPr bwMode="auto">
            <a:xfrm>
              <a:off x="4271" y="2208"/>
              <a:ext cx="13" cy="1056"/>
            </a:xfrm>
            <a:prstGeom prst="straightConnector1">
              <a:avLst/>
            </a:prstGeom>
            <a:noFill/>
            <a:ln w="9525">
              <a:solidFill>
                <a:srgbClr val="FFFF00"/>
              </a:solidFill>
              <a:round/>
              <a:headEnd/>
              <a:tailEnd type="triangle" w="med" len="med"/>
            </a:ln>
            <a:effectLst/>
          </p:spPr>
        </p:cxnSp>
      </p:grpSp>
      <p:sp>
        <p:nvSpPr>
          <p:cNvPr id="34" name="Slide Number Placeholder 4"/>
          <p:cNvSpPr>
            <a:spLocks noGrp="1"/>
          </p:cNvSpPr>
          <p:nvPr>
            <p:ph type="sldNum" sz="quarter" idx="10"/>
          </p:nvPr>
        </p:nvSpPr>
        <p:spPr>
          <a:xfrm>
            <a:off x="6621585" y="6549292"/>
            <a:ext cx="2514600" cy="316523"/>
          </a:xfrm>
        </p:spPr>
        <p:txBody>
          <a:bodyPr/>
          <a:lstStyle/>
          <a:p>
            <a:pPr>
              <a:defRPr/>
            </a:pPr>
            <a:fld id="{BB8DAA28-CB71-4CCD-964C-52F571A2499D}" type="slidenum">
              <a:rPr lang="en-US" smtClean="0"/>
              <a:pPr>
                <a:defRPr/>
              </a:pPr>
              <a:t>34</a:t>
            </a:fld>
            <a:endParaRPr lang="en-US" dirty="0"/>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altLang="zh-CN" dirty="0" smtClean="0"/>
              <a:t>Declarative Memory Alternatives</a:t>
            </a:r>
            <a:endParaRPr lang="en-US" altLang="zh-CN" dirty="0"/>
          </a:p>
        </p:txBody>
      </p:sp>
      <p:sp>
        <p:nvSpPr>
          <p:cNvPr id="64515" name="Rectangle 3"/>
          <p:cNvSpPr>
            <a:spLocks noGrp="1" noChangeArrowheads="1"/>
          </p:cNvSpPr>
          <p:nvPr>
            <p:ph type="body" idx="1"/>
          </p:nvPr>
        </p:nvSpPr>
        <p:spPr/>
        <p:txBody>
          <a:bodyPr/>
          <a:lstStyle/>
          <a:p>
            <a:r>
              <a:rPr lang="en-US" altLang="zh-CN" dirty="0" smtClean="0"/>
              <a:t>Working Memory</a:t>
            </a:r>
            <a:endParaRPr lang="en-US" altLang="zh-CN" dirty="0"/>
          </a:p>
          <a:p>
            <a:pPr lvl="1"/>
            <a:r>
              <a:rPr lang="en-US" altLang="zh-CN" dirty="0" smtClean="0"/>
              <a:t>Keep everything in working memory </a:t>
            </a:r>
          </a:p>
          <a:p>
            <a:r>
              <a:rPr lang="en-US" altLang="zh-CN" dirty="0" smtClean="0"/>
              <a:t>Retrieve dynamically with rules</a:t>
            </a:r>
          </a:p>
          <a:p>
            <a:pPr lvl="1"/>
            <a:r>
              <a:rPr lang="en-US" altLang="zh-CN" dirty="0" smtClean="0"/>
              <a:t>Rules provide asymmetric access </a:t>
            </a:r>
          </a:p>
          <a:p>
            <a:pPr lvl="1"/>
            <a:r>
              <a:rPr lang="en-US" altLang="zh-CN" dirty="0" smtClean="0"/>
              <a:t>Data chunking to learn (complex)</a:t>
            </a:r>
          </a:p>
          <a:p>
            <a:r>
              <a:rPr lang="en-US" altLang="zh-CN" dirty="0" smtClean="0"/>
              <a:t>Separate Declarative Memories</a:t>
            </a:r>
          </a:p>
          <a:p>
            <a:pPr lvl="1"/>
            <a:r>
              <a:rPr lang="en-US" altLang="zh-CN" dirty="0" smtClean="0"/>
              <a:t>Semantic memory (facts)</a:t>
            </a:r>
          </a:p>
          <a:p>
            <a:pPr lvl="1"/>
            <a:r>
              <a:rPr lang="en-US" altLang="zh-CN" dirty="0" smtClean="0"/>
              <a:t>Episodic </a:t>
            </a:r>
            <a:r>
              <a:rPr lang="en-US" altLang="zh-CN" dirty="0"/>
              <a:t>memory (events</a:t>
            </a:r>
            <a:r>
              <a:rPr lang="en-US" altLang="zh-CN" dirty="0" smtClean="0"/>
              <a:t>)</a:t>
            </a:r>
            <a:endParaRPr lang="en-US" altLang="zh-CN" dirty="0"/>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35</a:t>
            </a:fld>
            <a:endParaRPr lang="en-US" dirty="0"/>
          </a:p>
        </p:txBody>
      </p:sp>
    </p:spTree>
  </p:cSld>
  <p:clrMapOvr>
    <a:masterClrMapping/>
  </p:clrMapOvr>
  <p:transition spd="med"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5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sz="3800"/>
              <a:t>Basic Semantic Memory Functionalities</a:t>
            </a:r>
          </a:p>
        </p:txBody>
      </p:sp>
      <p:sp>
        <p:nvSpPr>
          <p:cNvPr id="18435" name="Rectangle 3"/>
          <p:cNvSpPr>
            <a:spLocks noGrp="1" noChangeArrowheads="1"/>
          </p:cNvSpPr>
          <p:nvPr>
            <p:ph type="body" idx="1"/>
          </p:nvPr>
        </p:nvSpPr>
        <p:spPr/>
        <p:txBody>
          <a:bodyPr/>
          <a:lstStyle/>
          <a:p>
            <a:r>
              <a:rPr lang="en-US" altLang="zh-CN" sz="2600"/>
              <a:t>Encoding</a:t>
            </a:r>
          </a:p>
          <a:p>
            <a:pPr lvl="1"/>
            <a:r>
              <a:rPr lang="en-US" altLang="zh-CN" sz="2200"/>
              <a:t>What to save?</a:t>
            </a:r>
          </a:p>
          <a:p>
            <a:pPr lvl="1"/>
            <a:r>
              <a:rPr lang="en-US" altLang="zh-CN" sz="2200"/>
              <a:t>When to add new declarative chunk?</a:t>
            </a:r>
          </a:p>
          <a:p>
            <a:pPr lvl="1"/>
            <a:r>
              <a:rPr lang="en-US" altLang="zh-CN" sz="2200"/>
              <a:t>How to update knowledge?</a:t>
            </a:r>
          </a:p>
          <a:p>
            <a:r>
              <a:rPr lang="en-US" altLang="zh-CN" sz="2600"/>
              <a:t>Retrieval</a:t>
            </a:r>
          </a:p>
          <a:p>
            <a:pPr lvl="1"/>
            <a:r>
              <a:rPr lang="en-US" altLang="zh-CN" sz="2200"/>
              <a:t>How the cue is placed and matched?</a:t>
            </a:r>
          </a:p>
          <a:p>
            <a:pPr lvl="1"/>
            <a:r>
              <a:rPr lang="en-US" altLang="zh-CN" sz="2200"/>
              <a:t>What are the different types of retrieval?</a:t>
            </a:r>
          </a:p>
          <a:p>
            <a:r>
              <a:rPr lang="en-US" altLang="zh-CN" sz="2600"/>
              <a:t>Storage</a:t>
            </a:r>
          </a:p>
          <a:p>
            <a:pPr lvl="1"/>
            <a:r>
              <a:rPr lang="en-US" altLang="zh-CN" sz="2200"/>
              <a:t>What are the storage structures? </a:t>
            </a:r>
          </a:p>
          <a:p>
            <a:pPr lvl="1"/>
            <a:r>
              <a:rPr lang="en-US" altLang="zh-CN" sz="2200"/>
              <a:t>How are they maintained?</a:t>
            </a:r>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36</a:t>
            </a:fld>
            <a:endParaRPr lang="en-US" dirty="0"/>
          </a:p>
        </p:txBody>
      </p:sp>
    </p:spTree>
  </p:cSld>
  <p:clrMapOvr>
    <a:masterClrMapping/>
  </p:clrMapOvr>
  <p:transition spd="med" advTm="52165">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0" y="1773382"/>
            <a:ext cx="9144000" cy="50846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890" name="Rectangle 2"/>
          <p:cNvSpPr>
            <a:spLocks noGrp="1" noChangeArrowheads="1"/>
          </p:cNvSpPr>
          <p:nvPr>
            <p:ph type="title"/>
          </p:nvPr>
        </p:nvSpPr>
        <p:spPr>
          <a:xfrm>
            <a:off x="762000" y="533400"/>
            <a:ext cx="7772400" cy="1143000"/>
          </a:xfrm>
        </p:spPr>
        <p:txBody>
          <a:bodyPr/>
          <a:lstStyle/>
          <a:p>
            <a:r>
              <a:rPr lang="en-US" altLang="zh-CN" sz="3800" dirty="0" smtClean="0"/>
              <a:t>Semantic </a:t>
            </a:r>
            <a:r>
              <a:rPr lang="en-US" altLang="zh-CN" sz="3800" dirty="0"/>
              <a:t>Memory Functionalities</a:t>
            </a:r>
          </a:p>
        </p:txBody>
      </p:sp>
      <p:sp>
        <p:nvSpPr>
          <p:cNvPr id="37891" name="AutoShape 3"/>
          <p:cNvSpPr>
            <a:spLocks noChangeArrowheads="1"/>
          </p:cNvSpPr>
          <p:nvPr/>
        </p:nvSpPr>
        <p:spPr bwMode="auto">
          <a:xfrm>
            <a:off x="4343400" y="2286000"/>
            <a:ext cx="4724400" cy="3733800"/>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37892" name="AutoShape 4"/>
          <p:cNvSpPr>
            <a:spLocks noChangeArrowheads="1"/>
          </p:cNvSpPr>
          <p:nvPr/>
        </p:nvSpPr>
        <p:spPr bwMode="auto">
          <a:xfrm>
            <a:off x="6858000" y="31242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893" name="AutoShape 5"/>
          <p:cNvSpPr>
            <a:spLocks noChangeArrowheads="1"/>
          </p:cNvSpPr>
          <p:nvPr/>
        </p:nvSpPr>
        <p:spPr bwMode="auto">
          <a:xfrm>
            <a:off x="6400800" y="4191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894" name="AutoShape 6"/>
          <p:cNvCxnSpPr>
            <a:cxnSpLocks noChangeShapeType="1"/>
            <a:stCxn id="37892" idx="4"/>
            <a:endCxn id="37893" idx="0"/>
          </p:cNvCxnSpPr>
          <p:nvPr/>
        </p:nvCxnSpPr>
        <p:spPr bwMode="auto">
          <a:xfrm flipH="1">
            <a:off x="6629400" y="3581400"/>
            <a:ext cx="457200" cy="609600"/>
          </a:xfrm>
          <a:prstGeom prst="straightConnector1">
            <a:avLst/>
          </a:prstGeom>
          <a:noFill/>
          <a:ln w="9525">
            <a:solidFill>
              <a:schemeClr val="tx1"/>
            </a:solidFill>
            <a:round/>
            <a:headEnd/>
            <a:tailEnd type="triangle" w="med" len="med"/>
          </a:ln>
          <a:effectLst/>
        </p:spPr>
      </p:cxnSp>
      <p:sp>
        <p:nvSpPr>
          <p:cNvPr id="37895" name="AutoShape 7"/>
          <p:cNvSpPr>
            <a:spLocks noChangeArrowheads="1"/>
          </p:cNvSpPr>
          <p:nvPr/>
        </p:nvSpPr>
        <p:spPr bwMode="auto">
          <a:xfrm>
            <a:off x="7391400" y="4191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896" name="AutoShape 8"/>
          <p:cNvCxnSpPr>
            <a:cxnSpLocks noChangeShapeType="1"/>
            <a:stCxn id="37892" idx="4"/>
            <a:endCxn id="37895" idx="0"/>
          </p:cNvCxnSpPr>
          <p:nvPr/>
        </p:nvCxnSpPr>
        <p:spPr bwMode="auto">
          <a:xfrm>
            <a:off x="7086600" y="3581400"/>
            <a:ext cx="533400" cy="609600"/>
          </a:xfrm>
          <a:prstGeom prst="straightConnector1">
            <a:avLst/>
          </a:prstGeom>
          <a:noFill/>
          <a:ln w="9525">
            <a:solidFill>
              <a:schemeClr val="tx1"/>
            </a:solidFill>
            <a:round/>
            <a:headEnd/>
            <a:tailEnd type="triangle" w="med" len="med"/>
          </a:ln>
          <a:effectLst/>
        </p:spPr>
      </p:cxnSp>
      <p:sp>
        <p:nvSpPr>
          <p:cNvPr id="37897" name="AutoShape 9"/>
          <p:cNvSpPr>
            <a:spLocks noChangeArrowheads="1"/>
          </p:cNvSpPr>
          <p:nvPr/>
        </p:nvSpPr>
        <p:spPr bwMode="auto">
          <a:xfrm>
            <a:off x="6248400" y="23622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898" name="AutoShape 10"/>
          <p:cNvCxnSpPr>
            <a:cxnSpLocks noChangeShapeType="1"/>
            <a:stCxn id="37897" idx="5"/>
            <a:endCxn id="37892" idx="0"/>
          </p:cNvCxnSpPr>
          <p:nvPr/>
        </p:nvCxnSpPr>
        <p:spPr bwMode="auto">
          <a:xfrm>
            <a:off x="6638925" y="2752725"/>
            <a:ext cx="447675" cy="371475"/>
          </a:xfrm>
          <a:prstGeom prst="straightConnector1">
            <a:avLst/>
          </a:prstGeom>
          <a:noFill/>
          <a:ln w="9525">
            <a:solidFill>
              <a:schemeClr val="tx1"/>
            </a:solidFill>
            <a:round/>
            <a:headEnd/>
            <a:tailEnd type="triangle" w="med" len="med"/>
          </a:ln>
          <a:effectLst/>
        </p:spPr>
      </p:cxnSp>
      <p:sp>
        <p:nvSpPr>
          <p:cNvPr id="37899" name="AutoShape 11"/>
          <p:cNvSpPr>
            <a:spLocks noChangeArrowheads="1"/>
          </p:cNvSpPr>
          <p:nvPr/>
        </p:nvSpPr>
        <p:spPr bwMode="auto">
          <a:xfrm>
            <a:off x="8001000" y="41148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900" name="AutoShape 12"/>
          <p:cNvSpPr>
            <a:spLocks noChangeArrowheads="1"/>
          </p:cNvSpPr>
          <p:nvPr/>
        </p:nvSpPr>
        <p:spPr bwMode="auto">
          <a:xfrm>
            <a:off x="7543800" y="48768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901" name="AutoShape 13"/>
          <p:cNvSpPr>
            <a:spLocks noChangeArrowheads="1"/>
          </p:cNvSpPr>
          <p:nvPr/>
        </p:nvSpPr>
        <p:spPr bwMode="auto">
          <a:xfrm>
            <a:off x="8534400" y="48768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02" name="AutoShape 14"/>
          <p:cNvCxnSpPr>
            <a:cxnSpLocks noChangeShapeType="1"/>
            <a:stCxn id="37899" idx="3"/>
            <a:endCxn id="37900" idx="0"/>
          </p:cNvCxnSpPr>
          <p:nvPr/>
        </p:nvCxnSpPr>
        <p:spPr bwMode="auto">
          <a:xfrm flipH="1">
            <a:off x="7772400" y="4505325"/>
            <a:ext cx="295275" cy="371475"/>
          </a:xfrm>
          <a:prstGeom prst="straightConnector1">
            <a:avLst/>
          </a:prstGeom>
          <a:noFill/>
          <a:ln w="9525">
            <a:solidFill>
              <a:schemeClr val="tx1"/>
            </a:solidFill>
            <a:round/>
            <a:headEnd/>
            <a:tailEnd type="triangle" w="med" len="med"/>
          </a:ln>
          <a:effectLst/>
        </p:spPr>
      </p:cxnSp>
      <p:cxnSp>
        <p:nvCxnSpPr>
          <p:cNvPr id="37903" name="AutoShape 15"/>
          <p:cNvCxnSpPr>
            <a:cxnSpLocks noChangeShapeType="1"/>
            <a:stCxn id="37899" idx="5"/>
            <a:endCxn id="37901" idx="0"/>
          </p:cNvCxnSpPr>
          <p:nvPr/>
        </p:nvCxnSpPr>
        <p:spPr bwMode="auto">
          <a:xfrm>
            <a:off x="8391525" y="4505325"/>
            <a:ext cx="371475" cy="371475"/>
          </a:xfrm>
          <a:prstGeom prst="straightConnector1">
            <a:avLst/>
          </a:prstGeom>
          <a:noFill/>
          <a:ln w="9525">
            <a:solidFill>
              <a:schemeClr val="tx1"/>
            </a:solidFill>
            <a:round/>
            <a:headEnd/>
            <a:tailEnd type="triangle" w="med" len="med"/>
          </a:ln>
          <a:effectLst/>
        </p:spPr>
      </p:cxnSp>
      <p:sp>
        <p:nvSpPr>
          <p:cNvPr id="37904" name="AutoShape 16"/>
          <p:cNvSpPr>
            <a:spLocks noChangeArrowheads="1"/>
          </p:cNvSpPr>
          <p:nvPr/>
        </p:nvSpPr>
        <p:spPr bwMode="auto">
          <a:xfrm>
            <a:off x="8001000" y="32004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05" name="AutoShape 17"/>
          <p:cNvCxnSpPr>
            <a:cxnSpLocks noChangeShapeType="1"/>
            <a:stCxn id="37904" idx="4"/>
            <a:endCxn id="37899" idx="0"/>
          </p:cNvCxnSpPr>
          <p:nvPr/>
        </p:nvCxnSpPr>
        <p:spPr bwMode="auto">
          <a:xfrm>
            <a:off x="8229600" y="3657600"/>
            <a:ext cx="0" cy="457200"/>
          </a:xfrm>
          <a:prstGeom prst="straightConnector1">
            <a:avLst/>
          </a:prstGeom>
          <a:noFill/>
          <a:ln w="9525">
            <a:solidFill>
              <a:schemeClr val="tx1"/>
            </a:solidFill>
            <a:round/>
            <a:headEnd/>
            <a:tailEnd type="triangle" w="med" len="med"/>
          </a:ln>
          <a:effectLst/>
        </p:spPr>
      </p:cxnSp>
      <p:cxnSp>
        <p:nvCxnSpPr>
          <p:cNvPr id="37906" name="AutoShape 18"/>
          <p:cNvCxnSpPr>
            <a:cxnSpLocks noChangeShapeType="1"/>
            <a:stCxn id="37897" idx="5"/>
            <a:endCxn id="37904" idx="0"/>
          </p:cNvCxnSpPr>
          <p:nvPr/>
        </p:nvCxnSpPr>
        <p:spPr bwMode="auto">
          <a:xfrm>
            <a:off x="6638925" y="2752725"/>
            <a:ext cx="1590675" cy="447675"/>
          </a:xfrm>
          <a:prstGeom prst="straightConnector1">
            <a:avLst/>
          </a:prstGeom>
          <a:noFill/>
          <a:ln w="9525">
            <a:solidFill>
              <a:schemeClr val="tx1"/>
            </a:solidFill>
            <a:round/>
            <a:headEnd/>
            <a:tailEnd type="triangle" w="med" len="med"/>
          </a:ln>
          <a:effectLst/>
        </p:spPr>
      </p:cxnSp>
      <p:sp>
        <p:nvSpPr>
          <p:cNvPr id="37907" name="Text Box 19"/>
          <p:cNvSpPr txBox="1">
            <a:spLocks noChangeArrowheads="1"/>
          </p:cNvSpPr>
          <p:nvPr/>
        </p:nvSpPr>
        <p:spPr bwMode="auto">
          <a:xfrm>
            <a:off x="7391400" y="2789238"/>
            <a:ext cx="152400" cy="182562"/>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A</a:t>
            </a:r>
          </a:p>
        </p:txBody>
      </p:sp>
      <p:sp>
        <p:nvSpPr>
          <p:cNvPr id="37908" name="AutoShape 20"/>
          <p:cNvSpPr>
            <a:spLocks noChangeArrowheads="1"/>
          </p:cNvSpPr>
          <p:nvPr/>
        </p:nvSpPr>
        <p:spPr bwMode="auto">
          <a:xfrm>
            <a:off x="5638800" y="31242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09" name="AutoShape 21"/>
          <p:cNvCxnSpPr>
            <a:cxnSpLocks noChangeShapeType="1"/>
            <a:stCxn id="37897" idx="3"/>
            <a:endCxn id="37908" idx="0"/>
          </p:cNvCxnSpPr>
          <p:nvPr/>
        </p:nvCxnSpPr>
        <p:spPr bwMode="auto">
          <a:xfrm flipH="1">
            <a:off x="5867400" y="2752725"/>
            <a:ext cx="447675" cy="371475"/>
          </a:xfrm>
          <a:prstGeom prst="straightConnector1">
            <a:avLst/>
          </a:prstGeom>
          <a:noFill/>
          <a:ln w="9525">
            <a:solidFill>
              <a:schemeClr val="tx1"/>
            </a:solidFill>
            <a:round/>
            <a:headEnd/>
            <a:tailEnd type="triangle" w="med" len="med"/>
          </a:ln>
          <a:effectLst/>
        </p:spPr>
      </p:cxnSp>
      <p:sp>
        <p:nvSpPr>
          <p:cNvPr id="37910" name="Text Box 22"/>
          <p:cNvSpPr txBox="1">
            <a:spLocks noChangeArrowheads="1"/>
          </p:cNvSpPr>
          <p:nvPr/>
        </p:nvSpPr>
        <p:spPr bwMode="auto">
          <a:xfrm>
            <a:off x="6019800" y="27432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B</a:t>
            </a:r>
          </a:p>
        </p:txBody>
      </p:sp>
      <p:sp>
        <p:nvSpPr>
          <p:cNvPr id="37911" name="Text Box 23"/>
          <p:cNvSpPr txBox="1">
            <a:spLocks noChangeArrowheads="1"/>
          </p:cNvSpPr>
          <p:nvPr/>
        </p:nvSpPr>
        <p:spPr bwMode="auto">
          <a:xfrm>
            <a:off x="6934200" y="28194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A</a:t>
            </a:r>
          </a:p>
        </p:txBody>
      </p:sp>
      <p:grpSp>
        <p:nvGrpSpPr>
          <p:cNvPr id="2" name="Group 24"/>
          <p:cNvGrpSpPr>
            <a:grpSpLocks/>
          </p:cNvGrpSpPr>
          <p:nvPr/>
        </p:nvGrpSpPr>
        <p:grpSpPr bwMode="auto">
          <a:xfrm>
            <a:off x="2057400" y="1828800"/>
            <a:ext cx="685800" cy="762000"/>
            <a:chOff x="1152" y="1104"/>
            <a:chExt cx="432" cy="480"/>
          </a:xfrm>
        </p:grpSpPr>
        <p:sp>
          <p:nvSpPr>
            <p:cNvPr id="37913" name="AutoShape 25"/>
            <p:cNvSpPr>
              <a:spLocks noChangeArrowheads="1"/>
            </p:cNvSpPr>
            <p:nvPr/>
          </p:nvSpPr>
          <p:spPr bwMode="auto">
            <a:xfrm>
              <a:off x="1152" y="1296"/>
              <a:ext cx="288" cy="288"/>
            </a:xfrm>
            <a:prstGeom prst="flowChartConnector">
              <a:avLst/>
            </a:prstGeom>
            <a:noFill/>
            <a:ln w="9525">
              <a:solidFill>
                <a:schemeClr val="tx1"/>
              </a:solidFill>
              <a:round/>
              <a:headEnd/>
              <a:tailEnd/>
            </a:ln>
            <a:effectLst/>
          </p:spPr>
          <p:txBody>
            <a:bodyPr wrap="none" anchor="ctr"/>
            <a:lstStyle/>
            <a:p>
              <a:endParaRPr lang="en-US"/>
            </a:p>
          </p:txBody>
        </p:sp>
        <p:sp>
          <p:nvSpPr>
            <p:cNvPr id="37914" name="Line 26"/>
            <p:cNvSpPr>
              <a:spLocks noChangeShapeType="1"/>
            </p:cNvSpPr>
            <p:nvPr/>
          </p:nvSpPr>
          <p:spPr bwMode="auto">
            <a:xfrm>
              <a:off x="1296" y="1104"/>
              <a:ext cx="0" cy="192"/>
            </a:xfrm>
            <a:prstGeom prst="line">
              <a:avLst/>
            </a:prstGeom>
            <a:noFill/>
            <a:ln w="9525">
              <a:solidFill>
                <a:schemeClr val="tx1"/>
              </a:solidFill>
              <a:round/>
              <a:headEnd/>
              <a:tailEnd type="triangle" w="med" len="med"/>
            </a:ln>
            <a:effectLst/>
          </p:spPr>
          <p:txBody>
            <a:bodyPr/>
            <a:lstStyle/>
            <a:p>
              <a:endParaRPr lang="en-US"/>
            </a:p>
          </p:txBody>
        </p:sp>
        <p:sp>
          <p:nvSpPr>
            <p:cNvPr id="37915" name="Text Box 27"/>
            <p:cNvSpPr txBox="1">
              <a:spLocks noChangeArrowheads="1"/>
            </p:cNvSpPr>
            <p:nvPr/>
          </p:nvSpPr>
          <p:spPr bwMode="auto">
            <a:xfrm>
              <a:off x="1344" y="1152"/>
              <a:ext cx="240" cy="115"/>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state</a:t>
              </a:r>
            </a:p>
          </p:txBody>
        </p:sp>
      </p:grpSp>
      <p:sp>
        <p:nvSpPr>
          <p:cNvPr id="37916" name="AutoShape 28"/>
          <p:cNvSpPr>
            <a:spLocks noChangeArrowheads="1"/>
          </p:cNvSpPr>
          <p:nvPr/>
        </p:nvSpPr>
        <p:spPr bwMode="auto">
          <a:xfrm>
            <a:off x="1219200" y="3733800"/>
            <a:ext cx="457200" cy="457200"/>
          </a:xfrm>
          <a:prstGeom prst="flowChartConnector">
            <a:avLst/>
          </a:prstGeom>
          <a:solidFill>
            <a:srgbClr val="FFFF00"/>
          </a:solidFill>
          <a:ln w="9525">
            <a:solidFill>
              <a:schemeClr val="tx1"/>
            </a:solidFill>
            <a:round/>
            <a:headEnd/>
            <a:tailEnd/>
          </a:ln>
          <a:effectLst/>
        </p:spPr>
        <p:txBody>
          <a:bodyPr wrap="none" anchor="ctr"/>
          <a:lstStyle/>
          <a:p>
            <a:endParaRPr lang="en-US"/>
          </a:p>
        </p:txBody>
      </p:sp>
      <p:sp>
        <p:nvSpPr>
          <p:cNvPr id="37917" name="AutoShape 29"/>
          <p:cNvSpPr>
            <a:spLocks noChangeArrowheads="1"/>
          </p:cNvSpPr>
          <p:nvPr/>
        </p:nvSpPr>
        <p:spPr bwMode="auto">
          <a:xfrm>
            <a:off x="685800" y="44196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18" name="AutoShape 30"/>
          <p:cNvCxnSpPr>
            <a:cxnSpLocks noChangeShapeType="1"/>
            <a:stCxn id="37916" idx="3"/>
            <a:endCxn id="37917" idx="0"/>
          </p:cNvCxnSpPr>
          <p:nvPr/>
        </p:nvCxnSpPr>
        <p:spPr bwMode="auto">
          <a:xfrm flipH="1">
            <a:off x="914400" y="4124325"/>
            <a:ext cx="371475" cy="295275"/>
          </a:xfrm>
          <a:prstGeom prst="straightConnector1">
            <a:avLst/>
          </a:prstGeom>
          <a:noFill/>
          <a:ln w="9525">
            <a:solidFill>
              <a:schemeClr val="tx1"/>
            </a:solidFill>
            <a:round/>
            <a:headEnd/>
            <a:tailEnd type="triangle" w="med" len="med"/>
          </a:ln>
          <a:effectLst/>
        </p:spPr>
      </p:cxnSp>
      <p:cxnSp>
        <p:nvCxnSpPr>
          <p:cNvPr id="37919" name="AutoShape 31"/>
          <p:cNvCxnSpPr>
            <a:cxnSpLocks noChangeShapeType="1"/>
            <a:stCxn id="37913" idx="3"/>
            <a:endCxn id="37922" idx="0"/>
          </p:cNvCxnSpPr>
          <p:nvPr/>
        </p:nvCxnSpPr>
        <p:spPr bwMode="auto">
          <a:xfrm rot="5400000">
            <a:off x="1714500" y="2409825"/>
            <a:ext cx="295275" cy="523875"/>
          </a:xfrm>
          <a:prstGeom prst="curvedConnector3">
            <a:avLst>
              <a:gd name="adj1" fmla="val 61292"/>
            </a:avLst>
          </a:prstGeom>
          <a:noFill/>
          <a:ln w="9525">
            <a:solidFill>
              <a:schemeClr val="tx1"/>
            </a:solidFill>
            <a:prstDash val="dash"/>
            <a:round/>
            <a:headEnd/>
            <a:tailEnd type="triangle" w="med" len="med"/>
          </a:ln>
          <a:effectLst/>
        </p:spPr>
      </p:cxnSp>
      <p:sp>
        <p:nvSpPr>
          <p:cNvPr id="37920" name="Text Box 32"/>
          <p:cNvSpPr txBox="1">
            <a:spLocks noChangeArrowheads="1"/>
          </p:cNvSpPr>
          <p:nvPr/>
        </p:nvSpPr>
        <p:spPr bwMode="auto">
          <a:xfrm>
            <a:off x="1066800" y="4084638"/>
            <a:ext cx="152400" cy="182562"/>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B</a:t>
            </a:r>
          </a:p>
        </p:txBody>
      </p:sp>
      <p:sp>
        <p:nvSpPr>
          <p:cNvPr id="37921" name="Text Box 33"/>
          <p:cNvSpPr txBox="1">
            <a:spLocks noChangeArrowheads="1"/>
          </p:cNvSpPr>
          <p:nvPr/>
        </p:nvSpPr>
        <p:spPr bwMode="auto">
          <a:xfrm>
            <a:off x="1066800" y="3352800"/>
            <a:ext cx="3810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Cue</a:t>
            </a:r>
          </a:p>
        </p:txBody>
      </p:sp>
      <p:sp>
        <p:nvSpPr>
          <p:cNvPr id="37922" name="AutoShape 34"/>
          <p:cNvSpPr>
            <a:spLocks noChangeArrowheads="1"/>
          </p:cNvSpPr>
          <p:nvPr/>
        </p:nvSpPr>
        <p:spPr bwMode="auto">
          <a:xfrm>
            <a:off x="1371600" y="2819400"/>
            <a:ext cx="457200" cy="457200"/>
          </a:xfrm>
          <a:prstGeom prst="flowChartConnector">
            <a:avLst/>
          </a:prstGeom>
          <a:noFill/>
          <a:ln w="9525">
            <a:solidFill>
              <a:schemeClr val="tx1"/>
            </a:solidFill>
            <a:round/>
            <a:headEnd/>
            <a:tailEnd/>
          </a:ln>
          <a:effectLst/>
        </p:spPr>
        <p:txBody>
          <a:bodyPr wrap="none" anchor="ctr"/>
          <a:lstStyle/>
          <a:p>
            <a:endParaRPr lang="en-US"/>
          </a:p>
        </p:txBody>
      </p:sp>
      <p:cxnSp>
        <p:nvCxnSpPr>
          <p:cNvPr id="37923" name="AutoShape 35"/>
          <p:cNvCxnSpPr>
            <a:cxnSpLocks noChangeShapeType="1"/>
            <a:stCxn id="37922" idx="4"/>
            <a:endCxn id="37916" idx="0"/>
          </p:cNvCxnSpPr>
          <p:nvPr/>
        </p:nvCxnSpPr>
        <p:spPr bwMode="auto">
          <a:xfrm flipH="1">
            <a:off x="1447800" y="3276600"/>
            <a:ext cx="152400" cy="457200"/>
          </a:xfrm>
          <a:prstGeom prst="straightConnector1">
            <a:avLst/>
          </a:prstGeom>
          <a:noFill/>
          <a:ln w="9525">
            <a:solidFill>
              <a:schemeClr val="tx1"/>
            </a:solidFill>
            <a:round/>
            <a:headEnd/>
            <a:tailEnd type="triangle" w="med" len="med"/>
          </a:ln>
          <a:effectLst/>
        </p:spPr>
      </p:cxnSp>
      <p:sp>
        <p:nvSpPr>
          <p:cNvPr id="37924" name="AutoShape 36"/>
          <p:cNvSpPr>
            <a:spLocks noChangeArrowheads="1"/>
          </p:cNvSpPr>
          <p:nvPr/>
        </p:nvSpPr>
        <p:spPr bwMode="auto">
          <a:xfrm>
            <a:off x="1752600" y="44196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25" name="AutoShape 37"/>
          <p:cNvCxnSpPr>
            <a:cxnSpLocks noChangeShapeType="1"/>
            <a:stCxn id="37916" idx="5"/>
            <a:endCxn id="37924" idx="0"/>
          </p:cNvCxnSpPr>
          <p:nvPr/>
        </p:nvCxnSpPr>
        <p:spPr bwMode="auto">
          <a:xfrm>
            <a:off x="1609725" y="4124325"/>
            <a:ext cx="371475" cy="295275"/>
          </a:xfrm>
          <a:prstGeom prst="straightConnector1">
            <a:avLst/>
          </a:prstGeom>
          <a:noFill/>
          <a:ln w="9525">
            <a:solidFill>
              <a:schemeClr val="tx1"/>
            </a:solidFill>
            <a:round/>
            <a:headEnd/>
            <a:tailEnd type="triangle" w="med" len="med"/>
          </a:ln>
          <a:effectLst/>
        </p:spPr>
      </p:cxnSp>
      <p:sp>
        <p:nvSpPr>
          <p:cNvPr id="37926" name="Text Box 38"/>
          <p:cNvSpPr txBox="1">
            <a:spLocks noChangeArrowheads="1"/>
          </p:cNvSpPr>
          <p:nvPr/>
        </p:nvSpPr>
        <p:spPr bwMode="auto">
          <a:xfrm>
            <a:off x="1828800" y="40386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A</a:t>
            </a:r>
          </a:p>
        </p:txBody>
      </p:sp>
      <p:sp>
        <p:nvSpPr>
          <p:cNvPr id="37927" name="AutoShape 39"/>
          <p:cNvSpPr>
            <a:spLocks noChangeArrowheads="1"/>
          </p:cNvSpPr>
          <p:nvPr/>
        </p:nvSpPr>
        <p:spPr bwMode="auto">
          <a:xfrm>
            <a:off x="2362200" y="2819400"/>
            <a:ext cx="457200" cy="457200"/>
          </a:xfrm>
          <a:prstGeom prst="flowChartConnector">
            <a:avLst/>
          </a:prstGeom>
          <a:noFill/>
          <a:ln w="9525">
            <a:solidFill>
              <a:schemeClr val="tx1"/>
            </a:solidFill>
            <a:round/>
            <a:headEnd/>
            <a:tailEnd/>
          </a:ln>
          <a:effectLst/>
        </p:spPr>
        <p:txBody>
          <a:bodyPr wrap="none" anchor="ctr"/>
          <a:lstStyle/>
          <a:p>
            <a:endParaRPr lang="en-US"/>
          </a:p>
        </p:txBody>
      </p:sp>
      <p:cxnSp>
        <p:nvCxnSpPr>
          <p:cNvPr id="37928" name="AutoShape 40"/>
          <p:cNvCxnSpPr>
            <a:cxnSpLocks noChangeShapeType="1"/>
            <a:stCxn id="37913" idx="3"/>
            <a:endCxn id="37927" idx="0"/>
          </p:cNvCxnSpPr>
          <p:nvPr/>
        </p:nvCxnSpPr>
        <p:spPr bwMode="auto">
          <a:xfrm rot="16200000" flipH="1">
            <a:off x="2209800" y="2438400"/>
            <a:ext cx="295275" cy="466725"/>
          </a:xfrm>
          <a:prstGeom prst="curvedConnector3">
            <a:avLst>
              <a:gd name="adj1" fmla="val 61292"/>
            </a:avLst>
          </a:prstGeom>
          <a:noFill/>
          <a:ln w="9525">
            <a:solidFill>
              <a:schemeClr val="tx1"/>
            </a:solidFill>
            <a:prstDash val="dash"/>
            <a:round/>
            <a:headEnd/>
            <a:tailEnd type="triangle" w="med" len="med"/>
          </a:ln>
          <a:effectLst/>
        </p:spPr>
      </p:cxnSp>
      <p:cxnSp>
        <p:nvCxnSpPr>
          <p:cNvPr id="37929" name="AutoShape 41"/>
          <p:cNvCxnSpPr>
            <a:cxnSpLocks noChangeShapeType="1"/>
            <a:stCxn id="37927" idx="4"/>
            <a:endCxn id="37924" idx="7"/>
          </p:cNvCxnSpPr>
          <p:nvPr/>
        </p:nvCxnSpPr>
        <p:spPr bwMode="auto">
          <a:xfrm flipH="1">
            <a:off x="2143125" y="3276600"/>
            <a:ext cx="447675" cy="1209675"/>
          </a:xfrm>
          <a:prstGeom prst="straightConnector1">
            <a:avLst/>
          </a:prstGeom>
          <a:noFill/>
          <a:ln w="9525">
            <a:solidFill>
              <a:schemeClr val="tx1"/>
            </a:solidFill>
            <a:round/>
            <a:headEnd/>
            <a:tailEnd type="triangle" w="med" len="med"/>
          </a:ln>
          <a:effectLst/>
        </p:spPr>
      </p:cxnSp>
      <p:sp>
        <p:nvSpPr>
          <p:cNvPr id="37930" name="Text Box 42"/>
          <p:cNvSpPr txBox="1">
            <a:spLocks noChangeArrowheads="1"/>
          </p:cNvSpPr>
          <p:nvPr/>
        </p:nvSpPr>
        <p:spPr bwMode="auto">
          <a:xfrm>
            <a:off x="2438400" y="3856038"/>
            <a:ext cx="609600" cy="182562"/>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Expand</a:t>
            </a:r>
          </a:p>
        </p:txBody>
      </p:sp>
      <p:sp>
        <p:nvSpPr>
          <p:cNvPr id="37931" name="AutoShape 43"/>
          <p:cNvSpPr>
            <a:spLocks noChangeArrowheads="1"/>
          </p:cNvSpPr>
          <p:nvPr/>
        </p:nvSpPr>
        <p:spPr bwMode="auto">
          <a:xfrm>
            <a:off x="1752600" y="5334000"/>
            <a:ext cx="457200" cy="457200"/>
          </a:xfrm>
          <a:prstGeom prst="flowChartConnector">
            <a:avLst/>
          </a:prstGeom>
          <a:solidFill>
            <a:srgbClr val="FFFF00"/>
          </a:solidFill>
          <a:ln w="9525">
            <a:solidFill>
              <a:schemeClr val="tx1"/>
            </a:solidFill>
            <a:round/>
            <a:headEnd/>
            <a:tailEnd/>
          </a:ln>
          <a:effectLst/>
        </p:spPr>
        <p:txBody>
          <a:bodyPr wrap="none" anchor="ctr"/>
          <a:lstStyle/>
          <a:p>
            <a:endParaRPr lang="en-US"/>
          </a:p>
        </p:txBody>
      </p:sp>
      <p:cxnSp>
        <p:nvCxnSpPr>
          <p:cNvPr id="37932" name="AutoShape 44"/>
          <p:cNvCxnSpPr>
            <a:cxnSpLocks noChangeShapeType="1"/>
            <a:stCxn id="37924" idx="4"/>
            <a:endCxn id="37931" idx="0"/>
          </p:cNvCxnSpPr>
          <p:nvPr/>
        </p:nvCxnSpPr>
        <p:spPr bwMode="auto">
          <a:xfrm>
            <a:off x="1981200" y="4876800"/>
            <a:ext cx="0" cy="457200"/>
          </a:xfrm>
          <a:prstGeom prst="straightConnector1">
            <a:avLst/>
          </a:prstGeom>
          <a:noFill/>
          <a:ln w="9525">
            <a:solidFill>
              <a:schemeClr val="tx1"/>
            </a:solidFill>
            <a:round/>
            <a:headEnd/>
            <a:tailEnd type="triangle" w="med" len="med"/>
          </a:ln>
          <a:effectLst/>
        </p:spPr>
      </p:cxnSp>
      <p:sp>
        <p:nvSpPr>
          <p:cNvPr id="37933" name="AutoShape 45"/>
          <p:cNvSpPr>
            <a:spLocks noChangeArrowheads="1"/>
          </p:cNvSpPr>
          <p:nvPr/>
        </p:nvSpPr>
        <p:spPr bwMode="auto">
          <a:xfrm>
            <a:off x="1295400" y="6096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934" name="AutoShape 46"/>
          <p:cNvSpPr>
            <a:spLocks noChangeArrowheads="1"/>
          </p:cNvSpPr>
          <p:nvPr/>
        </p:nvSpPr>
        <p:spPr bwMode="auto">
          <a:xfrm>
            <a:off x="2286000" y="6096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35" name="AutoShape 47"/>
          <p:cNvCxnSpPr>
            <a:cxnSpLocks noChangeShapeType="1"/>
            <a:stCxn id="37931" idx="3"/>
            <a:endCxn id="37933" idx="0"/>
          </p:cNvCxnSpPr>
          <p:nvPr/>
        </p:nvCxnSpPr>
        <p:spPr bwMode="auto">
          <a:xfrm flipH="1">
            <a:off x="1524000" y="5724525"/>
            <a:ext cx="295275" cy="371475"/>
          </a:xfrm>
          <a:prstGeom prst="straightConnector1">
            <a:avLst/>
          </a:prstGeom>
          <a:noFill/>
          <a:ln w="9525">
            <a:solidFill>
              <a:schemeClr val="tx1"/>
            </a:solidFill>
            <a:round/>
            <a:headEnd/>
            <a:tailEnd type="triangle" w="med" len="med"/>
          </a:ln>
          <a:effectLst/>
        </p:spPr>
      </p:cxnSp>
      <p:cxnSp>
        <p:nvCxnSpPr>
          <p:cNvPr id="37936" name="AutoShape 48"/>
          <p:cNvCxnSpPr>
            <a:cxnSpLocks noChangeShapeType="1"/>
            <a:stCxn id="37931" idx="5"/>
            <a:endCxn id="37934" idx="0"/>
          </p:cNvCxnSpPr>
          <p:nvPr/>
        </p:nvCxnSpPr>
        <p:spPr bwMode="auto">
          <a:xfrm>
            <a:off x="2143125" y="5724525"/>
            <a:ext cx="371475" cy="371475"/>
          </a:xfrm>
          <a:prstGeom prst="straightConnector1">
            <a:avLst/>
          </a:prstGeom>
          <a:noFill/>
          <a:ln w="9525">
            <a:solidFill>
              <a:schemeClr val="tx1"/>
            </a:solidFill>
            <a:round/>
            <a:headEnd/>
            <a:tailEnd type="triangle" w="med" len="med"/>
          </a:ln>
          <a:effectLst/>
        </p:spPr>
      </p:cxnSp>
      <p:grpSp>
        <p:nvGrpSpPr>
          <p:cNvPr id="3" name="Group 49"/>
          <p:cNvGrpSpPr>
            <a:grpSpLocks/>
          </p:cNvGrpSpPr>
          <p:nvPr/>
        </p:nvGrpSpPr>
        <p:grpSpPr bwMode="auto">
          <a:xfrm>
            <a:off x="1219200" y="4876800"/>
            <a:ext cx="1524000" cy="1143000"/>
            <a:chOff x="288" y="2736"/>
            <a:chExt cx="960" cy="720"/>
          </a:xfrm>
        </p:grpSpPr>
        <p:sp>
          <p:nvSpPr>
            <p:cNvPr id="37938" name="AutoShape 50"/>
            <p:cNvSpPr>
              <a:spLocks noChangeArrowheads="1"/>
            </p:cNvSpPr>
            <p:nvPr/>
          </p:nvSpPr>
          <p:spPr bwMode="auto">
            <a:xfrm>
              <a:off x="288" y="3168"/>
              <a:ext cx="288" cy="288"/>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39" name="AutoShape 51"/>
            <p:cNvCxnSpPr>
              <a:cxnSpLocks noChangeShapeType="1"/>
              <a:stCxn id="37924" idx="4"/>
              <a:endCxn id="37938" idx="0"/>
            </p:cNvCxnSpPr>
            <p:nvPr/>
          </p:nvCxnSpPr>
          <p:spPr bwMode="auto">
            <a:xfrm flipH="1">
              <a:off x="432" y="2736"/>
              <a:ext cx="336" cy="432"/>
            </a:xfrm>
            <a:prstGeom prst="straightConnector1">
              <a:avLst/>
            </a:prstGeom>
            <a:noFill/>
            <a:ln w="9525">
              <a:solidFill>
                <a:schemeClr val="tx1"/>
              </a:solidFill>
              <a:round/>
              <a:headEnd/>
              <a:tailEnd type="triangle" w="med" len="med"/>
            </a:ln>
            <a:effectLst/>
          </p:spPr>
        </p:cxnSp>
        <p:sp>
          <p:nvSpPr>
            <p:cNvPr id="37940" name="AutoShape 52"/>
            <p:cNvSpPr>
              <a:spLocks noChangeArrowheads="1"/>
            </p:cNvSpPr>
            <p:nvPr/>
          </p:nvSpPr>
          <p:spPr bwMode="auto">
            <a:xfrm>
              <a:off x="960" y="3168"/>
              <a:ext cx="288" cy="288"/>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41" name="AutoShape 53"/>
            <p:cNvCxnSpPr>
              <a:cxnSpLocks noChangeShapeType="1"/>
              <a:stCxn id="37924" idx="4"/>
              <a:endCxn id="37940" idx="0"/>
            </p:cNvCxnSpPr>
            <p:nvPr/>
          </p:nvCxnSpPr>
          <p:spPr bwMode="auto">
            <a:xfrm>
              <a:off x="768" y="2736"/>
              <a:ext cx="336" cy="432"/>
            </a:xfrm>
            <a:prstGeom prst="straightConnector1">
              <a:avLst/>
            </a:prstGeom>
            <a:noFill/>
            <a:ln w="9525">
              <a:solidFill>
                <a:schemeClr val="tx1"/>
              </a:solidFill>
              <a:round/>
              <a:headEnd/>
              <a:tailEnd type="triangle" w="med" len="med"/>
            </a:ln>
            <a:effectLst/>
          </p:spPr>
        </p:cxnSp>
      </p:grpSp>
      <p:sp>
        <p:nvSpPr>
          <p:cNvPr id="37942" name="Text Box 54"/>
          <p:cNvSpPr txBox="1">
            <a:spLocks noChangeArrowheads="1"/>
          </p:cNvSpPr>
          <p:nvPr/>
        </p:nvSpPr>
        <p:spPr bwMode="auto">
          <a:xfrm>
            <a:off x="1066800" y="3703638"/>
            <a:ext cx="381000" cy="182562"/>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200">
                <a:latin typeface="Times New Roman" pitchFamily="18" charset="0"/>
              </a:rPr>
              <a:t>NIL</a:t>
            </a:r>
          </a:p>
        </p:txBody>
      </p:sp>
      <p:cxnSp>
        <p:nvCxnSpPr>
          <p:cNvPr id="37943" name="AutoShape 55"/>
          <p:cNvCxnSpPr>
            <a:cxnSpLocks noChangeShapeType="1"/>
            <a:stCxn id="37927" idx="4"/>
            <a:endCxn id="37944" idx="0"/>
          </p:cNvCxnSpPr>
          <p:nvPr/>
        </p:nvCxnSpPr>
        <p:spPr bwMode="auto">
          <a:xfrm flipH="1">
            <a:off x="2552700" y="3276600"/>
            <a:ext cx="38100" cy="457200"/>
          </a:xfrm>
          <a:prstGeom prst="straightConnector1">
            <a:avLst/>
          </a:prstGeom>
          <a:noFill/>
          <a:ln w="9525">
            <a:solidFill>
              <a:schemeClr val="tx1"/>
            </a:solidFill>
            <a:round/>
            <a:headEnd/>
            <a:tailEnd type="triangle" w="med" len="med"/>
          </a:ln>
          <a:effectLst/>
        </p:spPr>
      </p:cxnSp>
      <p:sp>
        <p:nvSpPr>
          <p:cNvPr id="37944" name="Text Box 56"/>
          <p:cNvSpPr txBox="1">
            <a:spLocks noChangeArrowheads="1"/>
          </p:cNvSpPr>
          <p:nvPr/>
        </p:nvSpPr>
        <p:spPr bwMode="auto">
          <a:xfrm>
            <a:off x="2362200" y="3733800"/>
            <a:ext cx="381000" cy="182563"/>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200">
                <a:latin typeface="Times New Roman" pitchFamily="18" charset="0"/>
              </a:rPr>
              <a:t>NIL</a:t>
            </a:r>
          </a:p>
        </p:txBody>
      </p:sp>
      <p:sp>
        <p:nvSpPr>
          <p:cNvPr id="37945" name="Text Box 57"/>
          <p:cNvSpPr txBox="1">
            <a:spLocks noChangeArrowheads="1"/>
          </p:cNvSpPr>
          <p:nvPr/>
        </p:nvSpPr>
        <p:spPr bwMode="auto">
          <a:xfrm>
            <a:off x="2743200" y="3322638"/>
            <a:ext cx="609600" cy="182562"/>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Expand</a:t>
            </a:r>
          </a:p>
        </p:txBody>
      </p:sp>
      <p:cxnSp>
        <p:nvCxnSpPr>
          <p:cNvPr id="37946" name="AutoShape 58"/>
          <p:cNvCxnSpPr>
            <a:cxnSpLocks noChangeShapeType="1"/>
            <a:stCxn id="37922" idx="4"/>
            <a:endCxn id="37942" idx="0"/>
          </p:cNvCxnSpPr>
          <p:nvPr/>
        </p:nvCxnSpPr>
        <p:spPr bwMode="auto">
          <a:xfrm flipH="1">
            <a:off x="1257300" y="3276600"/>
            <a:ext cx="342900" cy="427038"/>
          </a:xfrm>
          <a:prstGeom prst="straightConnector1">
            <a:avLst/>
          </a:prstGeom>
          <a:noFill/>
          <a:ln w="9525">
            <a:solidFill>
              <a:schemeClr val="tx1"/>
            </a:solidFill>
            <a:round/>
            <a:headEnd/>
            <a:tailEnd type="triangle" w="med" len="med"/>
          </a:ln>
          <a:effectLst/>
        </p:spPr>
      </p:cxnSp>
      <p:sp>
        <p:nvSpPr>
          <p:cNvPr id="37947" name="Text Box 59"/>
          <p:cNvSpPr txBox="1">
            <a:spLocks noChangeArrowheads="1"/>
          </p:cNvSpPr>
          <p:nvPr/>
        </p:nvSpPr>
        <p:spPr bwMode="auto">
          <a:xfrm>
            <a:off x="914400" y="3398838"/>
            <a:ext cx="381000" cy="182562"/>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Cue</a:t>
            </a:r>
          </a:p>
        </p:txBody>
      </p:sp>
      <p:sp>
        <p:nvSpPr>
          <p:cNvPr id="37948" name="AutoShape 60"/>
          <p:cNvSpPr>
            <a:spLocks noChangeArrowheads="1"/>
          </p:cNvSpPr>
          <p:nvPr/>
        </p:nvSpPr>
        <p:spPr bwMode="auto">
          <a:xfrm>
            <a:off x="5105400" y="4572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949" name="AutoShape 61"/>
          <p:cNvSpPr>
            <a:spLocks noChangeArrowheads="1"/>
          </p:cNvSpPr>
          <p:nvPr/>
        </p:nvSpPr>
        <p:spPr bwMode="auto">
          <a:xfrm>
            <a:off x="5105400" y="54102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950" name="AutoShape 62"/>
          <p:cNvSpPr>
            <a:spLocks noChangeArrowheads="1"/>
          </p:cNvSpPr>
          <p:nvPr/>
        </p:nvSpPr>
        <p:spPr bwMode="auto">
          <a:xfrm>
            <a:off x="4495800" y="54102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951" name="AutoShape 63"/>
          <p:cNvSpPr>
            <a:spLocks noChangeArrowheads="1"/>
          </p:cNvSpPr>
          <p:nvPr/>
        </p:nvSpPr>
        <p:spPr bwMode="auto">
          <a:xfrm>
            <a:off x="5791200" y="54102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52" name="AutoShape 64"/>
          <p:cNvCxnSpPr>
            <a:cxnSpLocks noChangeShapeType="1"/>
            <a:stCxn id="37948" idx="3"/>
            <a:endCxn id="37950" idx="0"/>
          </p:cNvCxnSpPr>
          <p:nvPr/>
        </p:nvCxnSpPr>
        <p:spPr bwMode="auto">
          <a:xfrm flipH="1">
            <a:off x="4724400" y="4962525"/>
            <a:ext cx="447675" cy="447675"/>
          </a:xfrm>
          <a:prstGeom prst="straightConnector1">
            <a:avLst/>
          </a:prstGeom>
          <a:noFill/>
          <a:ln w="9525">
            <a:solidFill>
              <a:schemeClr val="tx1"/>
            </a:solidFill>
            <a:round/>
            <a:headEnd/>
            <a:tailEnd type="triangle" w="med" len="med"/>
          </a:ln>
          <a:effectLst/>
        </p:spPr>
      </p:cxnSp>
      <p:cxnSp>
        <p:nvCxnSpPr>
          <p:cNvPr id="37953" name="AutoShape 65"/>
          <p:cNvCxnSpPr>
            <a:cxnSpLocks noChangeShapeType="1"/>
            <a:stCxn id="37948" idx="4"/>
            <a:endCxn id="37949" idx="0"/>
          </p:cNvCxnSpPr>
          <p:nvPr/>
        </p:nvCxnSpPr>
        <p:spPr bwMode="auto">
          <a:xfrm>
            <a:off x="5334000" y="5029200"/>
            <a:ext cx="0" cy="381000"/>
          </a:xfrm>
          <a:prstGeom prst="straightConnector1">
            <a:avLst/>
          </a:prstGeom>
          <a:noFill/>
          <a:ln w="9525">
            <a:solidFill>
              <a:schemeClr val="tx1"/>
            </a:solidFill>
            <a:round/>
            <a:headEnd/>
            <a:tailEnd type="triangle" w="med" len="med"/>
          </a:ln>
          <a:effectLst/>
        </p:spPr>
      </p:cxnSp>
      <p:cxnSp>
        <p:nvCxnSpPr>
          <p:cNvPr id="37954" name="AutoShape 66"/>
          <p:cNvCxnSpPr>
            <a:cxnSpLocks noChangeShapeType="1"/>
            <a:stCxn id="37948" idx="5"/>
            <a:endCxn id="37951" idx="0"/>
          </p:cNvCxnSpPr>
          <p:nvPr/>
        </p:nvCxnSpPr>
        <p:spPr bwMode="auto">
          <a:xfrm>
            <a:off x="5495925" y="4962525"/>
            <a:ext cx="523875" cy="447675"/>
          </a:xfrm>
          <a:prstGeom prst="straightConnector1">
            <a:avLst/>
          </a:prstGeom>
          <a:noFill/>
          <a:ln w="9525">
            <a:solidFill>
              <a:schemeClr val="tx1"/>
            </a:solidFill>
            <a:round/>
            <a:headEnd/>
            <a:tailEnd type="triangle" w="med" len="med"/>
          </a:ln>
          <a:effectLst/>
        </p:spPr>
      </p:cxnSp>
      <p:sp>
        <p:nvSpPr>
          <p:cNvPr id="37955" name="AutoShape 67"/>
          <p:cNvSpPr>
            <a:spLocks noChangeArrowheads="1"/>
          </p:cNvSpPr>
          <p:nvPr/>
        </p:nvSpPr>
        <p:spPr bwMode="auto">
          <a:xfrm>
            <a:off x="6248400" y="32004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56" name="AutoShape 68"/>
          <p:cNvCxnSpPr>
            <a:cxnSpLocks noChangeShapeType="1"/>
            <a:stCxn id="37897" idx="4"/>
            <a:endCxn id="37955" idx="0"/>
          </p:cNvCxnSpPr>
          <p:nvPr/>
        </p:nvCxnSpPr>
        <p:spPr bwMode="auto">
          <a:xfrm>
            <a:off x="6477000" y="2819400"/>
            <a:ext cx="0" cy="381000"/>
          </a:xfrm>
          <a:prstGeom prst="straightConnector1">
            <a:avLst/>
          </a:prstGeom>
          <a:noFill/>
          <a:ln w="9525">
            <a:solidFill>
              <a:schemeClr val="tx1"/>
            </a:solidFill>
            <a:prstDash val="dash"/>
            <a:round/>
            <a:headEnd/>
            <a:tailEnd type="triangle" w="med" len="med"/>
          </a:ln>
          <a:effectLst/>
        </p:spPr>
      </p:cxnSp>
      <p:sp>
        <p:nvSpPr>
          <p:cNvPr id="37957" name="Text Box 69"/>
          <p:cNvSpPr txBox="1">
            <a:spLocks noChangeArrowheads="1"/>
          </p:cNvSpPr>
          <p:nvPr/>
        </p:nvSpPr>
        <p:spPr bwMode="auto">
          <a:xfrm>
            <a:off x="6553200" y="28956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C</a:t>
            </a:r>
          </a:p>
        </p:txBody>
      </p:sp>
      <p:sp>
        <p:nvSpPr>
          <p:cNvPr id="37958" name="Text Box 70"/>
          <p:cNvSpPr txBox="1">
            <a:spLocks noChangeArrowheads="1"/>
          </p:cNvSpPr>
          <p:nvPr/>
        </p:nvSpPr>
        <p:spPr bwMode="auto">
          <a:xfrm>
            <a:off x="6705600" y="37338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D</a:t>
            </a:r>
          </a:p>
        </p:txBody>
      </p:sp>
      <p:sp>
        <p:nvSpPr>
          <p:cNvPr id="37959" name="Text Box 71"/>
          <p:cNvSpPr txBox="1">
            <a:spLocks noChangeArrowheads="1"/>
          </p:cNvSpPr>
          <p:nvPr/>
        </p:nvSpPr>
        <p:spPr bwMode="auto">
          <a:xfrm>
            <a:off x="7391400" y="36576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E</a:t>
            </a:r>
          </a:p>
        </p:txBody>
      </p:sp>
      <p:sp>
        <p:nvSpPr>
          <p:cNvPr id="37960" name="Text Box 72"/>
          <p:cNvSpPr txBox="1">
            <a:spLocks noChangeArrowheads="1"/>
          </p:cNvSpPr>
          <p:nvPr/>
        </p:nvSpPr>
        <p:spPr bwMode="auto">
          <a:xfrm>
            <a:off x="8305800" y="37338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F</a:t>
            </a:r>
          </a:p>
        </p:txBody>
      </p:sp>
      <p:sp>
        <p:nvSpPr>
          <p:cNvPr id="37961" name="Text Box 73"/>
          <p:cNvSpPr txBox="1">
            <a:spLocks noChangeArrowheads="1"/>
          </p:cNvSpPr>
          <p:nvPr/>
        </p:nvSpPr>
        <p:spPr bwMode="auto">
          <a:xfrm>
            <a:off x="1524000" y="51054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D</a:t>
            </a:r>
          </a:p>
        </p:txBody>
      </p:sp>
      <p:sp>
        <p:nvSpPr>
          <p:cNvPr id="37962" name="Text Box 74"/>
          <p:cNvSpPr txBox="1">
            <a:spLocks noChangeArrowheads="1"/>
          </p:cNvSpPr>
          <p:nvPr/>
        </p:nvSpPr>
        <p:spPr bwMode="auto">
          <a:xfrm>
            <a:off x="2286000" y="51054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E</a:t>
            </a:r>
          </a:p>
        </p:txBody>
      </p:sp>
      <p:sp>
        <p:nvSpPr>
          <p:cNvPr id="37963" name="Text Box 75"/>
          <p:cNvSpPr txBox="1">
            <a:spLocks noChangeArrowheads="1"/>
          </p:cNvSpPr>
          <p:nvPr/>
        </p:nvSpPr>
        <p:spPr bwMode="auto">
          <a:xfrm>
            <a:off x="1828800" y="51054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F</a:t>
            </a:r>
          </a:p>
        </p:txBody>
      </p:sp>
      <p:sp>
        <p:nvSpPr>
          <p:cNvPr id="37964" name="AutoShape 76"/>
          <p:cNvSpPr>
            <a:spLocks noChangeArrowheads="1"/>
          </p:cNvSpPr>
          <p:nvPr/>
        </p:nvSpPr>
        <p:spPr bwMode="auto">
          <a:xfrm>
            <a:off x="2286000" y="5334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65" name="AutoShape 77"/>
          <p:cNvCxnSpPr>
            <a:cxnSpLocks noChangeShapeType="1"/>
            <a:stCxn id="37924" idx="4"/>
            <a:endCxn id="37964" idx="0"/>
          </p:cNvCxnSpPr>
          <p:nvPr/>
        </p:nvCxnSpPr>
        <p:spPr bwMode="auto">
          <a:xfrm>
            <a:off x="1981200" y="4876800"/>
            <a:ext cx="533400" cy="457200"/>
          </a:xfrm>
          <a:prstGeom prst="straightConnector1">
            <a:avLst/>
          </a:prstGeom>
          <a:noFill/>
          <a:ln w="9525">
            <a:solidFill>
              <a:schemeClr val="tx1"/>
            </a:solidFill>
            <a:round/>
            <a:headEnd/>
            <a:tailEnd type="triangle" w="med" len="med"/>
          </a:ln>
          <a:effectLst/>
        </p:spPr>
      </p:cxnSp>
      <p:sp>
        <p:nvSpPr>
          <p:cNvPr id="37966" name="Text Box 78"/>
          <p:cNvSpPr txBox="1">
            <a:spLocks noChangeArrowheads="1"/>
          </p:cNvSpPr>
          <p:nvPr/>
        </p:nvSpPr>
        <p:spPr bwMode="auto">
          <a:xfrm>
            <a:off x="2286000" y="49530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E</a:t>
            </a:r>
          </a:p>
        </p:txBody>
      </p:sp>
      <p:cxnSp>
        <p:nvCxnSpPr>
          <p:cNvPr id="37967" name="AutoShape 79"/>
          <p:cNvCxnSpPr>
            <a:cxnSpLocks noChangeShapeType="1"/>
            <a:stCxn id="37904" idx="4"/>
            <a:endCxn id="37895" idx="7"/>
          </p:cNvCxnSpPr>
          <p:nvPr/>
        </p:nvCxnSpPr>
        <p:spPr bwMode="auto">
          <a:xfrm flipH="1">
            <a:off x="7781925" y="3657600"/>
            <a:ext cx="447675" cy="600075"/>
          </a:xfrm>
          <a:prstGeom prst="straightConnector1">
            <a:avLst/>
          </a:prstGeom>
          <a:noFill/>
          <a:ln w="9525">
            <a:solidFill>
              <a:schemeClr val="tx1"/>
            </a:solidFill>
            <a:round/>
            <a:headEnd/>
            <a:tailEnd type="triangle" w="med" len="med"/>
          </a:ln>
          <a:effectLst/>
        </p:spPr>
      </p:cxnSp>
      <p:sp>
        <p:nvSpPr>
          <p:cNvPr id="37968" name="Text Box 80"/>
          <p:cNvSpPr txBox="1">
            <a:spLocks noChangeArrowheads="1"/>
          </p:cNvSpPr>
          <p:nvPr/>
        </p:nvSpPr>
        <p:spPr bwMode="auto">
          <a:xfrm>
            <a:off x="7848600" y="3733800"/>
            <a:ext cx="1524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E</a:t>
            </a:r>
          </a:p>
        </p:txBody>
      </p:sp>
      <p:sp>
        <p:nvSpPr>
          <p:cNvPr id="37969" name="AutoShape 81"/>
          <p:cNvSpPr>
            <a:spLocks noChangeArrowheads="1"/>
          </p:cNvSpPr>
          <p:nvPr/>
        </p:nvSpPr>
        <p:spPr bwMode="auto">
          <a:xfrm>
            <a:off x="3505200" y="2819400"/>
            <a:ext cx="457200" cy="457200"/>
          </a:xfrm>
          <a:prstGeom prst="flowChartConnector">
            <a:avLst/>
          </a:prstGeom>
          <a:noFill/>
          <a:ln w="9525">
            <a:solidFill>
              <a:schemeClr val="tx1"/>
            </a:solidFill>
            <a:round/>
            <a:headEnd/>
            <a:tailEnd/>
          </a:ln>
          <a:effectLst/>
        </p:spPr>
        <p:txBody>
          <a:bodyPr wrap="none" anchor="ctr"/>
          <a:lstStyle/>
          <a:p>
            <a:endParaRPr lang="en-US"/>
          </a:p>
        </p:txBody>
      </p:sp>
      <p:cxnSp>
        <p:nvCxnSpPr>
          <p:cNvPr id="37970" name="AutoShape 82"/>
          <p:cNvCxnSpPr>
            <a:cxnSpLocks noChangeShapeType="1"/>
            <a:stCxn id="37913" idx="5"/>
            <a:endCxn id="37969" idx="1"/>
          </p:cNvCxnSpPr>
          <p:nvPr/>
        </p:nvCxnSpPr>
        <p:spPr bwMode="auto">
          <a:xfrm rot="16200000" flipH="1">
            <a:off x="2828925" y="2143125"/>
            <a:ext cx="361950" cy="1123950"/>
          </a:xfrm>
          <a:prstGeom prst="curvedConnector3">
            <a:avLst>
              <a:gd name="adj1" fmla="val 50000"/>
            </a:avLst>
          </a:prstGeom>
          <a:noFill/>
          <a:ln w="9525">
            <a:solidFill>
              <a:schemeClr val="tx1"/>
            </a:solidFill>
            <a:prstDash val="dash"/>
            <a:round/>
            <a:headEnd/>
            <a:tailEnd type="triangle" w="med" len="med"/>
          </a:ln>
          <a:effectLst/>
        </p:spPr>
      </p:cxnSp>
      <p:sp>
        <p:nvSpPr>
          <p:cNvPr id="37971" name="Text Box 83"/>
          <p:cNvSpPr txBox="1">
            <a:spLocks noChangeArrowheads="1"/>
          </p:cNvSpPr>
          <p:nvPr/>
        </p:nvSpPr>
        <p:spPr bwMode="auto">
          <a:xfrm>
            <a:off x="3810000" y="3352800"/>
            <a:ext cx="3048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Save</a:t>
            </a:r>
          </a:p>
        </p:txBody>
      </p:sp>
      <p:sp>
        <p:nvSpPr>
          <p:cNvPr id="37972" name="Text Box 84"/>
          <p:cNvSpPr txBox="1">
            <a:spLocks noChangeArrowheads="1"/>
          </p:cNvSpPr>
          <p:nvPr/>
        </p:nvSpPr>
        <p:spPr bwMode="auto">
          <a:xfrm>
            <a:off x="3581400" y="3733800"/>
            <a:ext cx="3048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NIL</a:t>
            </a:r>
          </a:p>
        </p:txBody>
      </p:sp>
      <p:cxnSp>
        <p:nvCxnSpPr>
          <p:cNvPr id="37973" name="AutoShape 85"/>
          <p:cNvCxnSpPr>
            <a:cxnSpLocks noChangeShapeType="1"/>
            <a:stCxn id="37969" idx="4"/>
            <a:endCxn id="37972" idx="0"/>
          </p:cNvCxnSpPr>
          <p:nvPr/>
        </p:nvCxnSpPr>
        <p:spPr bwMode="auto">
          <a:xfrm>
            <a:off x="3733800" y="3276600"/>
            <a:ext cx="0" cy="457200"/>
          </a:xfrm>
          <a:prstGeom prst="straightConnector1">
            <a:avLst/>
          </a:prstGeom>
          <a:noFill/>
          <a:ln w="9525">
            <a:solidFill>
              <a:schemeClr val="tx1"/>
            </a:solidFill>
            <a:round/>
            <a:headEnd/>
            <a:tailEnd type="triangle" w="med" len="med"/>
          </a:ln>
          <a:effectLst/>
        </p:spPr>
      </p:cxnSp>
      <p:cxnSp>
        <p:nvCxnSpPr>
          <p:cNvPr id="37974" name="AutoShape 86"/>
          <p:cNvCxnSpPr>
            <a:cxnSpLocks noChangeShapeType="1"/>
            <a:stCxn id="37969" idx="3"/>
            <a:endCxn id="37924" idx="7"/>
          </p:cNvCxnSpPr>
          <p:nvPr/>
        </p:nvCxnSpPr>
        <p:spPr bwMode="auto">
          <a:xfrm flipH="1">
            <a:off x="2143125" y="3209925"/>
            <a:ext cx="1428750" cy="1276350"/>
          </a:xfrm>
          <a:prstGeom prst="straightConnector1">
            <a:avLst/>
          </a:prstGeom>
          <a:noFill/>
          <a:ln w="9525">
            <a:solidFill>
              <a:schemeClr val="tx1"/>
            </a:solidFill>
            <a:round/>
            <a:headEnd/>
            <a:tailEnd type="triangle" w="med" len="med"/>
          </a:ln>
          <a:effectLst/>
        </p:spPr>
      </p:cxnSp>
      <p:sp>
        <p:nvSpPr>
          <p:cNvPr id="37975" name="Text Box 87"/>
          <p:cNvSpPr txBox="1">
            <a:spLocks noChangeArrowheads="1"/>
          </p:cNvSpPr>
          <p:nvPr/>
        </p:nvSpPr>
        <p:spPr bwMode="auto">
          <a:xfrm>
            <a:off x="2971800" y="3733800"/>
            <a:ext cx="3048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Save</a:t>
            </a:r>
          </a:p>
        </p:txBody>
      </p:sp>
      <p:sp>
        <p:nvSpPr>
          <p:cNvPr id="37976" name="Text Box 88"/>
          <p:cNvSpPr txBox="1">
            <a:spLocks noChangeArrowheads="1"/>
          </p:cNvSpPr>
          <p:nvPr/>
        </p:nvSpPr>
        <p:spPr bwMode="auto">
          <a:xfrm>
            <a:off x="2819400" y="4267200"/>
            <a:ext cx="304800" cy="182563"/>
          </a:xfrm>
          <a:prstGeom prst="rect">
            <a:avLst/>
          </a:prstGeom>
          <a:noFill/>
          <a:ln w="9525">
            <a:noFill/>
            <a:miter lim="800000"/>
            <a:headEnd/>
            <a:tailEnd/>
          </a:ln>
          <a:effectLst/>
        </p:spPr>
        <p:txBody>
          <a:bodyPr lIns="0" tIns="0" rIns="0" bIns="0">
            <a:spAutoFit/>
          </a:bodyPr>
          <a:lstStyle/>
          <a:p>
            <a:pPr>
              <a:spcBef>
                <a:spcPct val="50000"/>
              </a:spcBef>
            </a:pPr>
            <a:r>
              <a:rPr lang="en-US" altLang="zh-CN" sz="1200">
                <a:latin typeface="Times New Roman" pitchFamily="18" charset="0"/>
              </a:rPr>
              <a:t>Save</a:t>
            </a:r>
          </a:p>
        </p:txBody>
      </p:sp>
      <p:cxnSp>
        <p:nvCxnSpPr>
          <p:cNvPr id="37977" name="AutoShape 89"/>
          <p:cNvCxnSpPr>
            <a:cxnSpLocks noChangeShapeType="1"/>
            <a:stCxn id="37969" idx="3"/>
            <a:endCxn id="37931" idx="0"/>
          </p:cNvCxnSpPr>
          <p:nvPr/>
        </p:nvCxnSpPr>
        <p:spPr bwMode="auto">
          <a:xfrm flipH="1">
            <a:off x="1981200" y="3209925"/>
            <a:ext cx="1590675" cy="2124075"/>
          </a:xfrm>
          <a:prstGeom prst="straightConnector1">
            <a:avLst/>
          </a:prstGeom>
          <a:noFill/>
          <a:ln w="9525">
            <a:solidFill>
              <a:schemeClr val="tx1"/>
            </a:solidFill>
            <a:round/>
            <a:headEnd/>
            <a:tailEnd type="triangle" w="med" len="med"/>
          </a:ln>
          <a:effectLst/>
        </p:spPr>
      </p:cxnSp>
      <p:sp>
        <p:nvSpPr>
          <p:cNvPr id="37978" name="AutoShape 90"/>
          <p:cNvSpPr>
            <a:spLocks noChangeArrowheads="1"/>
          </p:cNvSpPr>
          <p:nvPr/>
        </p:nvSpPr>
        <p:spPr bwMode="auto">
          <a:xfrm>
            <a:off x="5334000" y="3810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sp>
        <p:nvSpPr>
          <p:cNvPr id="37979" name="AutoShape 91"/>
          <p:cNvSpPr>
            <a:spLocks noChangeArrowheads="1"/>
          </p:cNvSpPr>
          <p:nvPr/>
        </p:nvSpPr>
        <p:spPr bwMode="auto">
          <a:xfrm>
            <a:off x="5943600" y="3810000"/>
            <a:ext cx="457200" cy="457200"/>
          </a:xfrm>
          <a:prstGeom prst="flowChartConnector">
            <a:avLst/>
          </a:prstGeom>
          <a:solidFill>
            <a:schemeClr val="accent2"/>
          </a:solidFill>
          <a:ln w="9525">
            <a:solidFill>
              <a:schemeClr val="tx1"/>
            </a:solidFill>
            <a:round/>
            <a:headEnd/>
            <a:tailEnd/>
          </a:ln>
          <a:effectLst/>
        </p:spPr>
        <p:txBody>
          <a:bodyPr wrap="none" anchor="ctr"/>
          <a:lstStyle/>
          <a:p>
            <a:endParaRPr lang="en-US"/>
          </a:p>
        </p:txBody>
      </p:sp>
      <p:cxnSp>
        <p:nvCxnSpPr>
          <p:cNvPr id="37980" name="AutoShape 92"/>
          <p:cNvCxnSpPr>
            <a:cxnSpLocks noChangeShapeType="1"/>
            <a:stCxn id="37908" idx="4"/>
            <a:endCxn id="37978" idx="0"/>
          </p:cNvCxnSpPr>
          <p:nvPr/>
        </p:nvCxnSpPr>
        <p:spPr bwMode="auto">
          <a:xfrm flipH="1">
            <a:off x="5562600" y="3581400"/>
            <a:ext cx="304800" cy="228600"/>
          </a:xfrm>
          <a:prstGeom prst="straightConnector1">
            <a:avLst/>
          </a:prstGeom>
          <a:noFill/>
          <a:ln w="9525">
            <a:solidFill>
              <a:schemeClr val="tx1"/>
            </a:solidFill>
            <a:round/>
            <a:headEnd/>
            <a:tailEnd type="triangle" w="med" len="med"/>
          </a:ln>
          <a:effectLst/>
        </p:spPr>
      </p:cxnSp>
      <p:cxnSp>
        <p:nvCxnSpPr>
          <p:cNvPr id="37981" name="AutoShape 93"/>
          <p:cNvCxnSpPr>
            <a:cxnSpLocks noChangeShapeType="1"/>
            <a:stCxn id="37908" idx="4"/>
            <a:endCxn id="37979" idx="0"/>
          </p:cNvCxnSpPr>
          <p:nvPr/>
        </p:nvCxnSpPr>
        <p:spPr bwMode="auto">
          <a:xfrm>
            <a:off x="5867400" y="3581400"/>
            <a:ext cx="304800" cy="228600"/>
          </a:xfrm>
          <a:prstGeom prst="straightConnector1">
            <a:avLst/>
          </a:prstGeom>
          <a:noFill/>
          <a:ln w="9525">
            <a:solidFill>
              <a:schemeClr val="tx1"/>
            </a:solidFill>
            <a:round/>
            <a:headEnd/>
            <a:tailEnd type="triangle" w="med" len="med"/>
          </a:ln>
          <a:effectLst/>
        </p:spPr>
      </p:cxnSp>
      <p:sp>
        <p:nvSpPr>
          <p:cNvPr id="37982" name="Text Box 94"/>
          <p:cNvSpPr txBox="1">
            <a:spLocks noChangeArrowheads="1"/>
          </p:cNvSpPr>
          <p:nvPr/>
        </p:nvSpPr>
        <p:spPr bwMode="auto">
          <a:xfrm>
            <a:off x="152400" y="2362200"/>
            <a:ext cx="1524000" cy="244475"/>
          </a:xfrm>
          <a:prstGeom prst="rect">
            <a:avLst/>
          </a:prstGeom>
          <a:noFill/>
          <a:ln w="9525">
            <a:noFill/>
            <a:miter lim="800000"/>
            <a:headEnd/>
            <a:tailEnd/>
          </a:ln>
          <a:effectLst/>
        </p:spPr>
        <p:txBody>
          <a:bodyPr lIns="0" tIns="0" rIns="0" bIns="0">
            <a:spAutoFit/>
          </a:bodyPr>
          <a:lstStyle/>
          <a:p>
            <a:pPr>
              <a:spcBef>
                <a:spcPct val="50000"/>
              </a:spcBef>
            </a:pPr>
            <a:r>
              <a:rPr lang="en-US" altLang="zh-CN" sz="1600">
                <a:solidFill>
                  <a:srgbClr val="FF0000"/>
                </a:solidFill>
                <a:latin typeface="Times New Roman" pitchFamily="18" charset="0"/>
              </a:rPr>
              <a:t>Feature Match</a:t>
            </a:r>
          </a:p>
        </p:txBody>
      </p:sp>
      <p:sp>
        <p:nvSpPr>
          <p:cNvPr id="37983" name="Text Box 95"/>
          <p:cNvSpPr txBox="1">
            <a:spLocks noChangeArrowheads="1"/>
          </p:cNvSpPr>
          <p:nvPr/>
        </p:nvSpPr>
        <p:spPr bwMode="auto">
          <a:xfrm>
            <a:off x="152400" y="2971800"/>
            <a:ext cx="914400" cy="244475"/>
          </a:xfrm>
          <a:prstGeom prst="rect">
            <a:avLst/>
          </a:prstGeom>
          <a:noFill/>
          <a:ln w="9525">
            <a:noFill/>
            <a:miter lim="800000"/>
            <a:headEnd/>
            <a:tailEnd/>
          </a:ln>
          <a:effectLst/>
        </p:spPr>
        <p:txBody>
          <a:bodyPr lIns="0" tIns="0" rIns="0" bIns="0">
            <a:spAutoFit/>
          </a:bodyPr>
          <a:lstStyle/>
          <a:p>
            <a:pPr>
              <a:spcBef>
                <a:spcPct val="50000"/>
              </a:spcBef>
            </a:pPr>
            <a:r>
              <a:rPr lang="en-US" altLang="zh-CN" sz="1600">
                <a:solidFill>
                  <a:srgbClr val="FF0000"/>
                </a:solidFill>
                <a:latin typeface="Times New Roman" pitchFamily="18" charset="0"/>
              </a:rPr>
              <a:t>Retrieval</a:t>
            </a:r>
          </a:p>
        </p:txBody>
      </p:sp>
      <p:sp>
        <p:nvSpPr>
          <p:cNvPr id="37984" name="Text Box 96"/>
          <p:cNvSpPr txBox="1">
            <a:spLocks noChangeArrowheads="1"/>
          </p:cNvSpPr>
          <p:nvPr/>
        </p:nvSpPr>
        <p:spPr bwMode="auto">
          <a:xfrm>
            <a:off x="2362200" y="4800600"/>
            <a:ext cx="2895600" cy="212725"/>
          </a:xfrm>
          <a:prstGeom prst="rect">
            <a:avLst/>
          </a:prstGeom>
          <a:noFill/>
          <a:ln w="9525">
            <a:noFill/>
            <a:miter lim="800000"/>
            <a:headEnd/>
            <a:tailEnd/>
          </a:ln>
          <a:effectLst/>
        </p:spPr>
        <p:txBody>
          <a:bodyPr lIns="0" tIns="0" rIns="0" bIns="0">
            <a:spAutoFit/>
          </a:bodyPr>
          <a:lstStyle/>
          <a:p>
            <a:pPr>
              <a:spcBef>
                <a:spcPct val="50000"/>
              </a:spcBef>
            </a:pPr>
            <a:r>
              <a:rPr lang="en-US" altLang="zh-CN" sz="1400">
                <a:solidFill>
                  <a:srgbClr val="FF0000"/>
                </a:solidFill>
                <a:latin typeface="Times New Roman" pitchFamily="18" charset="0"/>
              </a:rPr>
              <a:t>Update with Complex Structure</a:t>
            </a:r>
          </a:p>
        </p:txBody>
      </p:sp>
      <p:sp>
        <p:nvSpPr>
          <p:cNvPr id="37985" name="Text Box 97"/>
          <p:cNvSpPr txBox="1">
            <a:spLocks noChangeArrowheads="1"/>
          </p:cNvSpPr>
          <p:nvPr/>
        </p:nvSpPr>
        <p:spPr bwMode="auto">
          <a:xfrm>
            <a:off x="6248400" y="1752600"/>
            <a:ext cx="1447800" cy="244475"/>
          </a:xfrm>
          <a:prstGeom prst="rect">
            <a:avLst/>
          </a:prstGeom>
          <a:noFill/>
          <a:ln w="9525">
            <a:noFill/>
            <a:miter lim="800000"/>
            <a:headEnd/>
            <a:tailEnd/>
          </a:ln>
          <a:effectLst/>
        </p:spPr>
        <p:txBody>
          <a:bodyPr lIns="0" tIns="0" rIns="0" bIns="0">
            <a:spAutoFit/>
          </a:bodyPr>
          <a:lstStyle/>
          <a:p>
            <a:pPr>
              <a:spcBef>
                <a:spcPct val="50000"/>
              </a:spcBef>
            </a:pPr>
            <a:r>
              <a:rPr lang="en-US" altLang="zh-CN" sz="1600">
                <a:solidFill>
                  <a:srgbClr val="FF0000"/>
                </a:solidFill>
                <a:latin typeface="Times New Roman" pitchFamily="18" charset="0"/>
              </a:rPr>
              <a:t>AutoCommit</a:t>
            </a:r>
          </a:p>
        </p:txBody>
      </p:sp>
      <p:sp>
        <p:nvSpPr>
          <p:cNvPr id="37986" name="Text Box 98"/>
          <p:cNvSpPr txBox="1">
            <a:spLocks noChangeArrowheads="1"/>
          </p:cNvSpPr>
          <p:nvPr/>
        </p:nvSpPr>
        <p:spPr bwMode="auto">
          <a:xfrm>
            <a:off x="7010400" y="5486400"/>
            <a:ext cx="1828800" cy="244475"/>
          </a:xfrm>
          <a:prstGeom prst="rect">
            <a:avLst/>
          </a:prstGeom>
          <a:noFill/>
          <a:ln w="9525">
            <a:noFill/>
            <a:miter lim="800000"/>
            <a:headEnd/>
            <a:tailEnd/>
          </a:ln>
          <a:effectLst/>
        </p:spPr>
        <p:txBody>
          <a:bodyPr lIns="0" tIns="0" rIns="0" bIns="0">
            <a:spAutoFit/>
          </a:bodyPr>
          <a:lstStyle/>
          <a:p>
            <a:pPr>
              <a:spcBef>
                <a:spcPct val="50000"/>
              </a:spcBef>
            </a:pPr>
            <a:r>
              <a:rPr lang="en-US" altLang="zh-CN" sz="1600">
                <a:solidFill>
                  <a:srgbClr val="FF0000"/>
                </a:solidFill>
                <a:latin typeface="Times New Roman" pitchFamily="18" charset="0"/>
              </a:rPr>
              <a:t>Remove-No-Change</a:t>
            </a:r>
          </a:p>
        </p:txBody>
      </p:sp>
      <p:sp>
        <p:nvSpPr>
          <p:cNvPr id="37987" name="Text Box 99"/>
          <p:cNvSpPr txBox="1">
            <a:spLocks noChangeArrowheads="1"/>
          </p:cNvSpPr>
          <p:nvPr/>
        </p:nvSpPr>
        <p:spPr bwMode="auto">
          <a:xfrm>
            <a:off x="7581122" y="2272296"/>
            <a:ext cx="1413588" cy="830997"/>
          </a:xfrm>
          <a:prstGeom prst="rect">
            <a:avLst/>
          </a:prstGeom>
          <a:noFill/>
          <a:ln w="9525">
            <a:noFill/>
            <a:miter lim="800000"/>
            <a:headEnd/>
            <a:tailEnd/>
          </a:ln>
          <a:effectLst/>
        </p:spPr>
        <p:txBody>
          <a:bodyPr wrap="square">
            <a:spAutoFit/>
          </a:bodyPr>
          <a:lstStyle/>
          <a:p>
            <a:pPr>
              <a:spcBef>
                <a:spcPct val="50000"/>
              </a:spcBef>
            </a:pPr>
            <a:r>
              <a:rPr lang="en-US" altLang="zh-CN" dirty="0"/>
              <a:t>Semantic Memory</a:t>
            </a:r>
          </a:p>
        </p:txBody>
      </p:sp>
      <p:sp>
        <p:nvSpPr>
          <p:cNvPr id="37988" name="Text Box 100"/>
          <p:cNvSpPr txBox="1">
            <a:spLocks noChangeArrowheads="1"/>
          </p:cNvSpPr>
          <p:nvPr/>
        </p:nvSpPr>
        <p:spPr bwMode="auto">
          <a:xfrm>
            <a:off x="2824067" y="1900627"/>
            <a:ext cx="1421362" cy="851904"/>
          </a:xfrm>
          <a:prstGeom prst="rect">
            <a:avLst/>
          </a:prstGeom>
          <a:noFill/>
          <a:ln w="9525">
            <a:noFill/>
            <a:miter lim="800000"/>
            <a:headEnd/>
            <a:tailEnd/>
          </a:ln>
          <a:effectLst/>
        </p:spPr>
        <p:txBody>
          <a:bodyPr wrap="square">
            <a:spAutoFit/>
          </a:bodyPr>
          <a:lstStyle/>
          <a:p>
            <a:pPr>
              <a:spcBef>
                <a:spcPct val="50000"/>
              </a:spcBef>
            </a:pPr>
            <a:r>
              <a:rPr lang="en-US" altLang="zh-CN" dirty="0" smtClean="0"/>
              <a:t>Working Memory</a:t>
            </a:r>
            <a:endParaRPr lang="en-US" altLang="zh-CN" dirty="0"/>
          </a:p>
        </p:txBody>
      </p:sp>
      <p:sp>
        <p:nvSpPr>
          <p:cNvPr id="103" name="Slide Number Placeholder 102"/>
          <p:cNvSpPr>
            <a:spLocks noGrp="1"/>
          </p:cNvSpPr>
          <p:nvPr>
            <p:ph type="sldNum" sz="quarter" idx="10"/>
          </p:nvPr>
        </p:nvSpPr>
        <p:spPr/>
        <p:txBody>
          <a:bodyPr/>
          <a:lstStyle/>
          <a:p>
            <a:pPr>
              <a:defRPr/>
            </a:pPr>
            <a:fld id="{BB8DAA28-CB71-4CCD-964C-52F571A2499D}" type="slidenum">
              <a:rPr lang="en-US" smtClean="0"/>
              <a:pPr>
                <a:defRPr/>
              </a:pPr>
              <a:t>37</a:t>
            </a:fld>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94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794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794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79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9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9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82"/>
                                        </p:tgtEl>
                                        <p:attrNameLst>
                                          <p:attrName>style.visibility</p:attrName>
                                        </p:attrNameLst>
                                      </p:cBhvr>
                                      <p:to>
                                        <p:strVal val="visible"/>
                                      </p:to>
                                    </p:set>
                                  </p:childTnLst>
                                </p:cTn>
                              </p:par>
                              <p:par>
                                <p:cTn id="27" presetID="26" presetClass="emph" presetSubtype="0" repeatCount="5000" fill="hold" grpId="0" nodeType="withEffect">
                                  <p:stCondLst>
                                    <p:cond delay="0"/>
                                  </p:stCondLst>
                                  <p:childTnLst>
                                    <p:animEffect transition="out" filter="fade">
                                      <p:cBhvr>
                                        <p:cTn id="28" dur="500" tmFilter="0, 0; .2, .5; .8, .5; 1, 0"/>
                                        <p:tgtEl>
                                          <p:spTgt spid="37897"/>
                                        </p:tgtEl>
                                      </p:cBhvr>
                                    </p:animEffect>
                                    <p:animScale>
                                      <p:cBhvr>
                                        <p:cTn id="29" dur="250" autoRev="1" fill="hold"/>
                                        <p:tgtEl>
                                          <p:spTgt spid="37897"/>
                                        </p:tgtEl>
                                      </p:cBhvr>
                                      <p:by x="105000" y="105000"/>
                                    </p:animScale>
                                  </p:childTnLst>
                                </p:cTn>
                              </p:par>
                              <p:par>
                                <p:cTn id="30" presetID="26" presetClass="emph" presetSubtype="0" repeatCount="5000" fill="hold" grpId="0" nodeType="withEffect">
                                  <p:stCondLst>
                                    <p:cond delay="0"/>
                                  </p:stCondLst>
                                  <p:childTnLst>
                                    <p:animEffect transition="out" filter="fade">
                                      <p:cBhvr>
                                        <p:cTn id="31" dur="500" tmFilter="0, 0; .2, .5; .8, .5; 1, 0"/>
                                        <p:tgtEl>
                                          <p:spTgt spid="37910"/>
                                        </p:tgtEl>
                                      </p:cBhvr>
                                    </p:animEffect>
                                    <p:animScale>
                                      <p:cBhvr>
                                        <p:cTn id="32" dur="250" autoRev="1" fill="hold"/>
                                        <p:tgtEl>
                                          <p:spTgt spid="37910"/>
                                        </p:tgtEl>
                                      </p:cBhvr>
                                      <p:by x="105000" y="105000"/>
                                    </p:animScale>
                                  </p:childTnLst>
                                </p:cTn>
                              </p:par>
                              <p:par>
                                <p:cTn id="33" presetID="26" presetClass="emph" presetSubtype="0" repeatCount="5000" fill="hold" nodeType="withEffect">
                                  <p:stCondLst>
                                    <p:cond delay="0"/>
                                  </p:stCondLst>
                                  <p:childTnLst>
                                    <p:animEffect transition="out" filter="fade">
                                      <p:cBhvr>
                                        <p:cTn id="34" dur="500" tmFilter="0, 0; .2, .5; .8, .5; 1, 0"/>
                                        <p:tgtEl>
                                          <p:spTgt spid="37909"/>
                                        </p:tgtEl>
                                      </p:cBhvr>
                                    </p:animEffect>
                                    <p:animScale>
                                      <p:cBhvr>
                                        <p:cTn id="35" dur="250" autoRev="1" fill="hold"/>
                                        <p:tgtEl>
                                          <p:spTgt spid="37909"/>
                                        </p:tgtEl>
                                      </p:cBhvr>
                                      <p:by x="105000" y="105000"/>
                                    </p:animScale>
                                  </p:childTnLst>
                                </p:cTn>
                              </p:par>
                              <p:par>
                                <p:cTn id="36" presetID="26" presetClass="emph" presetSubtype="0" repeatCount="5000" fill="hold" grpId="0" nodeType="withEffect">
                                  <p:stCondLst>
                                    <p:cond delay="0"/>
                                  </p:stCondLst>
                                  <p:childTnLst>
                                    <p:animEffect transition="out" filter="fade">
                                      <p:cBhvr>
                                        <p:cTn id="37" dur="500" tmFilter="0, 0; .2, .5; .8, .5; 1, 0"/>
                                        <p:tgtEl>
                                          <p:spTgt spid="37908"/>
                                        </p:tgtEl>
                                      </p:cBhvr>
                                    </p:animEffect>
                                    <p:animScale>
                                      <p:cBhvr>
                                        <p:cTn id="38" dur="250" autoRev="1" fill="hold"/>
                                        <p:tgtEl>
                                          <p:spTgt spid="37908"/>
                                        </p:tgtEl>
                                      </p:cBhvr>
                                      <p:by x="105000" y="105000"/>
                                    </p:animScale>
                                  </p:childTnLst>
                                </p:cTn>
                              </p:par>
                              <p:par>
                                <p:cTn id="39" presetID="26" presetClass="emph" presetSubtype="0" repeatCount="5000" fill="hold" grpId="1" nodeType="withEffect">
                                  <p:stCondLst>
                                    <p:cond delay="0"/>
                                  </p:stCondLst>
                                  <p:childTnLst>
                                    <p:animEffect transition="out" filter="fade">
                                      <p:cBhvr>
                                        <p:cTn id="40" dur="500" tmFilter="0, 0; .2, .5; .8, .5; 1, 0"/>
                                        <p:tgtEl>
                                          <p:spTgt spid="37916"/>
                                        </p:tgtEl>
                                      </p:cBhvr>
                                    </p:animEffect>
                                    <p:animScale>
                                      <p:cBhvr>
                                        <p:cTn id="41" dur="250" autoRev="1" fill="hold"/>
                                        <p:tgtEl>
                                          <p:spTgt spid="37916"/>
                                        </p:tgtEl>
                                      </p:cBhvr>
                                      <p:by x="105000" y="105000"/>
                                    </p:animScale>
                                  </p:childTnLst>
                                </p:cTn>
                              </p:par>
                              <p:par>
                                <p:cTn id="42" presetID="26" presetClass="emph" presetSubtype="0" repeatCount="5000" fill="hold" grpId="1" nodeType="withEffect">
                                  <p:stCondLst>
                                    <p:cond delay="0"/>
                                  </p:stCondLst>
                                  <p:childTnLst>
                                    <p:animEffect transition="out" filter="fade">
                                      <p:cBhvr>
                                        <p:cTn id="43" dur="500" tmFilter="0, 0; .2, .5; .8, .5; 1, 0"/>
                                        <p:tgtEl>
                                          <p:spTgt spid="37917"/>
                                        </p:tgtEl>
                                      </p:cBhvr>
                                    </p:animEffect>
                                    <p:animScale>
                                      <p:cBhvr>
                                        <p:cTn id="44" dur="250" autoRev="1" fill="hold"/>
                                        <p:tgtEl>
                                          <p:spTgt spid="37917"/>
                                        </p:tgtEl>
                                      </p:cBhvr>
                                      <p:by x="105000" y="105000"/>
                                    </p:animScale>
                                  </p:childTnLst>
                                </p:cTn>
                              </p:par>
                              <p:par>
                                <p:cTn id="45" presetID="26" presetClass="emph" presetSubtype="0" repeatCount="5000" fill="hold" nodeType="withEffect">
                                  <p:stCondLst>
                                    <p:cond delay="0"/>
                                  </p:stCondLst>
                                  <p:childTnLst>
                                    <p:animEffect transition="out" filter="fade">
                                      <p:cBhvr>
                                        <p:cTn id="46" dur="500" tmFilter="0, 0; .2, .5; .8, .5; 1, 0"/>
                                        <p:tgtEl>
                                          <p:spTgt spid="37918"/>
                                        </p:tgtEl>
                                      </p:cBhvr>
                                    </p:animEffect>
                                    <p:animScale>
                                      <p:cBhvr>
                                        <p:cTn id="47" dur="250" autoRev="1" fill="hold"/>
                                        <p:tgtEl>
                                          <p:spTgt spid="3791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7982"/>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3798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79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79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7924"/>
                                        </p:tgtEl>
                                        <p:attrNameLst>
                                          <p:attrName>style.visibility</p:attrName>
                                        </p:attrNameLst>
                                      </p:cBhvr>
                                      <p:to>
                                        <p:strVal val="visible"/>
                                      </p:to>
                                    </p:set>
                                  </p:childTnLst>
                                </p:cTn>
                              </p:par>
                              <p:par>
                                <p:cTn id="60" presetID="1" presetClass="emph" presetSubtype="2" fill="hold" nodeType="withEffect">
                                  <p:stCondLst>
                                    <p:cond delay="0"/>
                                  </p:stCondLst>
                                  <p:childTnLst>
                                    <p:animClr clrSpc="rgb" dir="cw">
                                      <p:cBhvr>
                                        <p:cTn id="61" dur="2000" fill="hold"/>
                                        <p:tgtEl>
                                          <p:spTgt spid="37916"/>
                                        </p:tgtEl>
                                        <p:attrNameLst>
                                          <p:attrName>fillcolor</p:attrName>
                                        </p:attrNameLst>
                                      </p:cBhvr>
                                      <p:to>
                                        <a:schemeClr val="accent2"/>
                                      </p:to>
                                    </p:animClr>
                                    <p:set>
                                      <p:cBhvr>
                                        <p:cTn id="62" dur="2000" fill="hold"/>
                                        <p:tgtEl>
                                          <p:spTgt spid="37916"/>
                                        </p:tgtEl>
                                        <p:attrNameLst>
                                          <p:attrName>fill.type</p:attrName>
                                        </p:attrNameLst>
                                      </p:cBhvr>
                                      <p:to>
                                        <p:strVal val="solid"/>
                                      </p:to>
                                    </p:set>
                                    <p:set>
                                      <p:cBhvr>
                                        <p:cTn id="63" dur="2000" fill="hold"/>
                                        <p:tgtEl>
                                          <p:spTgt spid="37916"/>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37945"/>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794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37944"/>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792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793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796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7962"/>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37929"/>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7930"/>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37945"/>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794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794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7983"/>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37984"/>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796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7962"/>
                                        </p:tgtEl>
                                        <p:attrNameLst>
                                          <p:attrName>style.visibility</p:attrName>
                                        </p:attrNameLst>
                                      </p:cBhvr>
                                      <p:to>
                                        <p:strVal val="hidden"/>
                                      </p:to>
                                    </p:set>
                                  </p:childTnLst>
                                </p:cTn>
                              </p:par>
                              <p:par>
                                <p:cTn id="106" presetID="1" presetClass="emph" presetSubtype="2" fill="hold" nodeType="withEffect">
                                  <p:stCondLst>
                                    <p:cond delay="0"/>
                                  </p:stCondLst>
                                  <p:childTnLst>
                                    <p:animClr clrSpc="rgb" dir="cw">
                                      <p:cBhvr>
                                        <p:cTn id="107" dur="500" fill="hold"/>
                                        <p:tgtEl>
                                          <p:spTgt spid="37924"/>
                                        </p:tgtEl>
                                        <p:attrNameLst>
                                          <p:attrName>fillcolor</p:attrName>
                                        </p:attrNameLst>
                                      </p:cBhvr>
                                      <p:to>
                                        <a:srgbClr val="FFFF00"/>
                                      </p:to>
                                    </p:animClr>
                                    <p:set>
                                      <p:cBhvr>
                                        <p:cTn id="108" dur="500" fill="hold"/>
                                        <p:tgtEl>
                                          <p:spTgt spid="37924"/>
                                        </p:tgtEl>
                                        <p:attrNameLst>
                                          <p:attrName>fill.type</p:attrName>
                                        </p:attrNameLst>
                                      </p:cBhvr>
                                      <p:to>
                                        <p:strVal val="solid"/>
                                      </p:to>
                                    </p:set>
                                    <p:set>
                                      <p:cBhvr>
                                        <p:cTn id="109" dur="500" fill="hold"/>
                                        <p:tgtEl>
                                          <p:spTgt spid="37924"/>
                                        </p:tgtEl>
                                        <p:attrNameLst>
                                          <p:attrName>fill.on</p:attrName>
                                        </p:attrNameLst>
                                      </p:cBhvr>
                                      <p:to>
                                        <p:strVal val="true"/>
                                      </p:to>
                                    </p:set>
                                  </p:childTnLst>
                                </p:cTn>
                              </p:par>
                              <p:par>
                                <p:cTn id="110" presetID="1" presetClass="entr" presetSubtype="0" fill="hold" nodeType="withEffect">
                                  <p:stCondLst>
                                    <p:cond delay="0"/>
                                  </p:stCondLst>
                                  <p:childTnLst>
                                    <p:set>
                                      <p:cBhvr>
                                        <p:cTn id="111" dur="1" fill="hold">
                                          <p:stCondLst>
                                            <p:cond delay="0"/>
                                          </p:stCondLst>
                                        </p:cTn>
                                        <p:tgtEl>
                                          <p:spTgt spid="37932"/>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796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793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37935"/>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37936"/>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793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7933"/>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0" nodeType="clickEffect">
                                  <p:stCondLst>
                                    <p:cond delay="0"/>
                                  </p:stCondLst>
                                  <p:childTnLst>
                                    <p:set>
                                      <p:cBhvr>
                                        <p:cTn id="127" dur="1" fill="hold">
                                          <p:stCondLst>
                                            <p:cond delay="0"/>
                                          </p:stCondLst>
                                        </p:cTn>
                                        <p:tgtEl>
                                          <p:spTgt spid="37971"/>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37973"/>
                                        </p:tgtEl>
                                        <p:attrNameLst>
                                          <p:attrName>style.visibility</p:attrName>
                                        </p:attrNameLst>
                                      </p:cBhvr>
                                      <p:to>
                                        <p:strVal val="hidden"/>
                                      </p:to>
                                    </p:set>
                                  </p:childTnLst>
                                </p:cTn>
                              </p:par>
                              <p:par>
                                <p:cTn id="130" presetID="1" presetClass="exit" presetSubtype="0" fill="hold" grpId="0" nodeType="withEffect">
                                  <p:stCondLst>
                                    <p:cond delay="0"/>
                                  </p:stCondLst>
                                  <p:childTnLst>
                                    <p:set>
                                      <p:cBhvr>
                                        <p:cTn id="131" dur="1" fill="hold">
                                          <p:stCondLst>
                                            <p:cond delay="0"/>
                                          </p:stCondLst>
                                        </p:cTn>
                                        <p:tgtEl>
                                          <p:spTgt spid="37972"/>
                                        </p:tgtEl>
                                        <p:attrNameLst>
                                          <p:attrName>style.visibility</p:attrName>
                                        </p:attrNameLst>
                                      </p:cBhvr>
                                      <p:to>
                                        <p:strVal val="hidden"/>
                                      </p:to>
                                    </p:set>
                                  </p:childTnLst>
                                </p:cTn>
                              </p:par>
                              <p:par>
                                <p:cTn id="132" presetID="1" presetClass="entr" presetSubtype="0" fill="hold" grpId="0" nodeType="withEffect">
                                  <p:stCondLst>
                                    <p:cond delay="0"/>
                                  </p:stCondLst>
                                  <p:childTnLst>
                                    <p:set>
                                      <p:cBhvr>
                                        <p:cTn id="133" dur="1" fill="hold">
                                          <p:stCondLst>
                                            <p:cond delay="0"/>
                                          </p:stCondLst>
                                        </p:cTn>
                                        <p:tgtEl>
                                          <p:spTgt spid="37976"/>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37977"/>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7899"/>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37902"/>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37900"/>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37901"/>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37903"/>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mph" presetSubtype="2" fill="hold" nodeType="clickEffect">
                                  <p:stCondLst>
                                    <p:cond delay="0"/>
                                  </p:stCondLst>
                                  <p:childTnLst>
                                    <p:animClr clrSpc="rgb" dir="cw">
                                      <p:cBhvr>
                                        <p:cTn id="151" dur="2000" fill="hold"/>
                                        <p:tgtEl>
                                          <p:spTgt spid="37931"/>
                                        </p:tgtEl>
                                        <p:attrNameLst>
                                          <p:attrName>fillcolor</p:attrName>
                                        </p:attrNameLst>
                                      </p:cBhvr>
                                      <p:to>
                                        <a:schemeClr val="accent2"/>
                                      </p:to>
                                    </p:animClr>
                                    <p:set>
                                      <p:cBhvr>
                                        <p:cTn id="152" dur="2000" fill="hold"/>
                                        <p:tgtEl>
                                          <p:spTgt spid="37931"/>
                                        </p:tgtEl>
                                        <p:attrNameLst>
                                          <p:attrName>fill.type</p:attrName>
                                        </p:attrNameLst>
                                      </p:cBhvr>
                                      <p:to>
                                        <p:strVal val="solid"/>
                                      </p:to>
                                    </p:set>
                                    <p:set>
                                      <p:cBhvr>
                                        <p:cTn id="153" dur="2000" fill="hold"/>
                                        <p:tgtEl>
                                          <p:spTgt spid="37931"/>
                                        </p:tgtEl>
                                        <p:attrNameLst>
                                          <p:attrName>fill.on</p:attrName>
                                        </p:attrNameLst>
                                      </p:cBhvr>
                                      <p:to>
                                        <p:strVal val="true"/>
                                      </p:to>
                                    </p:set>
                                  </p:childTnLst>
                                </p:cTn>
                              </p:par>
                              <p:par>
                                <p:cTn id="154" presetID="1" presetClass="exit" presetSubtype="0" fill="hold" grpId="1" nodeType="withEffect">
                                  <p:stCondLst>
                                    <p:cond delay="0"/>
                                  </p:stCondLst>
                                  <p:childTnLst>
                                    <p:set>
                                      <p:cBhvr>
                                        <p:cTn id="155" dur="1" fill="hold">
                                          <p:stCondLst>
                                            <p:cond delay="0"/>
                                          </p:stCondLst>
                                        </p:cTn>
                                        <p:tgtEl>
                                          <p:spTgt spid="37976"/>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37977"/>
                                        </p:tgtEl>
                                        <p:attrNameLst>
                                          <p:attrName>style.visibility</p:attrName>
                                        </p:attrNameLst>
                                      </p:cBhvr>
                                      <p:to>
                                        <p:strVal val="hidden"/>
                                      </p:to>
                                    </p:set>
                                  </p:childTnLst>
                                </p:cTn>
                              </p:par>
                              <p:par>
                                <p:cTn id="158" presetID="1" presetClass="entr" presetSubtype="0" fill="hold" grpId="2" nodeType="withEffect">
                                  <p:stCondLst>
                                    <p:cond delay="0"/>
                                  </p:stCondLst>
                                  <p:childTnLst>
                                    <p:set>
                                      <p:cBhvr>
                                        <p:cTn id="159" dur="1" fill="hold">
                                          <p:stCondLst>
                                            <p:cond delay="0"/>
                                          </p:stCondLst>
                                        </p:cTn>
                                        <p:tgtEl>
                                          <p:spTgt spid="37971"/>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37973"/>
                                        </p:tgtEl>
                                        <p:attrNameLst>
                                          <p:attrName>style.visibility</p:attrName>
                                        </p:attrNameLst>
                                      </p:cBhvr>
                                      <p:to>
                                        <p:strVal val="visible"/>
                                      </p:to>
                                    </p:set>
                                  </p:childTnLst>
                                </p:cTn>
                              </p:par>
                              <p:par>
                                <p:cTn id="162" presetID="1" presetClass="entr" presetSubtype="0" fill="hold" grpId="2" nodeType="withEffect">
                                  <p:stCondLst>
                                    <p:cond delay="0"/>
                                  </p:stCondLst>
                                  <p:childTnLst>
                                    <p:set>
                                      <p:cBhvr>
                                        <p:cTn id="163" dur="1" fill="hold">
                                          <p:stCondLst>
                                            <p:cond delay="0"/>
                                          </p:stCondLst>
                                        </p:cTn>
                                        <p:tgtEl>
                                          <p:spTgt spid="37972"/>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grpId="3" nodeType="clickEffect">
                                  <p:stCondLst>
                                    <p:cond delay="0"/>
                                  </p:stCondLst>
                                  <p:childTnLst>
                                    <p:set>
                                      <p:cBhvr>
                                        <p:cTn id="167" dur="1" fill="hold">
                                          <p:stCondLst>
                                            <p:cond delay="0"/>
                                          </p:stCondLst>
                                        </p:cTn>
                                        <p:tgtEl>
                                          <p:spTgt spid="37971"/>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37973"/>
                                        </p:tgtEl>
                                        <p:attrNameLst>
                                          <p:attrName>style.visibility</p:attrName>
                                        </p:attrNameLst>
                                      </p:cBhvr>
                                      <p:to>
                                        <p:strVal val="hidden"/>
                                      </p:to>
                                    </p:set>
                                  </p:childTnLst>
                                </p:cTn>
                              </p:par>
                              <p:par>
                                <p:cTn id="170" presetID="1" presetClass="exit" presetSubtype="0" fill="hold" grpId="3" nodeType="withEffect">
                                  <p:stCondLst>
                                    <p:cond delay="0"/>
                                  </p:stCondLst>
                                  <p:childTnLst>
                                    <p:set>
                                      <p:cBhvr>
                                        <p:cTn id="171" dur="1" fill="hold">
                                          <p:stCondLst>
                                            <p:cond delay="0"/>
                                          </p:stCondLst>
                                        </p:cTn>
                                        <p:tgtEl>
                                          <p:spTgt spid="37972"/>
                                        </p:tgtEl>
                                        <p:attrNameLst>
                                          <p:attrName>style.visibility</p:attrName>
                                        </p:attrNameLst>
                                      </p:cBhvr>
                                      <p:to>
                                        <p:strVal val="hidden"/>
                                      </p:to>
                                    </p:set>
                                  </p:childTnLst>
                                </p:cTn>
                              </p:par>
                              <p:par>
                                <p:cTn id="172" presetID="1" presetClass="entr" presetSubtype="0" fill="hold" nodeType="withEffect">
                                  <p:stCondLst>
                                    <p:cond delay="0"/>
                                  </p:stCondLst>
                                  <p:childTnLst>
                                    <p:set>
                                      <p:cBhvr>
                                        <p:cTn id="173" dur="1" fill="hold">
                                          <p:stCondLst>
                                            <p:cond delay="0"/>
                                          </p:stCondLst>
                                        </p:cTn>
                                        <p:tgtEl>
                                          <p:spTgt spid="37974"/>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37975"/>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37904"/>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37960"/>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37905"/>
                                        </p:tgtEl>
                                        <p:attrNameLst>
                                          <p:attrName>style.visibility</p:attrName>
                                        </p:attrNameLst>
                                      </p:cBhvr>
                                      <p:to>
                                        <p:strVal val="visible"/>
                                      </p:to>
                                    </p:set>
                                  </p:childTnLst>
                                </p:cTn>
                              </p:par>
                              <p:par>
                                <p:cTn id="184" presetID="1" presetClass="exit" presetSubtype="0" fill="hold" nodeType="withEffect">
                                  <p:stCondLst>
                                    <p:cond delay="0"/>
                                  </p:stCondLst>
                                  <p:childTnLst>
                                    <p:set>
                                      <p:cBhvr>
                                        <p:cTn id="185" dur="1" fill="hold">
                                          <p:stCondLst>
                                            <p:cond delay="0"/>
                                          </p:stCondLst>
                                        </p:cTn>
                                        <p:tgtEl>
                                          <p:spTgt spid="37974"/>
                                        </p:tgtEl>
                                        <p:attrNameLst>
                                          <p:attrName>style.visibility</p:attrName>
                                        </p:attrNameLst>
                                      </p:cBhvr>
                                      <p:to>
                                        <p:strVal val="hidden"/>
                                      </p:to>
                                    </p:set>
                                  </p:childTnLst>
                                </p:cTn>
                              </p:par>
                              <p:par>
                                <p:cTn id="186" presetID="1" presetClass="exit" presetSubtype="0" fill="hold" grpId="0" nodeType="withEffect">
                                  <p:stCondLst>
                                    <p:cond delay="0"/>
                                  </p:stCondLst>
                                  <p:childTnLst>
                                    <p:set>
                                      <p:cBhvr>
                                        <p:cTn id="187" dur="1" fill="hold">
                                          <p:stCondLst>
                                            <p:cond delay="0"/>
                                          </p:stCondLst>
                                        </p:cTn>
                                        <p:tgtEl>
                                          <p:spTgt spid="37975"/>
                                        </p:tgtEl>
                                        <p:attrNameLst>
                                          <p:attrName>style.visibility</p:attrName>
                                        </p:attrNameLst>
                                      </p:cBhvr>
                                      <p:to>
                                        <p:strVal val="hidden"/>
                                      </p:to>
                                    </p:set>
                                  </p:childTnLst>
                                </p:cTn>
                              </p:par>
                              <p:par>
                                <p:cTn id="188" presetID="1" presetClass="entr" presetSubtype="0" fill="hold" grpId="1" nodeType="withEffect">
                                  <p:stCondLst>
                                    <p:cond delay="0"/>
                                  </p:stCondLst>
                                  <p:childTnLst>
                                    <p:set>
                                      <p:cBhvr>
                                        <p:cTn id="189" dur="1" fill="hold">
                                          <p:stCondLst>
                                            <p:cond delay="0"/>
                                          </p:stCondLst>
                                        </p:cTn>
                                        <p:tgtEl>
                                          <p:spTgt spid="37971"/>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37973"/>
                                        </p:tgtEl>
                                        <p:attrNameLst>
                                          <p:attrName>style.visibility</p:attrName>
                                        </p:attrNameLst>
                                      </p:cBhvr>
                                      <p:to>
                                        <p:strVal val="visible"/>
                                      </p:to>
                                    </p:set>
                                  </p:childTnLst>
                                </p:cTn>
                              </p:par>
                              <p:par>
                                <p:cTn id="192" presetID="1" presetClass="entr" presetSubtype="0" fill="hold" grpId="1" nodeType="withEffect">
                                  <p:stCondLst>
                                    <p:cond delay="0"/>
                                  </p:stCondLst>
                                  <p:childTnLst>
                                    <p:set>
                                      <p:cBhvr>
                                        <p:cTn id="193" dur="1" fill="hold">
                                          <p:stCondLst>
                                            <p:cond delay="0"/>
                                          </p:stCondLst>
                                        </p:cTn>
                                        <p:tgtEl>
                                          <p:spTgt spid="37972"/>
                                        </p:tgtEl>
                                        <p:attrNameLst>
                                          <p:attrName>style.visibility</p:attrName>
                                        </p:attrNameLst>
                                      </p:cBhvr>
                                      <p:to>
                                        <p:strVal val="visible"/>
                                      </p:to>
                                    </p:set>
                                  </p:childTnLst>
                                </p:cTn>
                              </p:par>
                              <p:par>
                                <p:cTn id="194" presetID="1" presetClass="emph" presetSubtype="2" fill="hold" nodeType="withEffect">
                                  <p:stCondLst>
                                    <p:cond delay="0"/>
                                  </p:stCondLst>
                                  <p:childTnLst>
                                    <p:animClr clrSpc="rgb" dir="cw">
                                      <p:cBhvr>
                                        <p:cTn id="195" dur="2000" fill="hold"/>
                                        <p:tgtEl>
                                          <p:spTgt spid="37924"/>
                                        </p:tgtEl>
                                        <p:attrNameLst>
                                          <p:attrName>fillcolor</p:attrName>
                                        </p:attrNameLst>
                                      </p:cBhvr>
                                      <p:to>
                                        <a:schemeClr val="accent2"/>
                                      </p:to>
                                    </p:animClr>
                                    <p:set>
                                      <p:cBhvr>
                                        <p:cTn id="196" dur="2000" fill="hold"/>
                                        <p:tgtEl>
                                          <p:spTgt spid="37924"/>
                                        </p:tgtEl>
                                        <p:attrNameLst>
                                          <p:attrName>fill.type</p:attrName>
                                        </p:attrNameLst>
                                      </p:cBhvr>
                                      <p:to>
                                        <p:strVal val="solid"/>
                                      </p:to>
                                    </p:set>
                                    <p:set>
                                      <p:cBhvr>
                                        <p:cTn id="197" dur="2000" fill="hold"/>
                                        <p:tgtEl>
                                          <p:spTgt spid="37924"/>
                                        </p:tgtEl>
                                        <p:attrNameLst>
                                          <p:attrName>fill.on</p:attrName>
                                        </p:attrNameLst>
                                      </p:cBhvr>
                                      <p:to>
                                        <p:strVal val="tru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37985"/>
                                        </p:tgtEl>
                                        <p:attrNameLst>
                                          <p:attrName>style.visibility</p:attrName>
                                        </p:attrNameLst>
                                      </p:cBhvr>
                                      <p:to>
                                        <p:strVal val="visible"/>
                                      </p:to>
                                    </p:set>
                                  </p:childTnLst>
                                </p:cTn>
                              </p:par>
                              <p:par>
                                <p:cTn id="202" presetID="26" presetClass="emph" presetSubtype="0" repeatCount="5000" fill="hold" grpId="1" nodeType="withEffect">
                                  <p:stCondLst>
                                    <p:cond delay="0"/>
                                  </p:stCondLst>
                                  <p:childTnLst>
                                    <p:animEffect transition="out" filter="fade">
                                      <p:cBhvr>
                                        <p:cTn id="203" dur="500" tmFilter="0, 0; .2, .5; .8, .5; 1, 0"/>
                                        <p:tgtEl>
                                          <p:spTgt spid="37924"/>
                                        </p:tgtEl>
                                      </p:cBhvr>
                                    </p:animEffect>
                                    <p:animScale>
                                      <p:cBhvr>
                                        <p:cTn id="204" dur="250" autoRev="1" fill="hold"/>
                                        <p:tgtEl>
                                          <p:spTgt spid="37924"/>
                                        </p:tgtEl>
                                      </p:cBhvr>
                                      <p:by x="105000" y="105000"/>
                                    </p:animScale>
                                  </p:childTnLst>
                                </p:cTn>
                              </p:par>
                              <p:par>
                                <p:cTn id="205" presetID="26" presetClass="emph" presetSubtype="0" repeatCount="5000" fill="hold" grpId="1" nodeType="withEffect">
                                  <p:stCondLst>
                                    <p:cond delay="0"/>
                                  </p:stCondLst>
                                  <p:childTnLst>
                                    <p:animEffect transition="out" filter="fade">
                                      <p:cBhvr>
                                        <p:cTn id="206" dur="500" tmFilter="0, 0; .2, .5; .8, .5; 1, 0"/>
                                        <p:tgtEl>
                                          <p:spTgt spid="37904"/>
                                        </p:tgtEl>
                                      </p:cBhvr>
                                    </p:animEffect>
                                    <p:animScale>
                                      <p:cBhvr>
                                        <p:cTn id="207" dur="250" autoRev="1" fill="hold"/>
                                        <p:tgtEl>
                                          <p:spTgt spid="37904"/>
                                        </p:tgtEl>
                                      </p:cBhvr>
                                      <p:by x="105000" y="105000"/>
                                    </p:animScale>
                                  </p:childTnLst>
                                </p:cTn>
                              </p:par>
                              <p:par>
                                <p:cTn id="208" presetID="26" presetClass="emph" presetSubtype="0" repeatCount="5000" fill="hold" grpId="1" nodeType="withEffect">
                                  <p:stCondLst>
                                    <p:cond delay="0"/>
                                  </p:stCondLst>
                                  <p:childTnLst>
                                    <p:animEffect transition="out" filter="fade">
                                      <p:cBhvr>
                                        <p:cTn id="209" dur="500" tmFilter="0, 0; .2, .5; .8, .5; 1, 0"/>
                                        <p:tgtEl>
                                          <p:spTgt spid="37897"/>
                                        </p:tgtEl>
                                      </p:cBhvr>
                                    </p:animEffect>
                                    <p:animScale>
                                      <p:cBhvr>
                                        <p:cTn id="210" dur="250" autoRev="1" fill="hold"/>
                                        <p:tgtEl>
                                          <p:spTgt spid="37897"/>
                                        </p:tgtEl>
                                      </p:cBhvr>
                                      <p:by x="105000" y="105000"/>
                                    </p:animScale>
                                  </p:childTnLst>
                                </p:cTn>
                              </p:par>
                              <p:par>
                                <p:cTn id="211" presetID="26" presetClass="emph" presetSubtype="0" repeatCount="5000" fill="hold" grpId="2" nodeType="withEffect">
                                  <p:stCondLst>
                                    <p:cond delay="0"/>
                                  </p:stCondLst>
                                  <p:childTnLst>
                                    <p:animEffect transition="out" filter="fade">
                                      <p:cBhvr>
                                        <p:cTn id="212" dur="500" tmFilter="0, 0; .2, .5; .8, .5; 1, 0"/>
                                        <p:tgtEl>
                                          <p:spTgt spid="37916"/>
                                        </p:tgtEl>
                                      </p:cBhvr>
                                    </p:animEffect>
                                    <p:animScale>
                                      <p:cBhvr>
                                        <p:cTn id="213" dur="250" autoRev="1" fill="hold"/>
                                        <p:tgtEl>
                                          <p:spTgt spid="37916"/>
                                        </p:tgtEl>
                                      </p:cBhvr>
                                      <p:by x="105000" y="105000"/>
                                    </p:animScale>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nodeType="clickEffect">
                                  <p:stCondLst>
                                    <p:cond delay="0"/>
                                  </p:stCondLst>
                                  <p:childTnLst>
                                    <p:set>
                                      <p:cBhvr>
                                        <p:cTn id="217" dur="1" fill="hold">
                                          <p:stCondLst>
                                            <p:cond delay="0"/>
                                          </p:stCondLst>
                                        </p:cTn>
                                        <p:tgtEl>
                                          <p:spTgt spid="37906"/>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37907"/>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grpId="1" nodeType="clickEffect">
                                  <p:stCondLst>
                                    <p:cond delay="0"/>
                                  </p:stCondLst>
                                  <p:childTnLst>
                                    <p:set>
                                      <p:cBhvr>
                                        <p:cTn id="223" dur="1" fill="hold">
                                          <p:stCondLst>
                                            <p:cond delay="0"/>
                                          </p:stCondLst>
                                        </p:cTn>
                                        <p:tgtEl>
                                          <p:spTgt spid="37984"/>
                                        </p:tgtEl>
                                        <p:attrNameLst>
                                          <p:attrName>style.visibility</p:attrName>
                                        </p:attrNameLst>
                                      </p:cBhvr>
                                      <p:to>
                                        <p:strVal val="hidden"/>
                                      </p:to>
                                    </p:set>
                                  </p:childTnLst>
                                </p:cTn>
                              </p:par>
                              <p:par>
                                <p:cTn id="224" presetID="1" presetClass="entr" presetSubtype="0" fill="hold" grpId="0" nodeType="withEffect">
                                  <p:stCondLst>
                                    <p:cond delay="0"/>
                                  </p:stCondLst>
                                  <p:childTnLst>
                                    <p:set>
                                      <p:cBhvr>
                                        <p:cTn id="225" dur="1" fill="hold">
                                          <p:stCondLst>
                                            <p:cond delay="0"/>
                                          </p:stCondLst>
                                        </p:cTn>
                                        <p:tgtEl>
                                          <p:spTgt spid="37966"/>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37965"/>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3796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37968"/>
                                        </p:tgtEl>
                                        <p:attrNameLst>
                                          <p:attrName>style.visibility</p:attrName>
                                        </p:attrNameLst>
                                      </p:cBhvr>
                                      <p:to>
                                        <p:strVal val="visible"/>
                                      </p:to>
                                    </p:set>
                                  </p:childTnLst>
                                </p:cTn>
                              </p:par>
                              <p:par>
                                <p:cTn id="232" presetID="1" presetClass="exit" presetSubtype="0" fill="hold" grpId="1" nodeType="withEffect">
                                  <p:stCondLst>
                                    <p:cond delay="0"/>
                                  </p:stCondLst>
                                  <p:childTnLst>
                                    <p:set>
                                      <p:cBhvr>
                                        <p:cTn id="233" dur="1" fill="hold">
                                          <p:stCondLst>
                                            <p:cond delay="0"/>
                                          </p:stCondLst>
                                        </p:cTn>
                                        <p:tgtEl>
                                          <p:spTgt spid="37968"/>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26" presetClass="emph" presetSubtype="0" repeatCount="5000" fill="hold" grpId="1" nodeType="clickEffect">
                                  <p:stCondLst>
                                    <p:cond delay="0"/>
                                  </p:stCondLst>
                                  <p:childTnLst>
                                    <p:animEffect transition="out" filter="fade">
                                      <p:cBhvr>
                                        <p:cTn id="237" dur="500" tmFilter="0, 0; .2, .5; .8, .5; 1, 0"/>
                                        <p:tgtEl>
                                          <p:spTgt spid="37964"/>
                                        </p:tgtEl>
                                      </p:cBhvr>
                                    </p:animEffect>
                                    <p:animScale>
                                      <p:cBhvr>
                                        <p:cTn id="238" dur="250" autoRev="1" fill="hold"/>
                                        <p:tgtEl>
                                          <p:spTgt spid="37964"/>
                                        </p:tgtEl>
                                      </p:cBhvr>
                                      <p:by x="105000" y="105000"/>
                                    </p:animScale>
                                  </p:childTnLst>
                                </p:cTn>
                              </p:par>
                              <p:par>
                                <p:cTn id="239" presetID="26" presetClass="emph" presetSubtype="0" repeatCount="5000" fill="hold" grpId="0" nodeType="withEffect">
                                  <p:stCondLst>
                                    <p:cond delay="0"/>
                                  </p:stCondLst>
                                  <p:childTnLst>
                                    <p:animEffect transition="out" filter="fade">
                                      <p:cBhvr>
                                        <p:cTn id="240" dur="500" tmFilter="0, 0; .2, .5; .8, .5; 1, 0"/>
                                        <p:tgtEl>
                                          <p:spTgt spid="37895"/>
                                        </p:tgtEl>
                                      </p:cBhvr>
                                    </p:animEffect>
                                    <p:animScale>
                                      <p:cBhvr>
                                        <p:cTn id="241" dur="250" autoRev="1" fill="hold"/>
                                        <p:tgtEl>
                                          <p:spTgt spid="37895"/>
                                        </p:tgtEl>
                                      </p:cBhvr>
                                      <p:by x="105000" y="105000"/>
                                    </p:animScale>
                                  </p:childTnLst>
                                </p:cTn>
                              </p:par>
                              <p:par>
                                <p:cTn id="242" presetID="26" presetClass="emph" presetSubtype="0" repeatCount="5000" fill="hold" grpId="2" nodeType="withEffect">
                                  <p:stCondLst>
                                    <p:cond delay="0"/>
                                  </p:stCondLst>
                                  <p:childTnLst>
                                    <p:animEffect transition="out" filter="fade">
                                      <p:cBhvr>
                                        <p:cTn id="243" dur="500" tmFilter="0, 0; .2, .5; .8, .5; 1, 0"/>
                                        <p:tgtEl>
                                          <p:spTgt spid="37924"/>
                                        </p:tgtEl>
                                      </p:cBhvr>
                                    </p:animEffect>
                                    <p:animScale>
                                      <p:cBhvr>
                                        <p:cTn id="244" dur="250" autoRev="1" fill="hold"/>
                                        <p:tgtEl>
                                          <p:spTgt spid="37924"/>
                                        </p:tgtEl>
                                      </p:cBhvr>
                                      <p:by x="105000" y="105000"/>
                                    </p:animScale>
                                  </p:childTnLst>
                                </p:cTn>
                              </p:par>
                              <p:par>
                                <p:cTn id="245" presetID="26" presetClass="emph" presetSubtype="0" repeatCount="5000" fill="hold" grpId="2" nodeType="withEffect">
                                  <p:stCondLst>
                                    <p:cond delay="0"/>
                                  </p:stCondLst>
                                  <p:childTnLst>
                                    <p:animEffect transition="out" filter="fade">
                                      <p:cBhvr>
                                        <p:cTn id="246" dur="500" tmFilter="0, 0; .2, .5; .8, .5; 1, 0"/>
                                        <p:tgtEl>
                                          <p:spTgt spid="37904"/>
                                        </p:tgtEl>
                                      </p:cBhvr>
                                    </p:animEffect>
                                    <p:animScale>
                                      <p:cBhvr>
                                        <p:cTn id="247" dur="250" autoRev="1" fill="hold"/>
                                        <p:tgtEl>
                                          <p:spTgt spid="37904"/>
                                        </p:tgtEl>
                                      </p:cBhvr>
                                      <p:by x="105000" y="105000"/>
                                    </p:animScale>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2" nodeType="clickEffect">
                                  <p:stCondLst>
                                    <p:cond delay="0"/>
                                  </p:stCondLst>
                                  <p:childTnLst>
                                    <p:set>
                                      <p:cBhvr>
                                        <p:cTn id="251" dur="1" fill="hold">
                                          <p:stCondLst>
                                            <p:cond delay="0"/>
                                          </p:stCondLst>
                                        </p:cTn>
                                        <p:tgtEl>
                                          <p:spTgt spid="37968"/>
                                        </p:tgtEl>
                                        <p:attrNameLst>
                                          <p:attrName>style.visibility</p:attrName>
                                        </p:attrNameLst>
                                      </p:cBhvr>
                                      <p:to>
                                        <p:strVal val="visible"/>
                                      </p:to>
                                    </p:set>
                                  </p:childTnLst>
                                </p:cTn>
                              </p:par>
                              <p:par>
                                <p:cTn id="252" presetID="1" presetClass="entr" presetSubtype="0" fill="hold" nodeType="withEffect">
                                  <p:stCondLst>
                                    <p:cond delay="0"/>
                                  </p:stCondLst>
                                  <p:childTnLst>
                                    <p:set>
                                      <p:cBhvr>
                                        <p:cTn id="253" dur="1" fill="hold">
                                          <p:stCondLst>
                                            <p:cond delay="0"/>
                                          </p:stCondLst>
                                        </p:cTn>
                                        <p:tgtEl>
                                          <p:spTgt spid="37967"/>
                                        </p:tgtEl>
                                        <p:attrNameLst>
                                          <p:attrName>style.visibility</p:attrName>
                                        </p:attrNameLst>
                                      </p:cBhvr>
                                      <p:to>
                                        <p:strVal val="visible"/>
                                      </p:to>
                                    </p:set>
                                  </p:childTnLst>
                                </p:cTn>
                              </p:par>
                            </p:childTnLst>
                          </p:cTn>
                        </p:par>
                      </p:childTnLst>
                    </p:cTn>
                  </p:par>
                  <p:par>
                    <p:cTn id="254" fill="hold">
                      <p:stCondLst>
                        <p:cond delay="indefinite"/>
                      </p:stCondLst>
                      <p:childTnLst>
                        <p:par>
                          <p:cTn id="255" fill="hold">
                            <p:stCondLst>
                              <p:cond delay="0"/>
                            </p:stCondLst>
                            <p:childTnLst>
                              <p:par>
                                <p:cTn id="256" presetID="1" presetClass="exit" presetSubtype="0" fill="hold" nodeType="clickEffect">
                                  <p:stCondLst>
                                    <p:cond delay="0"/>
                                  </p:stCondLst>
                                  <p:childTnLst>
                                    <p:set>
                                      <p:cBhvr>
                                        <p:cTn id="257" dur="1" fill="hold">
                                          <p:stCondLst>
                                            <p:cond delay="0"/>
                                          </p:stCondLst>
                                        </p:cTn>
                                        <p:tgtEl>
                                          <p:spTgt spid="37985"/>
                                        </p:tgtEl>
                                        <p:attrNameLst>
                                          <p:attrName>style.visibility</p:attrName>
                                        </p:attrNameLst>
                                      </p:cBhvr>
                                      <p:to>
                                        <p:strVal val="hidden"/>
                                      </p:to>
                                    </p:set>
                                  </p:childTnLst>
                                </p:cTn>
                              </p:par>
                              <p:par>
                                <p:cTn id="258" presetID="1" presetClass="exit" presetSubtype="0" fill="hold" nodeType="withEffect">
                                  <p:stCondLst>
                                    <p:cond delay="0"/>
                                  </p:stCondLst>
                                  <p:childTnLst>
                                    <p:set>
                                      <p:cBhvr>
                                        <p:cTn id="259" dur="1" fill="hold">
                                          <p:stCondLst>
                                            <p:cond delay="0"/>
                                          </p:stCondLst>
                                        </p:cTn>
                                        <p:tgtEl>
                                          <p:spTgt spid="37935"/>
                                        </p:tgtEl>
                                        <p:attrNameLst>
                                          <p:attrName>style.visibility</p:attrName>
                                        </p:attrNameLst>
                                      </p:cBhvr>
                                      <p:to>
                                        <p:strVal val="hidden"/>
                                      </p:to>
                                    </p:set>
                                  </p:childTnLst>
                                </p:cTn>
                              </p:par>
                              <p:par>
                                <p:cTn id="260" presetID="1" presetClass="exit" presetSubtype="0" fill="hold" grpId="1" nodeType="withEffect">
                                  <p:stCondLst>
                                    <p:cond delay="0"/>
                                  </p:stCondLst>
                                  <p:childTnLst>
                                    <p:set>
                                      <p:cBhvr>
                                        <p:cTn id="261" dur="1" fill="hold">
                                          <p:stCondLst>
                                            <p:cond delay="0"/>
                                          </p:stCondLst>
                                        </p:cTn>
                                        <p:tgtEl>
                                          <p:spTgt spid="37931"/>
                                        </p:tgtEl>
                                        <p:attrNameLst>
                                          <p:attrName>style.visibility</p:attrName>
                                        </p:attrNameLst>
                                      </p:cBhvr>
                                      <p:to>
                                        <p:strVal val="hidden"/>
                                      </p:to>
                                    </p:set>
                                  </p:childTnLst>
                                </p:cTn>
                              </p:par>
                              <p:par>
                                <p:cTn id="262" presetID="1" presetClass="exit" presetSubtype="0" fill="hold" nodeType="withEffect">
                                  <p:stCondLst>
                                    <p:cond delay="0"/>
                                  </p:stCondLst>
                                  <p:childTnLst>
                                    <p:set>
                                      <p:cBhvr>
                                        <p:cTn id="263" dur="1" fill="hold">
                                          <p:stCondLst>
                                            <p:cond delay="0"/>
                                          </p:stCondLst>
                                        </p:cTn>
                                        <p:tgtEl>
                                          <p:spTgt spid="37936"/>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37934"/>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37933"/>
                                        </p:tgtEl>
                                        <p:attrNameLst>
                                          <p:attrName>style.visibility</p:attrName>
                                        </p:attrNameLst>
                                      </p:cBhvr>
                                      <p:to>
                                        <p:strVal val="hidden"/>
                                      </p:to>
                                    </p:set>
                                  </p:childTnLst>
                                </p:cTn>
                              </p:par>
                              <p:par>
                                <p:cTn id="268" presetID="1" presetClass="exit" presetSubtype="0" fill="hold" nodeType="withEffect">
                                  <p:stCondLst>
                                    <p:cond delay="0"/>
                                  </p:stCondLst>
                                  <p:childTnLst>
                                    <p:set>
                                      <p:cBhvr>
                                        <p:cTn id="269" dur="1" fill="hold">
                                          <p:stCondLst>
                                            <p:cond delay="0"/>
                                          </p:stCondLst>
                                        </p:cTn>
                                        <p:tgtEl>
                                          <p:spTgt spid="37932"/>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37963"/>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37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7" grpId="0" animBg="1"/>
      <p:bldP spid="37897" grpId="1" animBg="1"/>
      <p:bldP spid="37899" grpId="0" animBg="1"/>
      <p:bldP spid="37900" grpId="0" animBg="1"/>
      <p:bldP spid="37901" grpId="0" animBg="1"/>
      <p:bldP spid="37904" grpId="0" animBg="1"/>
      <p:bldP spid="37904" grpId="1" animBg="1"/>
      <p:bldP spid="37904" grpId="2" animBg="1"/>
      <p:bldP spid="37907" grpId="0"/>
      <p:bldP spid="37908" grpId="0" animBg="1"/>
      <p:bldP spid="37910" grpId="0"/>
      <p:bldP spid="37916" grpId="0" animBg="1"/>
      <p:bldP spid="37916" grpId="1" animBg="1"/>
      <p:bldP spid="37916" grpId="2" animBg="1"/>
      <p:bldP spid="37917" grpId="0" animBg="1"/>
      <p:bldP spid="37917" grpId="1" animBg="1"/>
      <p:bldP spid="37920" grpId="0"/>
      <p:bldP spid="37921" grpId="0"/>
      <p:bldP spid="37924" grpId="0" animBg="1"/>
      <p:bldP spid="37924" grpId="1" animBg="1"/>
      <p:bldP spid="37924" grpId="2" animBg="1"/>
      <p:bldP spid="37926" grpId="0"/>
      <p:bldP spid="37930" grpId="0"/>
      <p:bldP spid="37930" grpId="1"/>
      <p:bldP spid="37931" grpId="0" animBg="1"/>
      <p:bldP spid="37931" grpId="1" animBg="1"/>
      <p:bldP spid="37933" grpId="0" animBg="1"/>
      <p:bldP spid="37933" grpId="1" animBg="1"/>
      <p:bldP spid="37934" grpId="0" animBg="1"/>
      <p:bldP spid="37934" grpId="1" animBg="1"/>
      <p:bldP spid="37942" grpId="0"/>
      <p:bldP spid="37944" grpId="0"/>
      <p:bldP spid="37945" grpId="0"/>
      <p:bldP spid="37947" grpId="0"/>
      <p:bldP spid="37961" grpId="0"/>
      <p:bldP spid="37961" grpId="1"/>
      <p:bldP spid="37962" grpId="0"/>
      <p:bldP spid="37962" grpId="1"/>
      <p:bldP spid="37963" grpId="0"/>
      <p:bldP spid="37963" grpId="1"/>
      <p:bldP spid="37964" grpId="0" animBg="1"/>
      <p:bldP spid="37964" grpId="1" animBg="1"/>
      <p:bldP spid="37966" grpId="0"/>
      <p:bldP spid="37968" grpId="0"/>
      <p:bldP spid="37968" grpId="1"/>
      <p:bldP spid="37968" grpId="2"/>
      <p:bldP spid="37971" grpId="0"/>
      <p:bldP spid="37971" grpId="1"/>
      <p:bldP spid="37971" grpId="2"/>
      <p:bldP spid="37971" grpId="3"/>
      <p:bldP spid="37972" grpId="0"/>
      <p:bldP spid="37972" grpId="1"/>
      <p:bldP spid="37972" grpId="2"/>
      <p:bldP spid="37972" grpId="3"/>
      <p:bldP spid="37975" grpId="0"/>
      <p:bldP spid="37976" grpId="0"/>
      <p:bldP spid="37976" grpId="1"/>
      <p:bldP spid="37982" grpId="0"/>
      <p:bldP spid="37982" grpId="1"/>
      <p:bldP spid="37983" grpId="0"/>
      <p:bldP spid="37983" grpId="1"/>
      <p:bldP spid="37984" grpId="0"/>
      <p:bldP spid="37984" grpId="1"/>
      <p:bldP spid="37985" grpId="0"/>
      <p:bldP spid="379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Episodic Memory </a:t>
            </a:r>
            <a:br>
              <a:rPr lang="en-US" dirty="0" smtClean="0"/>
            </a:br>
            <a:r>
              <a:rPr lang="en-US" sz="3600" dirty="0" smtClean="0"/>
              <a:t>Andrew Nuxoll</a:t>
            </a:r>
            <a:endParaRPr lang="en-US" dirty="0"/>
          </a:p>
        </p:txBody>
      </p:sp>
      <p:sp>
        <p:nvSpPr>
          <p:cNvPr id="4" name="Slide Number Placeholder 3"/>
          <p:cNvSpPr>
            <a:spLocks noGrp="1"/>
          </p:cNvSpPr>
          <p:nvPr>
            <p:ph type="sldNum" sz="quarter" idx="10"/>
          </p:nvPr>
        </p:nvSpPr>
        <p:spPr/>
        <p:txBody>
          <a:bodyPr/>
          <a:lstStyle/>
          <a:p>
            <a:pPr>
              <a:defRPr/>
            </a:pPr>
            <a:fld id="{D17FC2FE-390D-4C80-888F-C04A305A91CF}" type="slidenum">
              <a:rPr lang="en-US" smtClean="0"/>
              <a:pPr>
                <a:defRPr/>
              </a:pPr>
              <a:t>38</a:t>
            </a:fld>
            <a:endParaRPr lang="en-US" dirty="0"/>
          </a:p>
        </p:txBody>
      </p:sp>
      <p:pic>
        <p:nvPicPr>
          <p:cNvPr id="35" name="Picture 6" descr="memento_poster"/>
          <p:cNvPicPr>
            <a:picLocks noChangeAspect="1" noChangeArrowheads="1"/>
          </p:cNvPicPr>
          <p:nvPr/>
        </p:nvPicPr>
        <p:blipFill>
          <a:blip r:embed="rId3"/>
          <a:srcRect/>
          <a:stretch>
            <a:fillRect/>
          </a:stretch>
        </p:blipFill>
        <p:spPr bwMode="auto">
          <a:xfrm>
            <a:off x="2817704" y="1260263"/>
            <a:ext cx="3782611" cy="5597737"/>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altLang="zh-CN" sz="3600">
                <a:ea typeface="宋体" pitchFamily="2" charset="-122"/>
              </a:rPr>
              <a:t>Memory Systems</a:t>
            </a:r>
          </a:p>
        </p:txBody>
      </p:sp>
      <p:grpSp>
        <p:nvGrpSpPr>
          <p:cNvPr id="2" name="Group 3"/>
          <p:cNvGrpSpPr>
            <a:grpSpLocks/>
          </p:cNvGrpSpPr>
          <p:nvPr/>
        </p:nvGrpSpPr>
        <p:grpSpPr bwMode="auto">
          <a:xfrm>
            <a:off x="457200" y="1295400"/>
            <a:ext cx="8077200" cy="5083175"/>
            <a:chOff x="576" y="1248"/>
            <a:chExt cx="4317" cy="2300"/>
          </a:xfrm>
        </p:grpSpPr>
        <p:grpSp>
          <p:nvGrpSpPr>
            <p:cNvPr id="3" name="Group 4"/>
            <p:cNvGrpSpPr>
              <a:grpSpLocks/>
            </p:cNvGrpSpPr>
            <p:nvPr/>
          </p:nvGrpSpPr>
          <p:grpSpPr bwMode="auto">
            <a:xfrm>
              <a:off x="2881" y="1248"/>
              <a:ext cx="764" cy="230"/>
              <a:chOff x="1632" y="1248"/>
              <a:chExt cx="912" cy="288"/>
            </a:xfrm>
          </p:grpSpPr>
          <p:sp>
            <p:nvSpPr>
              <p:cNvPr id="15365" name="Text Box 5"/>
              <p:cNvSpPr txBox="1">
                <a:spLocks noChangeArrowheads="1"/>
              </p:cNvSpPr>
              <p:nvPr/>
            </p:nvSpPr>
            <p:spPr bwMode="auto">
              <a:xfrm>
                <a:off x="1680" y="1296"/>
                <a:ext cx="769" cy="140"/>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Memory</a:t>
                </a:r>
              </a:p>
            </p:txBody>
          </p:sp>
          <p:sp>
            <p:nvSpPr>
              <p:cNvPr id="15366" name="Rectangle 6"/>
              <p:cNvSpPr>
                <a:spLocks noChangeArrowheads="1"/>
              </p:cNvSpPr>
              <p:nvPr/>
            </p:nvSpPr>
            <p:spPr bwMode="auto">
              <a:xfrm>
                <a:off x="1632" y="1248"/>
                <a:ext cx="912"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4" name="Group 7"/>
            <p:cNvGrpSpPr>
              <a:grpSpLocks/>
            </p:cNvGrpSpPr>
            <p:nvPr/>
          </p:nvGrpSpPr>
          <p:grpSpPr bwMode="auto">
            <a:xfrm>
              <a:off x="1874" y="1958"/>
              <a:ext cx="1246" cy="231"/>
              <a:chOff x="1152" y="1920"/>
              <a:chExt cx="1488" cy="288"/>
            </a:xfrm>
          </p:grpSpPr>
          <p:sp>
            <p:nvSpPr>
              <p:cNvPr id="15368" name="Text Box 8"/>
              <p:cNvSpPr txBox="1">
                <a:spLocks noChangeArrowheads="1"/>
              </p:cNvSpPr>
              <p:nvPr/>
            </p:nvSpPr>
            <p:spPr bwMode="auto">
              <a:xfrm>
                <a:off x="1210" y="1969"/>
                <a:ext cx="1382" cy="138"/>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dirty="0">
                    <a:solidFill>
                      <a:srgbClr val="FFFF00"/>
                    </a:solidFill>
                    <a:ea typeface="宋体" pitchFamily="2" charset="-122"/>
                  </a:rPr>
                  <a:t>Long Term Memory</a:t>
                </a:r>
              </a:p>
            </p:txBody>
          </p:sp>
          <p:sp>
            <p:nvSpPr>
              <p:cNvPr id="15369" name="Rectangle 9"/>
              <p:cNvSpPr>
                <a:spLocks noChangeArrowheads="1"/>
              </p:cNvSpPr>
              <p:nvPr/>
            </p:nvSpPr>
            <p:spPr bwMode="auto">
              <a:xfrm>
                <a:off x="1152" y="1920"/>
                <a:ext cx="1488"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5" name="Group 10"/>
            <p:cNvGrpSpPr>
              <a:grpSpLocks/>
            </p:cNvGrpSpPr>
            <p:nvPr/>
          </p:nvGrpSpPr>
          <p:grpSpPr bwMode="auto">
            <a:xfrm>
              <a:off x="3648" y="1977"/>
              <a:ext cx="1245" cy="231"/>
              <a:chOff x="3120" y="1920"/>
              <a:chExt cx="1488" cy="288"/>
            </a:xfrm>
          </p:grpSpPr>
          <p:sp>
            <p:nvSpPr>
              <p:cNvPr id="15371" name="Text Box 11"/>
              <p:cNvSpPr txBox="1">
                <a:spLocks noChangeArrowheads="1"/>
              </p:cNvSpPr>
              <p:nvPr/>
            </p:nvSpPr>
            <p:spPr bwMode="auto">
              <a:xfrm>
                <a:off x="3176" y="1969"/>
                <a:ext cx="1384" cy="139"/>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Short Term Memory</a:t>
                </a:r>
              </a:p>
            </p:txBody>
          </p:sp>
          <p:sp>
            <p:nvSpPr>
              <p:cNvPr id="15372" name="Rectangle 12"/>
              <p:cNvSpPr>
                <a:spLocks noChangeArrowheads="1"/>
              </p:cNvSpPr>
              <p:nvPr/>
            </p:nvSpPr>
            <p:spPr bwMode="auto">
              <a:xfrm>
                <a:off x="3120" y="1920"/>
                <a:ext cx="1488"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6" name="Group 13"/>
            <p:cNvGrpSpPr>
              <a:grpSpLocks/>
            </p:cNvGrpSpPr>
            <p:nvPr/>
          </p:nvGrpSpPr>
          <p:grpSpPr bwMode="auto">
            <a:xfrm>
              <a:off x="970" y="2592"/>
              <a:ext cx="803" cy="230"/>
              <a:chOff x="720" y="2592"/>
              <a:chExt cx="960" cy="288"/>
            </a:xfrm>
          </p:grpSpPr>
          <p:sp>
            <p:nvSpPr>
              <p:cNvPr id="15374" name="Text Box 14"/>
              <p:cNvSpPr txBox="1">
                <a:spLocks noChangeArrowheads="1"/>
              </p:cNvSpPr>
              <p:nvPr/>
            </p:nvSpPr>
            <p:spPr bwMode="auto">
              <a:xfrm>
                <a:off x="776" y="2640"/>
                <a:ext cx="904" cy="140"/>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Declarative</a:t>
                </a:r>
              </a:p>
            </p:txBody>
          </p:sp>
          <p:sp>
            <p:nvSpPr>
              <p:cNvPr id="15375" name="Rectangle 15"/>
              <p:cNvSpPr>
                <a:spLocks noChangeArrowheads="1"/>
              </p:cNvSpPr>
              <p:nvPr/>
            </p:nvSpPr>
            <p:spPr bwMode="auto">
              <a:xfrm>
                <a:off x="720" y="2592"/>
                <a:ext cx="960"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grpSp>
          <p:nvGrpSpPr>
            <p:cNvPr id="7" name="Group 16"/>
            <p:cNvGrpSpPr>
              <a:grpSpLocks/>
            </p:cNvGrpSpPr>
            <p:nvPr/>
          </p:nvGrpSpPr>
          <p:grpSpPr bwMode="auto">
            <a:xfrm>
              <a:off x="3033" y="2640"/>
              <a:ext cx="804" cy="230"/>
              <a:chOff x="1968" y="2592"/>
              <a:chExt cx="960" cy="288"/>
            </a:xfrm>
          </p:grpSpPr>
          <p:sp>
            <p:nvSpPr>
              <p:cNvPr id="15377" name="Text Box 17"/>
              <p:cNvSpPr txBox="1">
                <a:spLocks noChangeArrowheads="1"/>
              </p:cNvSpPr>
              <p:nvPr/>
            </p:nvSpPr>
            <p:spPr bwMode="auto">
              <a:xfrm>
                <a:off x="2025" y="2640"/>
                <a:ext cx="903" cy="140"/>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Procedural</a:t>
                </a:r>
              </a:p>
            </p:txBody>
          </p:sp>
          <p:sp>
            <p:nvSpPr>
              <p:cNvPr id="15378" name="Rectangle 18"/>
              <p:cNvSpPr>
                <a:spLocks noChangeArrowheads="1"/>
              </p:cNvSpPr>
              <p:nvPr/>
            </p:nvSpPr>
            <p:spPr bwMode="auto">
              <a:xfrm>
                <a:off x="1968" y="2592"/>
                <a:ext cx="960" cy="288"/>
              </a:xfrm>
              <a:prstGeom prst="rect">
                <a:avLst/>
              </a:prstGeom>
              <a:noFill/>
              <a:ln w="9525">
                <a:solidFill>
                  <a:srgbClr val="FFFF00"/>
                </a:solidFill>
                <a:miter lim="800000"/>
                <a:headEnd/>
                <a:tailEnd/>
              </a:ln>
              <a:effectLst/>
            </p:spPr>
            <p:txBody>
              <a:bodyPr wrap="none" anchor="ctr"/>
              <a:lstStyle/>
              <a:p>
                <a:endParaRPr lang="en-US">
                  <a:solidFill>
                    <a:srgbClr val="FFFF00"/>
                  </a:solidFill>
                </a:endParaRPr>
              </a:p>
            </p:txBody>
          </p:sp>
        </p:grpSp>
        <p:sp>
          <p:nvSpPr>
            <p:cNvPr id="15379" name="Text Box 19"/>
            <p:cNvSpPr txBox="1">
              <a:spLocks noChangeArrowheads="1"/>
            </p:cNvSpPr>
            <p:nvPr/>
          </p:nvSpPr>
          <p:spPr bwMode="auto">
            <a:xfrm>
              <a:off x="576" y="3312"/>
              <a:ext cx="755"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dirty="0">
                  <a:solidFill>
                    <a:srgbClr val="FFFF00"/>
                  </a:solidFill>
                  <a:ea typeface="宋体" pitchFamily="2" charset="-122"/>
                </a:rPr>
                <a:t>Semantic Memory</a:t>
              </a:r>
            </a:p>
          </p:txBody>
        </p:sp>
        <p:sp>
          <p:nvSpPr>
            <p:cNvPr id="15380" name="Text Box 20"/>
            <p:cNvSpPr txBox="1">
              <a:spLocks noChangeArrowheads="1"/>
            </p:cNvSpPr>
            <p:nvPr/>
          </p:nvSpPr>
          <p:spPr bwMode="auto">
            <a:xfrm>
              <a:off x="1344" y="3312"/>
              <a:ext cx="756"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dirty="0">
                  <a:solidFill>
                    <a:srgbClr val="FF0000"/>
                  </a:solidFill>
                  <a:ea typeface="宋体" pitchFamily="2" charset="-122"/>
                </a:rPr>
                <a:t>Episodic Memory</a:t>
              </a:r>
            </a:p>
          </p:txBody>
        </p:sp>
        <p:cxnSp>
          <p:nvCxnSpPr>
            <p:cNvPr id="15381" name="AutoShape 21"/>
            <p:cNvCxnSpPr>
              <a:cxnSpLocks noChangeShapeType="1"/>
              <a:stCxn id="15366" idx="2"/>
              <a:endCxn id="15369" idx="0"/>
            </p:cNvCxnSpPr>
            <p:nvPr/>
          </p:nvCxnSpPr>
          <p:spPr bwMode="auto">
            <a:xfrm flipH="1">
              <a:off x="2497" y="1478"/>
              <a:ext cx="766" cy="480"/>
            </a:xfrm>
            <a:prstGeom prst="straightConnector1">
              <a:avLst/>
            </a:prstGeom>
            <a:noFill/>
            <a:ln w="9525">
              <a:solidFill>
                <a:srgbClr val="FFFF00"/>
              </a:solidFill>
              <a:round/>
              <a:headEnd/>
              <a:tailEnd type="triangle" w="med" len="med"/>
            </a:ln>
            <a:effectLst/>
          </p:spPr>
        </p:cxnSp>
        <p:cxnSp>
          <p:nvCxnSpPr>
            <p:cNvPr id="15382" name="AutoShape 22"/>
            <p:cNvCxnSpPr>
              <a:cxnSpLocks noChangeShapeType="1"/>
              <a:stCxn id="15366" idx="2"/>
              <a:endCxn id="15372" idx="0"/>
            </p:cNvCxnSpPr>
            <p:nvPr/>
          </p:nvCxnSpPr>
          <p:spPr bwMode="auto">
            <a:xfrm>
              <a:off x="3263" y="1478"/>
              <a:ext cx="1008" cy="499"/>
            </a:xfrm>
            <a:prstGeom prst="straightConnector1">
              <a:avLst/>
            </a:prstGeom>
            <a:noFill/>
            <a:ln w="9525">
              <a:solidFill>
                <a:srgbClr val="FFFF00"/>
              </a:solidFill>
              <a:round/>
              <a:headEnd/>
              <a:tailEnd type="triangle" w="med" len="med"/>
            </a:ln>
            <a:effectLst/>
          </p:spPr>
        </p:cxnSp>
        <p:cxnSp>
          <p:nvCxnSpPr>
            <p:cNvPr id="15383" name="AutoShape 23"/>
            <p:cNvCxnSpPr>
              <a:cxnSpLocks noChangeShapeType="1"/>
              <a:stCxn id="15369" idx="2"/>
              <a:endCxn id="15375" idx="0"/>
            </p:cNvCxnSpPr>
            <p:nvPr/>
          </p:nvCxnSpPr>
          <p:spPr bwMode="auto">
            <a:xfrm flipH="1">
              <a:off x="1372" y="2189"/>
              <a:ext cx="1125" cy="403"/>
            </a:xfrm>
            <a:prstGeom prst="straightConnector1">
              <a:avLst/>
            </a:prstGeom>
            <a:noFill/>
            <a:ln w="9525">
              <a:solidFill>
                <a:srgbClr val="FFFF00"/>
              </a:solidFill>
              <a:round/>
              <a:headEnd/>
              <a:tailEnd type="triangle" w="med" len="med"/>
            </a:ln>
            <a:effectLst/>
          </p:spPr>
        </p:cxnSp>
        <p:cxnSp>
          <p:nvCxnSpPr>
            <p:cNvPr id="15384" name="AutoShape 24"/>
            <p:cNvCxnSpPr>
              <a:cxnSpLocks noChangeShapeType="1"/>
              <a:stCxn id="15369" idx="2"/>
              <a:endCxn id="15378" idx="0"/>
            </p:cNvCxnSpPr>
            <p:nvPr/>
          </p:nvCxnSpPr>
          <p:spPr bwMode="auto">
            <a:xfrm>
              <a:off x="2497" y="2189"/>
              <a:ext cx="938" cy="451"/>
            </a:xfrm>
            <a:prstGeom prst="straightConnector1">
              <a:avLst/>
            </a:prstGeom>
            <a:noFill/>
            <a:ln w="9525">
              <a:solidFill>
                <a:srgbClr val="FFFF00"/>
              </a:solidFill>
              <a:round/>
              <a:headEnd/>
              <a:tailEnd type="triangle" w="med" len="med"/>
            </a:ln>
            <a:effectLst/>
          </p:spPr>
        </p:cxnSp>
        <p:cxnSp>
          <p:nvCxnSpPr>
            <p:cNvPr id="15385" name="AutoShape 25"/>
            <p:cNvCxnSpPr>
              <a:cxnSpLocks noChangeShapeType="1"/>
              <a:stCxn id="15375" idx="2"/>
              <a:endCxn id="15379" idx="0"/>
            </p:cNvCxnSpPr>
            <p:nvPr/>
          </p:nvCxnSpPr>
          <p:spPr bwMode="auto">
            <a:xfrm flipH="1">
              <a:off x="954" y="2822"/>
              <a:ext cx="418" cy="490"/>
            </a:xfrm>
            <a:prstGeom prst="straightConnector1">
              <a:avLst/>
            </a:prstGeom>
            <a:noFill/>
            <a:ln w="9525">
              <a:solidFill>
                <a:srgbClr val="FFFF00"/>
              </a:solidFill>
              <a:round/>
              <a:headEnd/>
              <a:tailEnd type="triangle" w="med" len="med"/>
            </a:ln>
            <a:effectLst/>
          </p:spPr>
        </p:cxnSp>
        <p:cxnSp>
          <p:nvCxnSpPr>
            <p:cNvPr id="15386" name="AutoShape 26"/>
            <p:cNvCxnSpPr>
              <a:cxnSpLocks noChangeShapeType="1"/>
              <a:stCxn id="15375" idx="2"/>
              <a:endCxn id="15380" idx="0"/>
            </p:cNvCxnSpPr>
            <p:nvPr/>
          </p:nvCxnSpPr>
          <p:spPr bwMode="auto">
            <a:xfrm>
              <a:off x="1372" y="2822"/>
              <a:ext cx="350" cy="490"/>
            </a:xfrm>
            <a:prstGeom prst="straightConnector1">
              <a:avLst/>
            </a:prstGeom>
            <a:noFill/>
            <a:ln w="9525">
              <a:solidFill>
                <a:srgbClr val="FFFF00"/>
              </a:solidFill>
              <a:round/>
              <a:headEnd/>
              <a:tailEnd type="triangle" w="med" len="med"/>
            </a:ln>
            <a:effectLst/>
          </p:spPr>
        </p:cxnSp>
        <p:sp>
          <p:nvSpPr>
            <p:cNvPr id="15387" name="Text Box 27"/>
            <p:cNvSpPr txBox="1">
              <a:spLocks noChangeArrowheads="1"/>
            </p:cNvSpPr>
            <p:nvPr/>
          </p:nvSpPr>
          <p:spPr bwMode="auto">
            <a:xfrm>
              <a:off x="2028" y="3216"/>
              <a:ext cx="948" cy="332"/>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Perceptual Representation System</a:t>
              </a:r>
            </a:p>
          </p:txBody>
        </p:sp>
        <p:cxnSp>
          <p:nvCxnSpPr>
            <p:cNvPr id="15388" name="AutoShape 28"/>
            <p:cNvCxnSpPr>
              <a:cxnSpLocks noChangeShapeType="1"/>
              <a:stCxn id="15369" idx="2"/>
              <a:endCxn id="15387" idx="0"/>
            </p:cNvCxnSpPr>
            <p:nvPr/>
          </p:nvCxnSpPr>
          <p:spPr bwMode="auto">
            <a:xfrm>
              <a:off x="2497" y="2189"/>
              <a:ext cx="5" cy="1027"/>
            </a:xfrm>
            <a:prstGeom prst="straightConnector1">
              <a:avLst/>
            </a:prstGeom>
            <a:noFill/>
            <a:ln w="9525">
              <a:solidFill>
                <a:srgbClr val="FFFF00"/>
              </a:solidFill>
              <a:round/>
              <a:headEnd/>
              <a:tailEnd type="triangle" w="med" len="med"/>
            </a:ln>
            <a:effectLst/>
          </p:spPr>
        </p:cxnSp>
        <p:sp>
          <p:nvSpPr>
            <p:cNvPr id="15389" name="Text Box 29"/>
            <p:cNvSpPr txBox="1">
              <a:spLocks noChangeArrowheads="1"/>
            </p:cNvSpPr>
            <p:nvPr/>
          </p:nvSpPr>
          <p:spPr bwMode="auto">
            <a:xfrm>
              <a:off x="3060" y="3264"/>
              <a:ext cx="756"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Procedural Memory</a:t>
              </a:r>
            </a:p>
          </p:txBody>
        </p:sp>
        <p:sp>
          <p:nvSpPr>
            <p:cNvPr id="15390" name="Text Box 30"/>
            <p:cNvSpPr txBox="1">
              <a:spLocks noChangeArrowheads="1"/>
            </p:cNvSpPr>
            <p:nvPr/>
          </p:nvSpPr>
          <p:spPr bwMode="auto">
            <a:xfrm>
              <a:off x="3906" y="3264"/>
              <a:ext cx="756" cy="221"/>
            </a:xfrm>
            <a:prstGeom prst="rect">
              <a:avLst/>
            </a:prstGeom>
            <a:noFill/>
            <a:ln w="9525">
              <a:noFill/>
              <a:miter lim="800000"/>
              <a:headEnd/>
              <a:tailEnd/>
            </a:ln>
            <a:effectLst/>
          </p:spPr>
          <p:txBody>
            <a:bodyPr lIns="0" tIns="0" rIns="0" bIns="0">
              <a:spAutoFit/>
            </a:bodyPr>
            <a:lstStyle/>
            <a:p>
              <a:pPr algn="ctr">
                <a:spcBef>
                  <a:spcPct val="50000"/>
                </a:spcBef>
              </a:pPr>
              <a:r>
                <a:rPr lang="en-US" altLang="zh-CN" sz="1600" b="1">
                  <a:solidFill>
                    <a:srgbClr val="FFFF00"/>
                  </a:solidFill>
                  <a:ea typeface="宋体" pitchFamily="2" charset="-122"/>
                </a:rPr>
                <a:t>Working Memory</a:t>
              </a:r>
            </a:p>
          </p:txBody>
        </p:sp>
        <p:cxnSp>
          <p:nvCxnSpPr>
            <p:cNvPr id="15391" name="AutoShape 31"/>
            <p:cNvCxnSpPr>
              <a:cxnSpLocks noChangeShapeType="1"/>
              <a:stCxn id="15378" idx="2"/>
              <a:endCxn id="15389" idx="0"/>
            </p:cNvCxnSpPr>
            <p:nvPr/>
          </p:nvCxnSpPr>
          <p:spPr bwMode="auto">
            <a:xfrm>
              <a:off x="3435" y="2870"/>
              <a:ext cx="3" cy="394"/>
            </a:xfrm>
            <a:prstGeom prst="straightConnector1">
              <a:avLst/>
            </a:prstGeom>
            <a:noFill/>
            <a:ln w="9525">
              <a:solidFill>
                <a:srgbClr val="FFFF00"/>
              </a:solidFill>
              <a:round/>
              <a:headEnd/>
              <a:tailEnd type="triangle" w="med" len="med"/>
            </a:ln>
            <a:effectLst/>
          </p:spPr>
        </p:cxnSp>
        <p:cxnSp>
          <p:nvCxnSpPr>
            <p:cNvPr id="15392" name="AutoShape 32"/>
            <p:cNvCxnSpPr>
              <a:cxnSpLocks noChangeShapeType="1"/>
              <a:stCxn id="15372" idx="2"/>
              <a:endCxn id="15390" idx="0"/>
            </p:cNvCxnSpPr>
            <p:nvPr/>
          </p:nvCxnSpPr>
          <p:spPr bwMode="auto">
            <a:xfrm>
              <a:off x="4271" y="2208"/>
              <a:ext cx="13" cy="1056"/>
            </a:xfrm>
            <a:prstGeom prst="straightConnector1">
              <a:avLst/>
            </a:prstGeom>
            <a:noFill/>
            <a:ln w="9525">
              <a:solidFill>
                <a:srgbClr val="FFFF00"/>
              </a:solidFill>
              <a:round/>
              <a:headEnd/>
              <a:tailEnd type="triangle" w="med" len="med"/>
            </a:ln>
            <a:effectLst/>
          </p:spPr>
        </p:cxnSp>
      </p:grpSp>
      <p:sp>
        <p:nvSpPr>
          <p:cNvPr id="34" name="Slide Number Placeholder 4"/>
          <p:cNvSpPr>
            <a:spLocks noGrp="1"/>
          </p:cNvSpPr>
          <p:nvPr>
            <p:ph type="sldNum" sz="quarter" idx="10"/>
          </p:nvPr>
        </p:nvSpPr>
        <p:spPr>
          <a:xfrm>
            <a:off x="6621585" y="6549292"/>
            <a:ext cx="2514600" cy="316523"/>
          </a:xfrm>
        </p:spPr>
        <p:txBody>
          <a:bodyPr/>
          <a:lstStyle/>
          <a:p>
            <a:pPr>
              <a:defRPr/>
            </a:pPr>
            <a:fld id="{BB8DAA28-CB71-4CCD-964C-52F571A2499D}" type="slidenum">
              <a:rPr lang="en-US" smtClean="0"/>
              <a:pPr>
                <a:defRPr/>
              </a:pPr>
              <a:t>39</a:t>
            </a:fld>
            <a:endParaRPr lang="en-US"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2763748" y="1150707"/>
            <a:ext cx="3513761" cy="1253447"/>
            <a:chOff x="2763748" y="1150707"/>
            <a:chExt cx="3513761" cy="1253447"/>
          </a:xfrm>
        </p:grpSpPr>
        <p:sp>
          <p:nvSpPr>
            <p:cNvPr id="35" name="Rounded Rectangle 34"/>
            <p:cNvSpPr/>
            <p:nvPr/>
          </p:nvSpPr>
          <p:spPr>
            <a:xfrm>
              <a:off x="2763748" y="1150707"/>
              <a:ext cx="3472665" cy="125344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6" name="TextBox 35"/>
            <p:cNvSpPr txBox="1"/>
            <p:nvPr/>
          </p:nvSpPr>
          <p:spPr>
            <a:xfrm>
              <a:off x="5404206" y="1941816"/>
              <a:ext cx="873303" cy="276999"/>
            </a:xfrm>
            <a:prstGeom prst="rect">
              <a:avLst/>
            </a:prstGeom>
            <a:noFill/>
          </p:spPr>
          <p:txBody>
            <a:bodyPr wrap="square" rtlCol="0">
              <a:spAutoFit/>
            </a:bodyPr>
            <a:lstStyle/>
            <a:p>
              <a:r>
                <a:rPr lang="en-US" sz="1200" dirty="0" smtClean="0">
                  <a:solidFill>
                    <a:schemeClr val="bg1"/>
                  </a:solidFill>
                  <a:latin typeface="Times New Roman" pitchFamily="18" charset="0"/>
                  <a:cs typeface="Times New Roman" pitchFamily="18" charset="0"/>
                </a:rPr>
                <a:t>Learning</a:t>
              </a:r>
              <a:endParaRPr lang="en-US" sz="1200" dirty="0">
                <a:solidFill>
                  <a:schemeClr val="bg1"/>
                </a:solidFill>
                <a:latin typeface="Times New Roman" pitchFamily="18" charset="0"/>
                <a:cs typeface="Times New Roman" pitchFamily="18" charset="0"/>
              </a:endParaRPr>
            </a:p>
          </p:txBody>
        </p:sp>
      </p:grpSp>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How can we build a human-level AI</a:t>
            </a:r>
            <a:r>
              <a:rPr lang="en-US" dirty="0" smtClean="0"/>
              <a:t>?</a:t>
            </a:r>
            <a:endParaRPr lang="en-US" dirty="0"/>
          </a:p>
        </p:txBody>
      </p:sp>
      <p:sp>
        <p:nvSpPr>
          <p:cNvPr id="5" name="TextBox 4"/>
          <p:cNvSpPr txBox="1"/>
          <p:nvPr/>
        </p:nvSpPr>
        <p:spPr>
          <a:xfrm>
            <a:off x="254435" y="1467618"/>
            <a:ext cx="1009816" cy="461665"/>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Tasks</a:t>
            </a:r>
            <a:endParaRPr lang="en-US" dirty="0">
              <a:solidFill>
                <a:schemeClr val="bg1"/>
              </a:solidFill>
              <a:latin typeface="Times New Roman" pitchFamily="18" charset="0"/>
              <a:cs typeface="Times New Roman" pitchFamily="18" charset="0"/>
            </a:endParaRPr>
          </a:p>
        </p:txBody>
      </p:sp>
      <p:grpSp>
        <p:nvGrpSpPr>
          <p:cNvPr id="4" name="Group 125"/>
          <p:cNvGrpSpPr/>
          <p:nvPr/>
        </p:nvGrpSpPr>
        <p:grpSpPr>
          <a:xfrm>
            <a:off x="254435" y="5315993"/>
            <a:ext cx="2609040" cy="1194694"/>
            <a:chOff x="254435" y="5315993"/>
            <a:chExt cx="2609040" cy="1194694"/>
          </a:xfrm>
        </p:grpSpPr>
        <p:pic>
          <p:nvPicPr>
            <p:cNvPr id="2050" name="Picture 2"/>
            <p:cNvPicPr>
              <a:picLocks noChangeAspect="1" noChangeArrowheads="1"/>
            </p:cNvPicPr>
            <p:nvPr/>
          </p:nvPicPr>
          <p:blipFill>
            <a:blip r:embed="rId3" cstate="screen"/>
            <a:srcRect/>
            <a:stretch>
              <a:fillRect/>
            </a:stretch>
          </p:blipFill>
          <p:spPr bwMode="auto">
            <a:xfrm>
              <a:off x="1668781" y="5315993"/>
              <a:ext cx="1194694" cy="11946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254435" y="5716759"/>
              <a:ext cx="1485569" cy="461665"/>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Neurons</a:t>
              </a:r>
              <a:endParaRPr lang="en-US" dirty="0">
                <a:solidFill>
                  <a:schemeClr val="bg1"/>
                </a:solidFill>
                <a:latin typeface="Times New Roman" pitchFamily="18" charset="0"/>
                <a:cs typeface="Times New Roman" pitchFamily="18" charset="0"/>
              </a:endParaRPr>
            </a:p>
          </p:txBody>
        </p:sp>
      </p:grpSp>
      <p:grpSp>
        <p:nvGrpSpPr>
          <p:cNvPr id="6" name="Group 129"/>
          <p:cNvGrpSpPr/>
          <p:nvPr/>
        </p:nvGrpSpPr>
        <p:grpSpPr>
          <a:xfrm>
            <a:off x="254435" y="3968885"/>
            <a:ext cx="2661108" cy="1138136"/>
            <a:chOff x="254435" y="3968885"/>
            <a:chExt cx="2661108" cy="1138136"/>
          </a:xfrm>
        </p:grpSpPr>
        <p:pic>
          <p:nvPicPr>
            <p:cNvPr id="2051" name="Picture 3"/>
            <p:cNvPicPr>
              <a:picLocks noChangeAspect="1" noChangeArrowheads="1"/>
            </p:cNvPicPr>
            <p:nvPr/>
          </p:nvPicPr>
          <p:blipFill>
            <a:blip r:embed="rId4" cstate="screen"/>
            <a:srcRect/>
            <a:stretch>
              <a:fillRect/>
            </a:stretch>
          </p:blipFill>
          <p:spPr bwMode="auto">
            <a:xfrm>
              <a:off x="1694535" y="3968885"/>
              <a:ext cx="1221008" cy="1138136"/>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254435" y="4208045"/>
              <a:ext cx="1485569" cy="830997"/>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Neural Circuits</a:t>
              </a:r>
            </a:p>
          </p:txBody>
        </p:sp>
      </p:grpSp>
      <p:grpSp>
        <p:nvGrpSpPr>
          <p:cNvPr id="10" name="Group 130"/>
          <p:cNvGrpSpPr/>
          <p:nvPr/>
        </p:nvGrpSpPr>
        <p:grpSpPr>
          <a:xfrm>
            <a:off x="254435" y="2457530"/>
            <a:ext cx="2769902" cy="1180090"/>
            <a:chOff x="254435" y="2457530"/>
            <a:chExt cx="2769902" cy="1180090"/>
          </a:xfrm>
        </p:grpSpPr>
        <p:sp>
          <p:nvSpPr>
            <p:cNvPr id="7" name="TextBox 6"/>
            <p:cNvSpPr txBox="1"/>
            <p:nvPr/>
          </p:nvSpPr>
          <p:spPr>
            <a:xfrm>
              <a:off x="254435" y="2699332"/>
              <a:ext cx="1485569" cy="830997"/>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Brain Structure</a:t>
              </a:r>
              <a:endParaRPr lang="en-US" dirty="0">
                <a:solidFill>
                  <a:schemeClr val="bg1"/>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5" cstate="print"/>
            <a:srcRect/>
            <a:stretch>
              <a:fillRect/>
            </a:stretch>
          </p:blipFill>
          <p:spPr bwMode="auto">
            <a:xfrm>
              <a:off x="1644115" y="2457530"/>
              <a:ext cx="1380222" cy="1180090"/>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sp>
        <p:nvSpPr>
          <p:cNvPr id="21" name="Cube 20"/>
          <p:cNvSpPr/>
          <p:nvPr/>
        </p:nvSpPr>
        <p:spPr bwMode="auto">
          <a:xfrm>
            <a:off x="3297901" y="1400078"/>
            <a:ext cx="100054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Calculus</a:t>
            </a:r>
          </a:p>
        </p:txBody>
      </p:sp>
      <p:sp>
        <p:nvSpPr>
          <p:cNvPr id="16" name="Cube 15"/>
          <p:cNvSpPr/>
          <p:nvPr/>
        </p:nvSpPr>
        <p:spPr bwMode="auto">
          <a:xfrm>
            <a:off x="3767030" y="1256955"/>
            <a:ext cx="92235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History</a:t>
            </a:r>
          </a:p>
        </p:txBody>
      </p:sp>
      <p:sp>
        <p:nvSpPr>
          <p:cNvPr id="17" name="Cube 16"/>
          <p:cNvSpPr/>
          <p:nvPr/>
        </p:nvSpPr>
        <p:spPr bwMode="auto">
          <a:xfrm>
            <a:off x="3482107" y="1719455"/>
            <a:ext cx="95150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Reading</a:t>
            </a:r>
          </a:p>
        </p:txBody>
      </p:sp>
      <p:sp>
        <p:nvSpPr>
          <p:cNvPr id="15" name="Cube 14"/>
          <p:cNvSpPr/>
          <p:nvPr/>
        </p:nvSpPr>
        <p:spPr bwMode="auto">
          <a:xfrm>
            <a:off x="3996290" y="1661146"/>
            <a:ext cx="92235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Sudoku</a:t>
            </a:r>
          </a:p>
        </p:txBody>
      </p:sp>
      <p:sp>
        <p:nvSpPr>
          <p:cNvPr id="18" name="Cube 17"/>
          <p:cNvSpPr/>
          <p:nvPr/>
        </p:nvSpPr>
        <p:spPr bwMode="auto">
          <a:xfrm>
            <a:off x="4477346" y="1362974"/>
            <a:ext cx="103764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Shopping</a:t>
            </a:r>
          </a:p>
        </p:txBody>
      </p:sp>
      <p:sp>
        <p:nvSpPr>
          <p:cNvPr id="19" name="Cube 18"/>
          <p:cNvSpPr/>
          <p:nvPr/>
        </p:nvSpPr>
        <p:spPr bwMode="auto">
          <a:xfrm>
            <a:off x="4359401" y="1714156"/>
            <a:ext cx="103764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Driving</a:t>
            </a:r>
          </a:p>
        </p:txBody>
      </p:sp>
      <p:sp>
        <p:nvSpPr>
          <p:cNvPr id="20" name="Cube 19"/>
          <p:cNvSpPr/>
          <p:nvPr/>
        </p:nvSpPr>
        <p:spPr bwMode="auto">
          <a:xfrm>
            <a:off x="4829853" y="1325867"/>
            <a:ext cx="112246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9144" rIns="9144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itchFamily="18" charset="0"/>
                <a:cs typeface="Times New Roman" pitchFamily="18" charset="0"/>
              </a:rPr>
              <a:t>Talking on cell phone</a:t>
            </a:r>
          </a:p>
        </p:txBody>
      </p:sp>
      <p:sp>
        <p:nvSpPr>
          <p:cNvPr id="22"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7F50E1FC-0880-48B1-808B-C7194B29C632}" type="slidenum">
              <a:rPr kumimoji="0" lang="en-US" sz="1100" b="0"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chemeClr val="bg1"/>
              </a:solidFill>
              <a:effectLst/>
              <a:uLnTx/>
              <a:uFillTx/>
              <a:latin typeface="Times New Roman" pitchFamily="18" charset="0"/>
              <a:ea typeface="+mn-ea"/>
              <a:cs typeface="Times New Roman" pitchFamily="18" charset="0"/>
            </a:endParaRPr>
          </a:p>
        </p:txBody>
      </p:sp>
      <p:sp>
        <p:nvSpPr>
          <p:cNvPr id="24" name="TextBox 23"/>
          <p:cNvSpPr txBox="1"/>
          <p:nvPr/>
        </p:nvSpPr>
        <p:spPr>
          <a:xfrm>
            <a:off x="7498080" y="1391482"/>
            <a:ext cx="1280153" cy="400110"/>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Programs</a:t>
            </a:r>
            <a:endParaRPr lang="en-US" sz="2000" dirty="0">
              <a:solidFill>
                <a:schemeClr val="bg1"/>
              </a:solidFill>
              <a:latin typeface="Times New Roman" pitchFamily="18" charset="0"/>
              <a:cs typeface="Times New Roman" pitchFamily="18" charset="0"/>
            </a:endParaRPr>
          </a:p>
        </p:txBody>
      </p:sp>
      <p:grpSp>
        <p:nvGrpSpPr>
          <p:cNvPr id="11" name="Group 32"/>
          <p:cNvGrpSpPr/>
          <p:nvPr/>
        </p:nvGrpSpPr>
        <p:grpSpPr>
          <a:xfrm>
            <a:off x="5695149" y="2404587"/>
            <a:ext cx="3083084" cy="1205424"/>
            <a:chOff x="5695149" y="2404587"/>
            <a:chExt cx="3083084" cy="1205424"/>
          </a:xfrm>
        </p:grpSpPr>
        <p:sp>
          <p:nvSpPr>
            <p:cNvPr id="25" name="TextBox 24"/>
            <p:cNvSpPr txBox="1"/>
            <p:nvPr/>
          </p:nvSpPr>
          <p:spPr>
            <a:xfrm>
              <a:off x="7292664" y="2684134"/>
              <a:ext cx="1485569" cy="707886"/>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Computer Architecture</a:t>
              </a:r>
              <a:endParaRPr lang="en-US" sz="2000" dirty="0">
                <a:solidFill>
                  <a:schemeClr val="bg1"/>
                </a:solidFill>
                <a:latin typeface="Times New Roman" pitchFamily="18" charset="0"/>
                <a:cs typeface="Times New Roman" pitchFamily="18" charset="0"/>
              </a:endParaRPr>
            </a:p>
          </p:txBody>
        </p:sp>
        <p:pic>
          <p:nvPicPr>
            <p:cNvPr id="28" name="Picture 2"/>
            <p:cNvPicPr>
              <a:picLocks noChangeAspect="1" noChangeArrowheads="1"/>
            </p:cNvPicPr>
            <p:nvPr/>
          </p:nvPicPr>
          <p:blipFill>
            <a:blip r:embed="rId6" cstate="screen"/>
            <a:srcRect/>
            <a:stretch>
              <a:fillRect/>
            </a:stretch>
          </p:blipFill>
          <p:spPr bwMode="auto">
            <a:xfrm>
              <a:off x="5695149" y="2404587"/>
              <a:ext cx="1708536" cy="1205424"/>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grpSp>
        <p:nvGrpSpPr>
          <p:cNvPr id="12" name="Group 31"/>
          <p:cNvGrpSpPr/>
          <p:nvPr/>
        </p:nvGrpSpPr>
        <p:grpSpPr>
          <a:xfrm>
            <a:off x="5734410" y="3847424"/>
            <a:ext cx="3027920" cy="1380684"/>
            <a:chOff x="5734410" y="3847424"/>
            <a:chExt cx="3027920" cy="1380684"/>
          </a:xfrm>
        </p:grpSpPr>
        <p:sp>
          <p:nvSpPr>
            <p:cNvPr id="26" name="TextBox 25"/>
            <p:cNvSpPr txBox="1"/>
            <p:nvPr/>
          </p:nvSpPr>
          <p:spPr>
            <a:xfrm>
              <a:off x="7276761" y="4214601"/>
              <a:ext cx="1485569" cy="707886"/>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Logic Circuits</a:t>
              </a:r>
            </a:p>
          </p:txBody>
        </p:sp>
        <p:pic>
          <p:nvPicPr>
            <p:cNvPr id="29" name="Picture 3"/>
            <p:cNvPicPr>
              <a:picLocks noChangeAspect="1" noChangeArrowheads="1"/>
            </p:cNvPicPr>
            <p:nvPr/>
          </p:nvPicPr>
          <p:blipFill>
            <a:blip r:embed="rId7" cstate="screen"/>
            <a:srcRect/>
            <a:stretch>
              <a:fillRect/>
            </a:stretch>
          </p:blipFill>
          <p:spPr bwMode="auto">
            <a:xfrm>
              <a:off x="5734410" y="3847424"/>
              <a:ext cx="1621569" cy="1380684"/>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grpSp>
        <p:nvGrpSpPr>
          <p:cNvPr id="13" name="Group 30"/>
          <p:cNvGrpSpPr/>
          <p:nvPr/>
        </p:nvGrpSpPr>
        <p:grpSpPr>
          <a:xfrm>
            <a:off x="5463045" y="5452505"/>
            <a:ext cx="3354099" cy="1249660"/>
            <a:chOff x="5463045" y="5452505"/>
            <a:chExt cx="3354099" cy="1249660"/>
          </a:xfrm>
        </p:grpSpPr>
        <p:sp>
          <p:nvSpPr>
            <p:cNvPr id="27" name="TextBox 26"/>
            <p:cNvSpPr txBox="1"/>
            <p:nvPr/>
          </p:nvSpPr>
          <p:spPr>
            <a:xfrm>
              <a:off x="7331575" y="5754170"/>
              <a:ext cx="1485569" cy="707886"/>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Electrical circuits</a:t>
              </a:r>
              <a:endParaRPr lang="en-US" sz="2000" dirty="0">
                <a:solidFill>
                  <a:schemeClr val="bg1"/>
                </a:solidFill>
                <a:latin typeface="Times New Roman" pitchFamily="18" charset="0"/>
                <a:cs typeface="Times New Roman" pitchFamily="18" charset="0"/>
              </a:endParaRPr>
            </a:p>
          </p:txBody>
        </p:sp>
        <p:pic>
          <p:nvPicPr>
            <p:cNvPr id="30" name="Picture 4"/>
            <p:cNvPicPr>
              <a:picLocks noChangeAspect="1" noChangeArrowheads="1"/>
            </p:cNvPicPr>
            <p:nvPr/>
          </p:nvPicPr>
          <p:blipFill>
            <a:blip r:embed="rId8"/>
            <a:srcRect/>
            <a:stretch>
              <a:fillRect/>
            </a:stretch>
          </p:blipFill>
          <p:spPr bwMode="auto">
            <a:xfrm>
              <a:off x="5463045" y="5452505"/>
              <a:ext cx="2212084" cy="1249660"/>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pic>
        <p:nvPicPr>
          <p:cNvPr id="7170" name="Picture 2"/>
          <p:cNvPicPr>
            <a:picLocks noChangeAspect="1" noChangeArrowheads="1"/>
          </p:cNvPicPr>
          <p:nvPr/>
        </p:nvPicPr>
        <p:blipFill>
          <a:blip r:embed="rId9"/>
          <a:srcRect/>
          <a:stretch>
            <a:fillRect/>
          </a:stretch>
        </p:blipFill>
        <p:spPr bwMode="auto">
          <a:xfrm>
            <a:off x="1363393" y="2367368"/>
            <a:ext cx="6086475" cy="30765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10" cstate="screen"/>
          <a:srcRect/>
          <a:stretch>
            <a:fillRect/>
          </a:stretch>
        </p:blipFill>
        <p:spPr bwMode="auto">
          <a:xfrm>
            <a:off x="6377631" y="1089063"/>
            <a:ext cx="910457" cy="120207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7170"/>
                                        </p:tgtEl>
                                        <p:attrNameLst>
                                          <p:attrName>style.visibility</p:attrName>
                                        </p:attrNameLst>
                                      </p:cBhvr>
                                      <p:to>
                                        <p:strVal val="visible"/>
                                      </p:to>
                                    </p:set>
                                    <p:anim calcmode="lin" valueType="num">
                                      <p:cBhvr>
                                        <p:cTn id="30" dur="1000" fill="hold"/>
                                        <p:tgtEl>
                                          <p:spTgt spid="7170"/>
                                        </p:tgtEl>
                                        <p:attrNameLst>
                                          <p:attrName>ppt_w</p:attrName>
                                        </p:attrNameLst>
                                      </p:cBhvr>
                                      <p:tavLst>
                                        <p:tav tm="0">
                                          <p:val>
                                            <p:fltVal val="0"/>
                                          </p:val>
                                        </p:tav>
                                        <p:tav tm="100000">
                                          <p:val>
                                            <p:strVal val="#ppt_w"/>
                                          </p:val>
                                        </p:tav>
                                      </p:tavLst>
                                    </p:anim>
                                    <p:anim calcmode="lin" valueType="num">
                                      <p:cBhvr>
                                        <p:cTn id="31" dur="1000" fill="hold"/>
                                        <p:tgtEl>
                                          <p:spTgt spid="7170"/>
                                        </p:tgtEl>
                                        <p:attrNameLst>
                                          <p:attrName>ppt_h</p:attrName>
                                        </p:attrNameLst>
                                      </p:cBhvr>
                                      <p:tavLst>
                                        <p:tav tm="0">
                                          <p:val>
                                            <p:fltVal val="0"/>
                                          </p:val>
                                        </p:tav>
                                        <p:tav tm="100000">
                                          <p:val>
                                            <p:strVal val="#ppt_h"/>
                                          </p:val>
                                        </p:tav>
                                      </p:tavLst>
                                    </p:anim>
                                    <p:anim calcmode="lin" valueType="num">
                                      <p:cBhvr>
                                        <p:cTn id="32" dur="1000" fill="hold"/>
                                        <p:tgtEl>
                                          <p:spTgt spid="7170"/>
                                        </p:tgtEl>
                                        <p:attrNameLst>
                                          <p:attrName>style.rotation</p:attrName>
                                        </p:attrNameLst>
                                      </p:cBhvr>
                                      <p:tavLst>
                                        <p:tav tm="0">
                                          <p:val>
                                            <p:fltVal val="90"/>
                                          </p:val>
                                        </p:tav>
                                        <p:tav tm="100000">
                                          <p:val>
                                            <p:fltVal val="0"/>
                                          </p:val>
                                        </p:tav>
                                      </p:tavLst>
                                    </p:anim>
                                    <p:animEffect transition="in" filter="fade">
                                      <p:cBhvr>
                                        <p:cTn id="3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sz="4400"/>
              <a:t>Episodic vs. Semantic Memory</a:t>
            </a:r>
          </a:p>
        </p:txBody>
      </p:sp>
      <p:sp>
        <p:nvSpPr>
          <p:cNvPr id="572419" name="Rectangle 3"/>
          <p:cNvSpPr>
            <a:spLocks noGrp="1" noChangeArrowheads="1"/>
          </p:cNvSpPr>
          <p:nvPr>
            <p:ph type="body" idx="1"/>
          </p:nvPr>
        </p:nvSpPr>
        <p:spPr>
          <a:xfrm>
            <a:off x="784225" y="1393825"/>
            <a:ext cx="7742238" cy="4710113"/>
          </a:xfrm>
        </p:spPr>
        <p:txBody>
          <a:bodyPr/>
          <a:lstStyle/>
          <a:p>
            <a:pPr>
              <a:lnSpc>
                <a:spcPct val="90000"/>
              </a:lnSpc>
            </a:pPr>
            <a:r>
              <a:rPr lang="en-US" sz="3600" dirty="0"/>
              <a:t>Semantic Memory</a:t>
            </a:r>
          </a:p>
          <a:p>
            <a:pPr lvl="1">
              <a:lnSpc>
                <a:spcPct val="90000"/>
              </a:lnSpc>
            </a:pPr>
            <a:r>
              <a:rPr lang="en-US" sz="3200" dirty="0"/>
              <a:t>Knowledge of what we “know”</a:t>
            </a:r>
          </a:p>
          <a:p>
            <a:pPr lvl="1">
              <a:lnSpc>
                <a:spcPct val="90000"/>
              </a:lnSpc>
            </a:pPr>
            <a:r>
              <a:rPr lang="en-US" sz="3200" dirty="0"/>
              <a:t>Example:  what state the Grand Canyon is in</a:t>
            </a:r>
          </a:p>
          <a:p>
            <a:pPr>
              <a:lnSpc>
                <a:spcPct val="90000"/>
              </a:lnSpc>
            </a:pPr>
            <a:r>
              <a:rPr lang="en-US" sz="3600" dirty="0"/>
              <a:t>Episodic Memory</a:t>
            </a:r>
          </a:p>
          <a:p>
            <a:pPr lvl="1">
              <a:lnSpc>
                <a:spcPct val="90000"/>
              </a:lnSpc>
            </a:pPr>
            <a:r>
              <a:rPr lang="en-US" sz="3200" dirty="0"/>
              <a:t>History of specific events</a:t>
            </a:r>
          </a:p>
          <a:p>
            <a:pPr lvl="1">
              <a:lnSpc>
                <a:spcPct val="90000"/>
              </a:lnSpc>
            </a:pPr>
            <a:r>
              <a:rPr lang="en-US" sz="3200" dirty="0"/>
              <a:t>Example:  a family vacation to the </a:t>
            </a:r>
          </a:p>
          <a:p>
            <a:pPr lvl="1">
              <a:lnSpc>
                <a:spcPct val="90000"/>
              </a:lnSpc>
              <a:buFontTx/>
              <a:buNone/>
            </a:pPr>
            <a:r>
              <a:rPr lang="en-US" sz="3200" dirty="0"/>
              <a:t>   Grand Canyon</a:t>
            </a: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normAutofit/>
          </a:bodyPr>
          <a:lstStyle/>
          <a:p>
            <a:r>
              <a:rPr lang="en-US" sz="3600" dirty="0" smtClean="0"/>
              <a:t>Characteristics of Episodic Memory: Tulving</a:t>
            </a:r>
            <a:endParaRPr lang="en-US" sz="3600" dirty="0"/>
          </a:p>
        </p:txBody>
      </p:sp>
      <p:sp>
        <p:nvSpPr>
          <p:cNvPr id="573443" name="Rectangle 3"/>
          <p:cNvSpPr>
            <a:spLocks noGrp="1" noChangeArrowheads="1"/>
          </p:cNvSpPr>
          <p:nvPr>
            <p:ph type="body" idx="1"/>
          </p:nvPr>
        </p:nvSpPr>
        <p:spPr>
          <a:xfrm>
            <a:off x="496957" y="974035"/>
            <a:ext cx="8405743" cy="5441053"/>
          </a:xfrm>
        </p:spPr>
        <p:txBody>
          <a:bodyPr>
            <a:normAutofit fontScale="70000" lnSpcReduction="20000"/>
          </a:bodyPr>
          <a:lstStyle/>
          <a:p>
            <a:pPr>
              <a:lnSpc>
                <a:spcPct val="120000"/>
              </a:lnSpc>
            </a:pPr>
            <a:r>
              <a:rPr lang="en-US" u="sng" dirty="0"/>
              <a:t>Architectural:</a:t>
            </a:r>
            <a:r>
              <a:rPr lang="en-US" dirty="0"/>
              <a:t> </a:t>
            </a:r>
          </a:p>
          <a:p>
            <a:pPr lvl="1">
              <a:lnSpc>
                <a:spcPct val="120000"/>
              </a:lnSpc>
            </a:pPr>
            <a:r>
              <a:rPr lang="en-US" dirty="0"/>
              <a:t>Does not compete with reasoning.</a:t>
            </a:r>
          </a:p>
          <a:p>
            <a:pPr lvl="1">
              <a:lnSpc>
                <a:spcPct val="120000"/>
              </a:lnSpc>
            </a:pPr>
            <a:r>
              <a:rPr lang="en-US" dirty="0"/>
              <a:t>Task independent</a:t>
            </a:r>
          </a:p>
          <a:p>
            <a:pPr>
              <a:lnSpc>
                <a:spcPct val="120000"/>
              </a:lnSpc>
            </a:pPr>
            <a:r>
              <a:rPr lang="en-US" u="sng" dirty="0"/>
              <a:t>Automatic:</a:t>
            </a:r>
            <a:r>
              <a:rPr lang="en-US" dirty="0"/>
              <a:t> </a:t>
            </a:r>
          </a:p>
          <a:p>
            <a:pPr lvl="1">
              <a:lnSpc>
                <a:spcPct val="120000"/>
              </a:lnSpc>
            </a:pPr>
            <a:r>
              <a:rPr lang="en-US" dirty="0"/>
              <a:t>Memories created without deliberate decision.</a:t>
            </a:r>
          </a:p>
          <a:p>
            <a:pPr>
              <a:lnSpc>
                <a:spcPct val="120000"/>
              </a:lnSpc>
            </a:pPr>
            <a:r>
              <a:rPr lang="en-US" u="sng" dirty="0" err="1"/>
              <a:t>Autonoetic</a:t>
            </a:r>
            <a:r>
              <a:rPr lang="en-US" u="sng" dirty="0"/>
              <a:t>:</a:t>
            </a:r>
            <a:r>
              <a:rPr lang="en-US" dirty="0"/>
              <a:t> </a:t>
            </a:r>
          </a:p>
          <a:p>
            <a:pPr lvl="1">
              <a:lnSpc>
                <a:spcPct val="120000"/>
              </a:lnSpc>
            </a:pPr>
            <a:r>
              <a:rPr lang="en-US" dirty="0"/>
              <a:t>Retrieved memory is distinguished from sensing.</a:t>
            </a:r>
          </a:p>
          <a:p>
            <a:pPr>
              <a:lnSpc>
                <a:spcPct val="120000"/>
              </a:lnSpc>
            </a:pPr>
            <a:r>
              <a:rPr lang="en-US" u="sng" dirty="0"/>
              <a:t>Autobiographical:</a:t>
            </a:r>
            <a:r>
              <a:rPr lang="en-US" dirty="0"/>
              <a:t> </a:t>
            </a:r>
          </a:p>
          <a:p>
            <a:pPr lvl="1">
              <a:lnSpc>
                <a:spcPct val="120000"/>
              </a:lnSpc>
            </a:pPr>
            <a:r>
              <a:rPr lang="en-US" dirty="0"/>
              <a:t>Episode remembered from own perspective.</a:t>
            </a:r>
          </a:p>
          <a:p>
            <a:pPr>
              <a:lnSpc>
                <a:spcPct val="120000"/>
              </a:lnSpc>
            </a:pPr>
            <a:r>
              <a:rPr lang="en-US" u="sng" dirty="0"/>
              <a:t>Variable Duration:</a:t>
            </a:r>
            <a:r>
              <a:rPr lang="en-US" dirty="0"/>
              <a:t> </a:t>
            </a:r>
          </a:p>
          <a:p>
            <a:pPr lvl="1">
              <a:lnSpc>
                <a:spcPct val="120000"/>
              </a:lnSpc>
            </a:pPr>
            <a:r>
              <a:rPr lang="en-US" dirty="0"/>
              <a:t>The time period spanned by a memory is not fixed.</a:t>
            </a:r>
          </a:p>
          <a:p>
            <a:pPr>
              <a:lnSpc>
                <a:spcPct val="120000"/>
              </a:lnSpc>
            </a:pPr>
            <a:r>
              <a:rPr lang="en-US" u="sng" dirty="0"/>
              <a:t>Temporally Indexed:</a:t>
            </a:r>
            <a:r>
              <a:rPr lang="en-US" dirty="0"/>
              <a:t> </a:t>
            </a:r>
          </a:p>
          <a:p>
            <a:pPr lvl="1">
              <a:lnSpc>
                <a:spcPct val="120000"/>
              </a:lnSpc>
            </a:pPr>
            <a:r>
              <a:rPr lang="en-US" dirty="0" err="1"/>
              <a:t>Rememberer</a:t>
            </a:r>
            <a:r>
              <a:rPr lang="en-US" dirty="0"/>
              <a:t> has a sense of when the episode occurred.</a:t>
            </a:r>
          </a:p>
        </p:txBody>
      </p:sp>
      <p:sp>
        <p:nvSpPr>
          <p:cNvPr id="4" name="Slide Number Placeholder 3"/>
          <p:cNvSpPr>
            <a:spLocks noGrp="1"/>
          </p:cNvSpPr>
          <p:nvPr>
            <p:ph type="sldNum" sz="quarter" idx="10"/>
          </p:nvPr>
        </p:nvSpPr>
        <p:spPr>
          <a:xfrm>
            <a:off x="6553200" y="6461125"/>
            <a:ext cx="2514600" cy="320675"/>
          </a:xfrm>
        </p:spPr>
        <p:txBody>
          <a:bodyPr/>
          <a:lstStyle/>
          <a:p>
            <a:pPr>
              <a:defRPr/>
            </a:pPr>
            <a:fld id="{D17FC2FE-390D-4C80-888F-C04A305A91CF}" type="slidenum">
              <a:rPr lang="en-US" smtClean="0"/>
              <a:pPr>
                <a:defRPr/>
              </a:pPr>
              <a:t>41</a:t>
            </a:fld>
            <a:endParaRPr lang="en-US" dirty="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AutoShape 2"/>
          <p:cNvSpPr>
            <a:spLocks noChangeArrowheads="1"/>
          </p:cNvSpPr>
          <p:nvPr/>
        </p:nvSpPr>
        <p:spPr bwMode="auto">
          <a:xfrm>
            <a:off x="2668588" y="1114425"/>
            <a:ext cx="4297362" cy="2105025"/>
          </a:xfrm>
          <a:prstGeom prst="roundRect">
            <a:avLst>
              <a:gd name="adj" fmla="val 16667"/>
            </a:avLst>
          </a:prstGeom>
          <a:solidFill>
            <a:schemeClr val="hlink"/>
          </a:solidFill>
          <a:ln w="28575">
            <a:solidFill>
              <a:schemeClr val="tx1"/>
            </a:solidFill>
            <a:round/>
            <a:headEnd/>
            <a:tailEnd/>
          </a:ln>
          <a:effectLst/>
        </p:spPr>
        <p:txBody>
          <a:bodyPr wrap="none"/>
          <a:lstStyle/>
          <a:p>
            <a:pPr algn="ctr"/>
            <a:r>
              <a:rPr lang="en-US" sz="2000">
                <a:latin typeface="Arial" charset="0"/>
              </a:rPr>
              <a:t>Long-term Procedural Memory</a:t>
            </a:r>
          </a:p>
          <a:p>
            <a:pPr algn="ctr"/>
            <a:r>
              <a:rPr lang="en-US" sz="2000">
                <a:latin typeface="Arial" charset="0"/>
              </a:rPr>
              <a:t>Production Rules</a:t>
            </a:r>
          </a:p>
        </p:txBody>
      </p:sp>
      <p:sp>
        <p:nvSpPr>
          <p:cNvPr id="551939" name="Rectangle 3"/>
          <p:cNvSpPr>
            <a:spLocks noGrp="1" noChangeArrowheads="1"/>
          </p:cNvSpPr>
          <p:nvPr>
            <p:ph type="title"/>
          </p:nvPr>
        </p:nvSpPr>
        <p:spPr/>
        <p:txBody>
          <a:bodyPr/>
          <a:lstStyle/>
          <a:p>
            <a:r>
              <a:rPr lang="en-US" dirty="0" smtClean="0"/>
              <a:t>Implementation </a:t>
            </a:r>
            <a:endParaRPr lang="en-US" dirty="0"/>
          </a:p>
        </p:txBody>
      </p:sp>
      <p:sp>
        <p:nvSpPr>
          <p:cNvPr id="551940" name="Line 4"/>
          <p:cNvSpPr>
            <a:spLocks noChangeShapeType="1"/>
          </p:cNvSpPr>
          <p:nvPr/>
        </p:nvSpPr>
        <p:spPr bwMode="auto">
          <a:xfrm>
            <a:off x="44021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1941" name="Line 5"/>
          <p:cNvSpPr>
            <a:spLocks noChangeShapeType="1"/>
          </p:cNvSpPr>
          <p:nvPr/>
        </p:nvSpPr>
        <p:spPr bwMode="auto">
          <a:xfrm>
            <a:off x="44021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1942" name="Line 6"/>
          <p:cNvSpPr>
            <a:spLocks noChangeShapeType="1"/>
          </p:cNvSpPr>
          <p:nvPr/>
        </p:nvSpPr>
        <p:spPr bwMode="auto">
          <a:xfrm>
            <a:off x="44021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1943" name="Line 7"/>
          <p:cNvSpPr>
            <a:spLocks noChangeShapeType="1"/>
          </p:cNvSpPr>
          <p:nvPr/>
        </p:nvSpPr>
        <p:spPr bwMode="auto">
          <a:xfrm flipH="1">
            <a:off x="5072063" y="3225800"/>
            <a:ext cx="12700" cy="561975"/>
          </a:xfrm>
          <a:prstGeom prst="line">
            <a:avLst/>
          </a:prstGeom>
          <a:noFill/>
          <a:ln w="28575">
            <a:solidFill>
              <a:schemeClr val="tx1"/>
            </a:solidFill>
            <a:round/>
            <a:headEnd/>
            <a:tailEnd type="triangle" w="med" len="med"/>
          </a:ln>
          <a:effectLst/>
        </p:spPr>
        <p:txBody>
          <a:bodyPr/>
          <a:lstStyle/>
          <a:p>
            <a:endParaRPr lang="en-US"/>
          </a:p>
        </p:txBody>
      </p:sp>
      <p:sp>
        <p:nvSpPr>
          <p:cNvPr id="551944" name="Line 8"/>
          <p:cNvSpPr>
            <a:spLocks noChangeShapeType="1"/>
          </p:cNvSpPr>
          <p:nvPr/>
        </p:nvSpPr>
        <p:spPr bwMode="auto">
          <a:xfrm>
            <a:off x="5424488" y="3225800"/>
            <a:ext cx="3175" cy="561975"/>
          </a:xfrm>
          <a:prstGeom prst="line">
            <a:avLst/>
          </a:prstGeom>
          <a:noFill/>
          <a:ln w="28575">
            <a:solidFill>
              <a:schemeClr val="tx1"/>
            </a:solidFill>
            <a:round/>
            <a:headEnd/>
            <a:tailEnd type="triangle" w="med" len="med"/>
          </a:ln>
          <a:effectLst/>
        </p:spPr>
        <p:txBody>
          <a:bodyPr/>
          <a:lstStyle/>
          <a:p>
            <a:endParaRPr lang="en-US"/>
          </a:p>
        </p:txBody>
      </p:sp>
      <p:sp>
        <p:nvSpPr>
          <p:cNvPr id="551945" name="Line 9"/>
          <p:cNvSpPr>
            <a:spLocks noChangeShapeType="1"/>
          </p:cNvSpPr>
          <p:nvPr/>
        </p:nvSpPr>
        <p:spPr bwMode="auto">
          <a:xfrm flipV="1">
            <a:off x="3611563" y="3209925"/>
            <a:ext cx="3175" cy="577850"/>
          </a:xfrm>
          <a:prstGeom prst="line">
            <a:avLst/>
          </a:prstGeom>
          <a:noFill/>
          <a:ln w="28575">
            <a:solidFill>
              <a:schemeClr val="tx1"/>
            </a:solidFill>
            <a:round/>
            <a:headEnd/>
            <a:tailEnd type="triangle" w="med" len="med"/>
          </a:ln>
          <a:effectLst/>
        </p:spPr>
        <p:txBody>
          <a:bodyPr/>
          <a:lstStyle/>
          <a:p>
            <a:endParaRPr lang="en-US"/>
          </a:p>
        </p:txBody>
      </p:sp>
      <p:sp>
        <p:nvSpPr>
          <p:cNvPr id="551946" name="Line 10"/>
          <p:cNvSpPr>
            <a:spLocks noChangeShapeType="1"/>
          </p:cNvSpPr>
          <p:nvPr/>
        </p:nvSpPr>
        <p:spPr bwMode="auto">
          <a:xfrm flipV="1">
            <a:off x="3933825" y="3209925"/>
            <a:ext cx="15875" cy="577850"/>
          </a:xfrm>
          <a:prstGeom prst="line">
            <a:avLst/>
          </a:prstGeom>
          <a:noFill/>
          <a:ln w="28575">
            <a:solidFill>
              <a:schemeClr val="tx1"/>
            </a:solidFill>
            <a:round/>
            <a:headEnd/>
            <a:tailEnd type="triangle" w="med" len="med"/>
          </a:ln>
          <a:effectLst/>
        </p:spPr>
        <p:txBody>
          <a:bodyPr/>
          <a:lstStyle/>
          <a:p>
            <a:endParaRPr lang="en-US"/>
          </a:p>
        </p:txBody>
      </p:sp>
      <p:sp>
        <p:nvSpPr>
          <p:cNvPr id="551947" name="Line 11"/>
          <p:cNvSpPr>
            <a:spLocks noChangeShapeType="1"/>
          </p:cNvSpPr>
          <p:nvPr/>
        </p:nvSpPr>
        <p:spPr bwMode="auto">
          <a:xfrm>
            <a:off x="44021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1948" name="Line 12"/>
          <p:cNvSpPr>
            <a:spLocks noChangeShapeType="1"/>
          </p:cNvSpPr>
          <p:nvPr/>
        </p:nvSpPr>
        <p:spPr bwMode="auto">
          <a:xfrm>
            <a:off x="44021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1949" name="AutoShape 13"/>
          <p:cNvSpPr>
            <a:spLocks noChangeArrowheads="1"/>
          </p:cNvSpPr>
          <p:nvPr/>
        </p:nvSpPr>
        <p:spPr bwMode="auto">
          <a:xfrm>
            <a:off x="2659063" y="3792538"/>
            <a:ext cx="4348162" cy="1725612"/>
          </a:xfrm>
          <a:prstGeom prst="roundRect">
            <a:avLst>
              <a:gd name="adj" fmla="val 16667"/>
            </a:avLst>
          </a:prstGeom>
          <a:solidFill>
            <a:schemeClr val="hlink"/>
          </a:solidFill>
          <a:ln w="28575">
            <a:solidFill>
              <a:schemeClr val="tx1"/>
            </a:solidFill>
            <a:round/>
            <a:headEnd/>
            <a:tailEnd/>
          </a:ln>
          <a:effectLst/>
        </p:spPr>
        <p:txBody>
          <a:bodyPr wrap="none" anchorCtr="1"/>
          <a:lstStyle/>
          <a:p>
            <a:pPr algn="ctr"/>
            <a:endParaRPr lang="en-US" sz="2000">
              <a:latin typeface="Arial" charset="0"/>
            </a:endParaRPr>
          </a:p>
        </p:txBody>
      </p:sp>
      <p:sp>
        <p:nvSpPr>
          <p:cNvPr id="551977" name="Text Box 41"/>
          <p:cNvSpPr txBox="1">
            <a:spLocks noChangeArrowheads="1"/>
          </p:cNvSpPr>
          <p:nvPr/>
        </p:nvSpPr>
        <p:spPr bwMode="auto">
          <a:xfrm>
            <a:off x="31750" y="1579563"/>
            <a:ext cx="2684463" cy="3785652"/>
          </a:xfrm>
          <a:prstGeom prst="rect">
            <a:avLst/>
          </a:prstGeom>
          <a:noFill/>
          <a:ln w="12700">
            <a:noFill/>
            <a:miter lim="800000"/>
            <a:headEnd/>
            <a:tailEnd/>
          </a:ln>
          <a:effectLst/>
        </p:spPr>
        <p:txBody>
          <a:bodyPr>
            <a:spAutoFit/>
          </a:bodyPr>
          <a:lstStyle/>
          <a:p>
            <a:r>
              <a:rPr lang="en-US" u="sng" dirty="0">
                <a:solidFill>
                  <a:srgbClr val="FFFF00"/>
                </a:solidFill>
              </a:rPr>
              <a:t>Encoding</a:t>
            </a:r>
          </a:p>
          <a:p>
            <a:r>
              <a:rPr lang="en-US" dirty="0">
                <a:solidFill>
                  <a:srgbClr val="FFFF00"/>
                </a:solidFill>
              </a:rPr>
              <a:t>   Initiation?</a:t>
            </a:r>
          </a:p>
          <a:p>
            <a:endParaRPr lang="en-US" dirty="0">
              <a:solidFill>
                <a:srgbClr val="FFFF00"/>
              </a:solidFill>
            </a:endParaRPr>
          </a:p>
          <a:p>
            <a:r>
              <a:rPr lang="en-US" u="sng" dirty="0">
                <a:solidFill>
                  <a:srgbClr val="FFFF00"/>
                </a:solidFill>
              </a:rPr>
              <a:t>Storage</a:t>
            </a:r>
          </a:p>
          <a:p>
            <a:endParaRPr lang="en-US" dirty="0">
              <a:solidFill>
                <a:srgbClr val="FFFF00"/>
              </a:solidFill>
            </a:endParaRPr>
          </a:p>
          <a:p>
            <a:r>
              <a:rPr lang="en-US" u="sng" dirty="0">
                <a:solidFill>
                  <a:srgbClr val="FFFF00"/>
                </a:solidFill>
              </a:rPr>
              <a:t>Retrieval</a:t>
            </a:r>
          </a:p>
          <a:p>
            <a:endParaRPr lang="en-US" dirty="0">
              <a:solidFill>
                <a:srgbClr val="FFFF00"/>
              </a:solidFill>
            </a:endParaRPr>
          </a:p>
          <a:p>
            <a:endParaRPr lang="en-US" dirty="0">
              <a:solidFill>
                <a:srgbClr val="FFFF00"/>
              </a:solidFill>
            </a:endParaRPr>
          </a:p>
          <a:p>
            <a:endParaRPr lang="en-US" dirty="0">
              <a:solidFill>
                <a:srgbClr val="FFFF00"/>
              </a:solidFill>
            </a:endParaRPr>
          </a:p>
          <a:p>
            <a:r>
              <a:rPr lang="en-US" dirty="0">
                <a:solidFill>
                  <a:srgbClr val="FFFF00"/>
                </a:solidFill>
              </a:rPr>
              <a:t>    </a:t>
            </a:r>
          </a:p>
        </p:txBody>
      </p:sp>
      <p:sp>
        <p:nvSpPr>
          <p:cNvPr id="551978" name="Line 42"/>
          <p:cNvSpPr>
            <a:spLocks noChangeShapeType="1"/>
          </p:cNvSpPr>
          <p:nvPr/>
        </p:nvSpPr>
        <p:spPr bwMode="auto">
          <a:xfrm>
            <a:off x="3632200" y="26590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1979" name="Line 43"/>
          <p:cNvSpPr>
            <a:spLocks noChangeShapeType="1"/>
          </p:cNvSpPr>
          <p:nvPr/>
        </p:nvSpPr>
        <p:spPr bwMode="auto">
          <a:xfrm>
            <a:off x="3632200" y="28575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1980" name="Line 44"/>
          <p:cNvSpPr>
            <a:spLocks noChangeShapeType="1"/>
          </p:cNvSpPr>
          <p:nvPr/>
        </p:nvSpPr>
        <p:spPr bwMode="auto">
          <a:xfrm>
            <a:off x="3632200" y="3052763"/>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1981" name="Line 45"/>
          <p:cNvSpPr>
            <a:spLocks noChangeShapeType="1"/>
          </p:cNvSpPr>
          <p:nvPr/>
        </p:nvSpPr>
        <p:spPr bwMode="auto">
          <a:xfrm>
            <a:off x="3632200" y="223678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1982" name="Line 46"/>
          <p:cNvSpPr>
            <a:spLocks noChangeShapeType="1"/>
          </p:cNvSpPr>
          <p:nvPr/>
        </p:nvSpPr>
        <p:spPr bwMode="auto">
          <a:xfrm>
            <a:off x="3632200" y="243522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1983" name="Text Box 47"/>
          <p:cNvSpPr txBox="1">
            <a:spLocks noChangeArrowheads="1"/>
          </p:cNvSpPr>
          <p:nvPr/>
        </p:nvSpPr>
        <p:spPr bwMode="auto">
          <a:xfrm>
            <a:off x="1319213" y="6067425"/>
            <a:ext cx="6669087" cy="457200"/>
          </a:xfrm>
          <a:prstGeom prst="rect">
            <a:avLst/>
          </a:prstGeom>
          <a:noFill/>
          <a:ln w="12700">
            <a:noFill/>
            <a:miter lim="800000"/>
            <a:headEnd/>
            <a:tailEnd/>
          </a:ln>
          <a:effectLst/>
        </p:spPr>
        <p:txBody>
          <a:bodyPr>
            <a:spAutoFit/>
          </a:bodyPr>
          <a:lstStyle/>
          <a:p>
            <a:pPr algn="ctr">
              <a:spcBef>
                <a:spcPct val="50000"/>
              </a:spcBef>
            </a:pPr>
            <a:r>
              <a:rPr lang="en-US" dirty="0">
                <a:solidFill>
                  <a:srgbClr val="FFFF00"/>
                </a:solidFill>
              </a:rPr>
              <a:t>When the agent takes an action.</a:t>
            </a:r>
          </a:p>
        </p:txBody>
      </p:sp>
      <p:sp>
        <p:nvSpPr>
          <p:cNvPr id="551987" name="Line 51"/>
          <p:cNvSpPr>
            <a:spLocks noChangeShapeType="1"/>
          </p:cNvSpPr>
          <p:nvPr/>
        </p:nvSpPr>
        <p:spPr bwMode="auto">
          <a:xfrm>
            <a:off x="3490913" y="3798888"/>
            <a:ext cx="0" cy="1738312"/>
          </a:xfrm>
          <a:prstGeom prst="line">
            <a:avLst/>
          </a:prstGeom>
          <a:noFill/>
          <a:ln w="12700">
            <a:solidFill>
              <a:schemeClr val="tx1"/>
            </a:solidFill>
            <a:prstDash val="dash"/>
            <a:round/>
            <a:headEnd/>
            <a:tailEnd/>
          </a:ln>
          <a:effectLst/>
        </p:spPr>
        <p:txBody>
          <a:bodyPr/>
          <a:lstStyle/>
          <a:p>
            <a:endParaRPr lang="en-US"/>
          </a:p>
        </p:txBody>
      </p:sp>
      <p:sp>
        <p:nvSpPr>
          <p:cNvPr id="551988" name="Line 52"/>
          <p:cNvSpPr>
            <a:spLocks noChangeShapeType="1"/>
          </p:cNvSpPr>
          <p:nvPr/>
        </p:nvSpPr>
        <p:spPr bwMode="auto">
          <a:xfrm>
            <a:off x="5840413" y="3786188"/>
            <a:ext cx="0" cy="1738312"/>
          </a:xfrm>
          <a:prstGeom prst="line">
            <a:avLst/>
          </a:prstGeom>
          <a:noFill/>
          <a:ln w="12700">
            <a:solidFill>
              <a:schemeClr val="tx1"/>
            </a:solidFill>
            <a:prstDash val="dash"/>
            <a:round/>
            <a:headEnd/>
            <a:tailEnd/>
          </a:ln>
          <a:effectLst/>
        </p:spPr>
        <p:txBody>
          <a:bodyPr/>
          <a:lstStyle/>
          <a:p>
            <a:endParaRPr lang="en-US"/>
          </a:p>
        </p:txBody>
      </p:sp>
      <p:sp>
        <p:nvSpPr>
          <p:cNvPr id="551990" name="Line 54"/>
          <p:cNvSpPr>
            <a:spLocks noChangeShapeType="1"/>
          </p:cNvSpPr>
          <p:nvPr/>
        </p:nvSpPr>
        <p:spPr bwMode="auto">
          <a:xfrm flipV="1">
            <a:off x="5822950" y="4675188"/>
            <a:ext cx="1196975" cy="12700"/>
          </a:xfrm>
          <a:prstGeom prst="line">
            <a:avLst/>
          </a:prstGeom>
          <a:noFill/>
          <a:ln w="12700">
            <a:solidFill>
              <a:schemeClr val="tx1"/>
            </a:solidFill>
            <a:prstDash val="dash"/>
            <a:round/>
            <a:headEnd/>
            <a:tailEnd/>
          </a:ln>
          <a:effectLst/>
        </p:spPr>
        <p:txBody>
          <a:bodyPr/>
          <a:lstStyle/>
          <a:p>
            <a:endParaRPr lang="en-US"/>
          </a:p>
        </p:txBody>
      </p:sp>
      <p:sp>
        <p:nvSpPr>
          <p:cNvPr id="551991" name="Text Box 55"/>
          <p:cNvSpPr txBox="1">
            <a:spLocks noChangeArrowheads="1"/>
          </p:cNvSpPr>
          <p:nvPr/>
        </p:nvSpPr>
        <p:spPr bwMode="auto">
          <a:xfrm>
            <a:off x="2719388" y="5140325"/>
            <a:ext cx="785812" cy="366713"/>
          </a:xfrm>
          <a:prstGeom prst="rect">
            <a:avLst/>
          </a:prstGeom>
          <a:noFill/>
          <a:ln w="12700">
            <a:noFill/>
            <a:miter lim="800000"/>
            <a:headEnd/>
            <a:tailEnd/>
          </a:ln>
          <a:effectLst/>
        </p:spPr>
        <p:txBody>
          <a:bodyPr>
            <a:spAutoFit/>
          </a:bodyPr>
          <a:lstStyle/>
          <a:p>
            <a:pPr>
              <a:spcBef>
                <a:spcPct val="50000"/>
              </a:spcBef>
            </a:pPr>
            <a:r>
              <a:rPr lang="en-US" sz="1800"/>
              <a:t>Input</a:t>
            </a:r>
          </a:p>
        </p:txBody>
      </p:sp>
      <p:sp>
        <p:nvSpPr>
          <p:cNvPr id="551992" name="Text Box 56"/>
          <p:cNvSpPr txBox="1">
            <a:spLocks noChangeArrowheads="1"/>
          </p:cNvSpPr>
          <p:nvPr/>
        </p:nvSpPr>
        <p:spPr bwMode="auto">
          <a:xfrm>
            <a:off x="2667000" y="3786188"/>
            <a:ext cx="966788" cy="366712"/>
          </a:xfrm>
          <a:prstGeom prst="rect">
            <a:avLst/>
          </a:prstGeom>
          <a:noFill/>
          <a:ln w="12700">
            <a:noFill/>
            <a:miter lim="800000"/>
            <a:headEnd/>
            <a:tailEnd/>
          </a:ln>
          <a:effectLst/>
        </p:spPr>
        <p:txBody>
          <a:bodyPr>
            <a:spAutoFit/>
          </a:bodyPr>
          <a:lstStyle/>
          <a:p>
            <a:pPr>
              <a:spcBef>
                <a:spcPct val="50000"/>
              </a:spcBef>
            </a:pPr>
            <a:r>
              <a:rPr lang="en-US" sz="1800"/>
              <a:t>Output</a:t>
            </a:r>
          </a:p>
        </p:txBody>
      </p:sp>
      <p:sp>
        <p:nvSpPr>
          <p:cNvPr id="551993" name="Text Box 57"/>
          <p:cNvSpPr txBox="1">
            <a:spLocks noChangeArrowheads="1"/>
          </p:cNvSpPr>
          <p:nvPr/>
        </p:nvSpPr>
        <p:spPr bwMode="auto">
          <a:xfrm>
            <a:off x="5922963" y="3744913"/>
            <a:ext cx="798512" cy="366712"/>
          </a:xfrm>
          <a:prstGeom prst="rect">
            <a:avLst/>
          </a:prstGeom>
          <a:noFill/>
          <a:ln w="12700">
            <a:noFill/>
            <a:miter lim="800000"/>
            <a:headEnd/>
            <a:tailEnd/>
          </a:ln>
          <a:effectLst/>
        </p:spPr>
        <p:txBody>
          <a:bodyPr>
            <a:spAutoFit/>
          </a:bodyPr>
          <a:lstStyle/>
          <a:p>
            <a:pPr>
              <a:spcBef>
                <a:spcPct val="50000"/>
              </a:spcBef>
            </a:pPr>
            <a:r>
              <a:rPr lang="en-US" sz="1800"/>
              <a:t>Cue</a:t>
            </a:r>
          </a:p>
        </p:txBody>
      </p:sp>
      <p:sp>
        <p:nvSpPr>
          <p:cNvPr id="551994" name="Text Box 58"/>
          <p:cNvSpPr txBox="1">
            <a:spLocks noChangeArrowheads="1"/>
          </p:cNvSpPr>
          <p:nvPr/>
        </p:nvSpPr>
        <p:spPr bwMode="auto">
          <a:xfrm>
            <a:off x="5818188" y="5162550"/>
            <a:ext cx="1223962" cy="366713"/>
          </a:xfrm>
          <a:prstGeom prst="rect">
            <a:avLst/>
          </a:prstGeom>
          <a:noFill/>
          <a:ln w="12700">
            <a:noFill/>
            <a:miter lim="800000"/>
            <a:headEnd/>
            <a:tailEnd/>
          </a:ln>
          <a:effectLst/>
        </p:spPr>
        <p:txBody>
          <a:bodyPr>
            <a:spAutoFit/>
          </a:bodyPr>
          <a:lstStyle/>
          <a:p>
            <a:pPr>
              <a:spcBef>
                <a:spcPct val="50000"/>
              </a:spcBef>
            </a:pPr>
            <a:r>
              <a:rPr lang="en-US" sz="1800"/>
              <a:t>Retrieved</a:t>
            </a:r>
          </a:p>
        </p:txBody>
      </p:sp>
      <p:sp>
        <p:nvSpPr>
          <p:cNvPr id="551995" name="Text Box 59"/>
          <p:cNvSpPr txBox="1">
            <a:spLocks noChangeArrowheads="1"/>
          </p:cNvSpPr>
          <p:nvPr/>
        </p:nvSpPr>
        <p:spPr bwMode="auto">
          <a:xfrm>
            <a:off x="3479800" y="3787775"/>
            <a:ext cx="2549525" cy="457200"/>
          </a:xfrm>
          <a:prstGeom prst="rect">
            <a:avLst/>
          </a:prstGeom>
          <a:noFill/>
          <a:ln w="12700">
            <a:noFill/>
            <a:miter lim="800000"/>
            <a:headEnd/>
            <a:tailEnd/>
          </a:ln>
          <a:effectLst/>
        </p:spPr>
        <p:txBody>
          <a:bodyPr>
            <a:spAutoFit/>
          </a:bodyPr>
          <a:lstStyle/>
          <a:p>
            <a:pPr>
              <a:spcBef>
                <a:spcPct val="50000"/>
              </a:spcBef>
            </a:pPr>
            <a:r>
              <a:rPr lang="en-US"/>
              <a:t>Working Memory</a:t>
            </a:r>
          </a:p>
        </p:txBody>
      </p:sp>
      <p:sp>
        <p:nvSpPr>
          <p:cNvPr id="551950" name="Oval 14"/>
          <p:cNvSpPr>
            <a:spLocks noChangeArrowheads="1"/>
          </p:cNvSpPr>
          <p:nvPr/>
        </p:nvSpPr>
        <p:spPr bwMode="auto">
          <a:xfrm>
            <a:off x="4214813" y="4595813"/>
            <a:ext cx="146050" cy="147637"/>
          </a:xfrm>
          <a:prstGeom prst="ellipse">
            <a:avLst/>
          </a:prstGeom>
          <a:noFill/>
          <a:ln w="28575" algn="ctr">
            <a:solidFill>
              <a:schemeClr val="tx1"/>
            </a:solidFill>
            <a:round/>
            <a:headEnd/>
            <a:tailEnd/>
          </a:ln>
          <a:effectLst/>
        </p:spPr>
        <p:txBody>
          <a:bodyPr/>
          <a:lstStyle/>
          <a:p>
            <a:endParaRPr lang="en-US"/>
          </a:p>
        </p:txBody>
      </p:sp>
      <p:sp>
        <p:nvSpPr>
          <p:cNvPr id="551951" name="Oval 15"/>
          <p:cNvSpPr>
            <a:spLocks noChangeArrowheads="1"/>
          </p:cNvSpPr>
          <p:nvPr/>
        </p:nvSpPr>
        <p:spPr bwMode="auto">
          <a:xfrm>
            <a:off x="4416425" y="4772025"/>
            <a:ext cx="146050" cy="147638"/>
          </a:xfrm>
          <a:prstGeom prst="ellipse">
            <a:avLst/>
          </a:prstGeom>
          <a:noFill/>
          <a:ln w="28575" algn="ctr">
            <a:solidFill>
              <a:schemeClr val="tx1"/>
            </a:solidFill>
            <a:round/>
            <a:headEnd/>
            <a:tailEnd/>
          </a:ln>
          <a:effectLst/>
        </p:spPr>
        <p:txBody>
          <a:bodyPr/>
          <a:lstStyle/>
          <a:p>
            <a:endParaRPr lang="en-US"/>
          </a:p>
        </p:txBody>
      </p:sp>
      <p:sp>
        <p:nvSpPr>
          <p:cNvPr id="551952" name="Oval 16"/>
          <p:cNvSpPr>
            <a:spLocks noChangeArrowheads="1"/>
          </p:cNvSpPr>
          <p:nvPr/>
        </p:nvSpPr>
        <p:spPr bwMode="auto">
          <a:xfrm>
            <a:off x="3208338" y="4795838"/>
            <a:ext cx="146050" cy="147637"/>
          </a:xfrm>
          <a:prstGeom prst="ellipse">
            <a:avLst/>
          </a:prstGeom>
          <a:noFill/>
          <a:ln w="28575" algn="ctr">
            <a:solidFill>
              <a:schemeClr val="tx1"/>
            </a:solidFill>
            <a:round/>
            <a:headEnd/>
            <a:tailEnd/>
          </a:ln>
          <a:effectLst/>
        </p:spPr>
        <p:txBody>
          <a:bodyPr/>
          <a:lstStyle/>
          <a:p>
            <a:endParaRPr lang="en-US"/>
          </a:p>
        </p:txBody>
      </p:sp>
      <p:sp>
        <p:nvSpPr>
          <p:cNvPr id="551953" name="Line 17"/>
          <p:cNvSpPr>
            <a:spLocks noChangeShapeType="1"/>
          </p:cNvSpPr>
          <p:nvPr/>
        </p:nvSpPr>
        <p:spPr bwMode="auto">
          <a:xfrm flipH="1">
            <a:off x="3354388" y="4632325"/>
            <a:ext cx="442912" cy="219075"/>
          </a:xfrm>
          <a:prstGeom prst="line">
            <a:avLst/>
          </a:prstGeom>
          <a:noFill/>
          <a:ln w="28575">
            <a:solidFill>
              <a:schemeClr val="tx1"/>
            </a:solidFill>
            <a:round/>
            <a:headEnd/>
            <a:tailEnd/>
          </a:ln>
          <a:effectLst/>
        </p:spPr>
        <p:txBody>
          <a:bodyPr/>
          <a:lstStyle/>
          <a:p>
            <a:endParaRPr lang="en-US"/>
          </a:p>
        </p:txBody>
      </p:sp>
      <p:sp>
        <p:nvSpPr>
          <p:cNvPr id="551954" name="Line 18"/>
          <p:cNvSpPr>
            <a:spLocks noChangeShapeType="1"/>
          </p:cNvSpPr>
          <p:nvPr/>
        </p:nvSpPr>
        <p:spPr bwMode="auto">
          <a:xfrm>
            <a:off x="4327525" y="4721225"/>
            <a:ext cx="88900" cy="77788"/>
          </a:xfrm>
          <a:prstGeom prst="line">
            <a:avLst/>
          </a:prstGeom>
          <a:noFill/>
          <a:ln w="28575">
            <a:solidFill>
              <a:schemeClr val="tx1"/>
            </a:solidFill>
            <a:round/>
            <a:headEnd/>
            <a:tailEnd/>
          </a:ln>
          <a:effectLst/>
        </p:spPr>
        <p:txBody>
          <a:bodyPr/>
          <a:lstStyle/>
          <a:p>
            <a:endParaRPr lang="en-US"/>
          </a:p>
        </p:txBody>
      </p:sp>
      <p:sp>
        <p:nvSpPr>
          <p:cNvPr id="551955" name="Oval 19"/>
          <p:cNvSpPr>
            <a:spLocks noChangeArrowheads="1"/>
          </p:cNvSpPr>
          <p:nvPr/>
        </p:nvSpPr>
        <p:spPr bwMode="auto">
          <a:xfrm>
            <a:off x="4921250" y="4586288"/>
            <a:ext cx="146050" cy="147637"/>
          </a:xfrm>
          <a:prstGeom prst="ellipse">
            <a:avLst/>
          </a:prstGeom>
          <a:noFill/>
          <a:ln w="28575" algn="ctr">
            <a:solidFill>
              <a:schemeClr val="tx1"/>
            </a:solidFill>
            <a:round/>
            <a:headEnd/>
            <a:tailEnd/>
          </a:ln>
          <a:effectLst/>
        </p:spPr>
        <p:txBody>
          <a:bodyPr/>
          <a:lstStyle/>
          <a:p>
            <a:endParaRPr lang="en-US"/>
          </a:p>
        </p:txBody>
      </p:sp>
      <p:sp>
        <p:nvSpPr>
          <p:cNvPr id="551956" name="Oval 20"/>
          <p:cNvSpPr>
            <a:spLocks noChangeArrowheads="1"/>
          </p:cNvSpPr>
          <p:nvPr/>
        </p:nvSpPr>
        <p:spPr bwMode="auto">
          <a:xfrm>
            <a:off x="5122863" y="4762500"/>
            <a:ext cx="146050" cy="147638"/>
          </a:xfrm>
          <a:prstGeom prst="ellipse">
            <a:avLst/>
          </a:prstGeom>
          <a:noFill/>
          <a:ln w="28575" algn="ctr">
            <a:solidFill>
              <a:schemeClr val="tx1"/>
            </a:solidFill>
            <a:round/>
            <a:headEnd/>
            <a:tailEnd/>
          </a:ln>
          <a:effectLst/>
        </p:spPr>
        <p:txBody>
          <a:bodyPr/>
          <a:lstStyle/>
          <a:p>
            <a:endParaRPr lang="en-US"/>
          </a:p>
        </p:txBody>
      </p:sp>
      <p:sp>
        <p:nvSpPr>
          <p:cNvPr id="551957" name="Oval 21"/>
          <p:cNvSpPr>
            <a:spLocks noChangeArrowheads="1"/>
          </p:cNvSpPr>
          <p:nvPr/>
        </p:nvSpPr>
        <p:spPr bwMode="auto">
          <a:xfrm>
            <a:off x="47132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1958" name="Line 22"/>
          <p:cNvSpPr>
            <a:spLocks noChangeShapeType="1"/>
          </p:cNvSpPr>
          <p:nvPr/>
        </p:nvSpPr>
        <p:spPr bwMode="auto">
          <a:xfrm flipH="1">
            <a:off x="4835525" y="4711700"/>
            <a:ext cx="106363" cy="73025"/>
          </a:xfrm>
          <a:prstGeom prst="line">
            <a:avLst/>
          </a:prstGeom>
          <a:noFill/>
          <a:ln w="28575">
            <a:solidFill>
              <a:schemeClr val="tx1"/>
            </a:solidFill>
            <a:round/>
            <a:headEnd/>
            <a:tailEnd/>
          </a:ln>
          <a:effectLst/>
        </p:spPr>
        <p:txBody>
          <a:bodyPr/>
          <a:lstStyle/>
          <a:p>
            <a:endParaRPr lang="en-US"/>
          </a:p>
        </p:txBody>
      </p:sp>
      <p:sp>
        <p:nvSpPr>
          <p:cNvPr id="551959" name="Line 23"/>
          <p:cNvSpPr>
            <a:spLocks noChangeShapeType="1"/>
          </p:cNvSpPr>
          <p:nvPr/>
        </p:nvSpPr>
        <p:spPr bwMode="auto">
          <a:xfrm>
            <a:off x="5032375" y="4710113"/>
            <a:ext cx="90488" cy="77787"/>
          </a:xfrm>
          <a:prstGeom prst="line">
            <a:avLst/>
          </a:prstGeom>
          <a:noFill/>
          <a:ln w="28575">
            <a:solidFill>
              <a:schemeClr val="tx1"/>
            </a:solidFill>
            <a:round/>
            <a:headEnd/>
            <a:tailEnd/>
          </a:ln>
          <a:effectLst/>
        </p:spPr>
        <p:txBody>
          <a:bodyPr/>
          <a:lstStyle/>
          <a:p>
            <a:endParaRPr lang="en-US"/>
          </a:p>
        </p:txBody>
      </p:sp>
      <p:sp>
        <p:nvSpPr>
          <p:cNvPr id="551960" name="Oval 24"/>
          <p:cNvSpPr>
            <a:spLocks noChangeArrowheads="1"/>
          </p:cNvSpPr>
          <p:nvPr/>
        </p:nvSpPr>
        <p:spPr bwMode="auto">
          <a:xfrm>
            <a:off x="4562475" y="4406900"/>
            <a:ext cx="146050" cy="147638"/>
          </a:xfrm>
          <a:prstGeom prst="ellipse">
            <a:avLst/>
          </a:prstGeom>
          <a:noFill/>
          <a:ln w="28575" algn="ctr">
            <a:solidFill>
              <a:schemeClr val="tx1"/>
            </a:solidFill>
            <a:round/>
            <a:headEnd/>
            <a:tailEnd/>
          </a:ln>
          <a:effectLst/>
        </p:spPr>
        <p:txBody>
          <a:bodyPr/>
          <a:lstStyle/>
          <a:p>
            <a:endParaRPr lang="en-US"/>
          </a:p>
        </p:txBody>
      </p:sp>
      <p:sp>
        <p:nvSpPr>
          <p:cNvPr id="551961" name="Line 25"/>
          <p:cNvSpPr>
            <a:spLocks noChangeShapeType="1"/>
          </p:cNvSpPr>
          <p:nvPr/>
        </p:nvSpPr>
        <p:spPr bwMode="auto">
          <a:xfrm flipH="1">
            <a:off x="4360863" y="4522788"/>
            <a:ext cx="209550" cy="109537"/>
          </a:xfrm>
          <a:prstGeom prst="line">
            <a:avLst/>
          </a:prstGeom>
          <a:noFill/>
          <a:ln w="28575">
            <a:solidFill>
              <a:schemeClr val="tx1"/>
            </a:solidFill>
            <a:round/>
            <a:headEnd/>
            <a:tailEnd/>
          </a:ln>
          <a:effectLst/>
        </p:spPr>
        <p:txBody>
          <a:bodyPr/>
          <a:lstStyle/>
          <a:p>
            <a:endParaRPr lang="en-US"/>
          </a:p>
        </p:txBody>
      </p:sp>
      <p:sp>
        <p:nvSpPr>
          <p:cNvPr id="551962" name="Line 26"/>
          <p:cNvSpPr>
            <a:spLocks noChangeShapeType="1"/>
          </p:cNvSpPr>
          <p:nvPr/>
        </p:nvSpPr>
        <p:spPr bwMode="auto">
          <a:xfrm>
            <a:off x="4706938" y="4498975"/>
            <a:ext cx="214312" cy="125413"/>
          </a:xfrm>
          <a:prstGeom prst="line">
            <a:avLst/>
          </a:prstGeom>
          <a:noFill/>
          <a:ln w="28575">
            <a:solidFill>
              <a:schemeClr val="tx1"/>
            </a:solidFill>
            <a:round/>
            <a:headEnd/>
            <a:tailEnd/>
          </a:ln>
          <a:effectLst/>
        </p:spPr>
        <p:txBody>
          <a:bodyPr/>
          <a:lstStyle/>
          <a:p>
            <a:endParaRPr lang="en-US"/>
          </a:p>
        </p:txBody>
      </p:sp>
      <p:sp>
        <p:nvSpPr>
          <p:cNvPr id="551963" name="Oval 27"/>
          <p:cNvSpPr>
            <a:spLocks noChangeArrowheads="1"/>
          </p:cNvSpPr>
          <p:nvPr/>
        </p:nvSpPr>
        <p:spPr bwMode="auto">
          <a:xfrm>
            <a:off x="3189288" y="5027613"/>
            <a:ext cx="146050" cy="147637"/>
          </a:xfrm>
          <a:prstGeom prst="ellipse">
            <a:avLst/>
          </a:prstGeom>
          <a:noFill/>
          <a:ln w="28575" algn="ctr">
            <a:solidFill>
              <a:schemeClr val="tx1"/>
            </a:solidFill>
            <a:round/>
            <a:headEnd/>
            <a:tailEnd/>
          </a:ln>
          <a:effectLst/>
        </p:spPr>
        <p:txBody>
          <a:bodyPr/>
          <a:lstStyle/>
          <a:p>
            <a:endParaRPr lang="en-US"/>
          </a:p>
        </p:txBody>
      </p:sp>
      <p:sp>
        <p:nvSpPr>
          <p:cNvPr id="551966" name="Line 30"/>
          <p:cNvSpPr>
            <a:spLocks noChangeShapeType="1"/>
          </p:cNvSpPr>
          <p:nvPr/>
        </p:nvSpPr>
        <p:spPr bwMode="auto">
          <a:xfrm flipH="1">
            <a:off x="3248025" y="4960938"/>
            <a:ext cx="38100" cy="69850"/>
          </a:xfrm>
          <a:prstGeom prst="line">
            <a:avLst/>
          </a:prstGeom>
          <a:noFill/>
          <a:ln w="28575">
            <a:solidFill>
              <a:schemeClr val="tx1"/>
            </a:solidFill>
            <a:round/>
            <a:headEnd/>
            <a:tailEnd/>
          </a:ln>
          <a:effectLst/>
        </p:spPr>
        <p:txBody>
          <a:bodyPr/>
          <a:lstStyle/>
          <a:p>
            <a:endParaRPr lang="en-US"/>
          </a:p>
        </p:txBody>
      </p:sp>
      <p:sp>
        <p:nvSpPr>
          <p:cNvPr id="551985" name="Oval 49"/>
          <p:cNvSpPr>
            <a:spLocks noChangeArrowheads="1"/>
          </p:cNvSpPr>
          <p:nvPr/>
        </p:nvSpPr>
        <p:spPr bwMode="auto">
          <a:xfrm>
            <a:off x="4429125" y="5003800"/>
            <a:ext cx="147638" cy="147638"/>
          </a:xfrm>
          <a:prstGeom prst="ellipse">
            <a:avLst/>
          </a:prstGeom>
          <a:noFill/>
          <a:ln w="28575" algn="ctr">
            <a:solidFill>
              <a:schemeClr val="tx1"/>
            </a:solidFill>
            <a:round/>
            <a:headEnd/>
            <a:tailEnd/>
          </a:ln>
          <a:effectLst/>
        </p:spPr>
        <p:txBody>
          <a:bodyPr/>
          <a:lstStyle/>
          <a:p>
            <a:endParaRPr lang="en-US"/>
          </a:p>
        </p:txBody>
      </p:sp>
      <p:sp>
        <p:nvSpPr>
          <p:cNvPr id="551986" name="Line 50"/>
          <p:cNvSpPr>
            <a:spLocks noChangeShapeType="1"/>
          </p:cNvSpPr>
          <p:nvPr/>
        </p:nvSpPr>
        <p:spPr bwMode="auto">
          <a:xfrm flipH="1">
            <a:off x="4487863" y="4926013"/>
            <a:ext cx="9525" cy="61912"/>
          </a:xfrm>
          <a:prstGeom prst="line">
            <a:avLst/>
          </a:prstGeom>
          <a:noFill/>
          <a:ln w="28575">
            <a:solidFill>
              <a:schemeClr val="tx1"/>
            </a:solidFill>
            <a:round/>
            <a:headEnd/>
            <a:tailEnd/>
          </a:ln>
          <a:effectLst/>
        </p:spPr>
        <p:txBody>
          <a:bodyPr/>
          <a:lstStyle/>
          <a:p>
            <a:endParaRPr lang="en-US"/>
          </a:p>
        </p:txBody>
      </p:sp>
      <p:sp>
        <p:nvSpPr>
          <p:cNvPr id="551999" name="Oval 63"/>
          <p:cNvSpPr>
            <a:spLocks noChangeArrowheads="1"/>
          </p:cNvSpPr>
          <p:nvPr/>
        </p:nvSpPr>
        <p:spPr bwMode="auto">
          <a:xfrm>
            <a:off x="2916238" y="4254500"/>
            <a:ext cx="146050" cy="147638"/>
          </a:xfrm>
          <a:prstGeom prst="ellipse">
            <a:avLst/>
          </a:prstGeom>
          <a:noFill/>
          <a:ln w="28575" algn="ctr">
            <a:solidFill>
              <a:schemeClr val="folHlink"/>
            </a:solidFill>
            <a:round/>
            <a:headEnd/>
            <a:tailEnd/>
          </a:ln>
          <a:effectLst/>
        </p:spPr>
        <p:txBody>
          <a:bodyPr/>
          <a:lstStyle/>
          <a:p>
            <a:endParaRPr lang="en-US"/>
          </a:p>
        </p:txBody>
      </p:sp>
      <p:sp>
        <p:nvSpPr>
          <p:cNvPr id="552000" name="Oval 64"/>
          <p:cNvSpPr>
            <a:spLocks noChangeArrowheads="1"/>
          </p:cNvSpPr>
          <p:nvPr/>
        </p:nvSpPr>
        <p:spPr bwMode="auto">
          <a:xfrm>
            <a:off x="3117850" y="4430713"/>
            <a:ext cx="146050" cy="147637"/>
          </a:xfrm>
          <a:prstGeom prst="ellipse">
            <a:avLst/>
          </a:prstGeom>
          <a:noFill/>
          <a:ln w="28575" algn="ctr">
            <a:solidFill>
              <a:schemeClr val="folHlink"/>
            </a:solidFill>
            <a:round/>
            <a:headEnd/>
            <a:tailEnd/>
          </a:ln>
          <a:effectLst/>
        </p:spPr>
        <p:txBody>
          <a:bodyPr/>
          <a:lstStyle/>
          <a:p>
            <a:endParaRPr lang="en-US"/>
          </a:p>
        </p:txBody>
      </p:sp>
      <p:sp>
        <p:nvSpPr>
          <p:cNvPr id="552001" name="Line 65"/>
          <p:cNvSpPr>
            <a:spLocks noChangeShapeType="1"/>
          </p:cNvSpPr>
          <p:nvPr/>
        </p:nvSpPr>
        <p:spPr bwMode="auto">
          <a:xfrm>
            <a:off x="3027363" y="4379913"/>
            <a:ext cx="88900" cy="76200"/>
          </a:xfrm>
          <a:prstGeom prst="line">
            <a:avLst/>
          </a:prstGeom>
          <a:noFill/>
          <a:ln w="28575">
            <a:solidFill>
              <a:schemeClr val="folHlink"/>
            </a:solidFill>
            <a:round/>
            <a:headEnd/>
            <a:tailEnd/>
          </a:ln>
          <a:effectLst/>
        </p:spPr>
        <p:txBody>
          <a:bodyPr/>
          <a:lstStyle/>
          <a:p>
            <a:endParaRPr lang="en-US"/>
          </a:p>
        </p:txBody>
      </p:sp>
      <p:sp>
        <p:nvSpPr>
          <p:cNvPr id="552002" name="Line 66"/>
          <p:cNvSpPr>
            <a:spLocks noChangeShapeType="1"/>
          </p:cNvSpPr>
          <p:nvPr/>
        </p:nvSpPr>
        <p:spPr bwMode="auto">
          <a:xfrm flipH="1" flipV="1">
            <a:off x="3248025" y="4489450"/>
            <a:ext cx="522288" cy="66675"/>
          </a:xfrm>
          <a:prstGeom prst="line">
            <a:avLst/>
          </a:prstGeom>
          <a:noFill/>
          <a:ln w="28575">
            <a:solidFill>
              <a:schemeClr val="folHlink"/>
            </a:solidFill>
            <a:round/>
            <a:headEnd/>
            <a:tailEnd/>
          </a:ln>
          <a:effectLst/>
        </p:spPr>
        <p:txBody>
          <a:bodyPr/>
          <a:lstStyle/>
          <a:p>
            <a:endParaRPr lang="en-US"/>
          </a:p>
        </p:txBody>
      </p:sp>
      <p:sp>
        <p:nvSpPr>
          <p:cNvPr id="552004" name="Line 68"/>
          <p:cNvSpPr>
            <a:spLocks noChangeShapeType="1"/>
          </p:cNvSpPr>
          <p:nvPr/>
        </p:nvSpPr>
        <p:spPr bwMode="auto">
          <a:xfrm flipV="1">
            <a:off x="2690813" y="4660900"/>
            <a:ext cx="773112" cy="25400"/>
          </a:xfrm>
          <a:prstGeom prst="line">
            <a:avLst/>
          </a:prstGeom>
          <a:noFill/>
          <a:ln w="12700">
            <a:solidFill>
              <a:schemeClr val="tx1"/>
            </a:solidFill>
            <a:prstDash val="dash"/>
            <a:round/>
            <a:headEnd/>
            <a:tailEnd/>
          </a:ln>
          <a:effectLst/>
        </p:spPr>
        <p:txBody>
          <a:bodyPr/>
          <a:lstStyle/>
          <a:p>
            <a:endParaRPr lang="en-US"/>
          </a:p>
        </p:txBody>
      </p:sp>
      <p:sp>
        <p:nvSpPr>
          <p:cNvPr id="552005" name="Oval 69"/>
          <p:cNvSpPr>
            <a:spLocks noChangeArrowheads="1"/>
          </p:cNvSpPr>
          <p:nvPr/>
        </p:nvSpPr>
        <p:spPr bwMode="auto">
          <a:xfrm>
            <a:off x="3770313" y="4494213"/>
            <a:ext cx="146050" cy="147637"/>
          </a:xfrm>
          <a:prstGeom prst="ellipse">
            <a:avLst/>
          </a:prstGeom>
          <a:noFill/>
          <a:ln w="28575" algn="ctr">
            <a:solidFill>
              <a:schemeClr val="tx1"/>
            </a:solidFill>
            <a:round/>
            <a:headEnd/>
            <a:tailEnd/>
          </a:ln>
          <a:effectLst/>
        </p:spPr>
        <p:txBody>
          <a:bodyPr/>
          <a:lstStyle/>
          <a:p>
            <a:endParaRPr lang="en-US"/>
          </a:p>
        </p:txBody>
      </p:sp>
      <p:sp>
        <p:nvSpPr>
          <p:cNvPr id="552006" name="Line 70"/>
          <p:cNvSpPr>
            <a:spLocks noChangeShapeType="1"/>
          </p:cNvSpPr>
          <p:nvPr/>
        </p:nvSpPr>
        <p:spPr bwMode="auto">
          <a:xfrm flipH="1">
            <a:off x="3914775" y="4451350"/>
            <a:ext cx="652463" cy="112713"/>
          </a:xfrm>
          <a:prstGeom prst="line">
            <a:avLst/>
          </a:prstGeom>
          <a:noFill/>
          <a:ln w="28575">
            <a:solidFill>
              <a:schemeClr val="tx1"/>
            </a:solidFill>
            <a:round/>
            <a:headEnd/>
            <a:tailEnd/>
          </a:ln>
          <a:effectLst/>
        </p:spPr>
        <p:txBody>
          <a:bodyPr/>
          <a:lstStyle/>
          <a:p>
            <a:endParaRPr lang="en-US"/>
          </a:p>
        </p:txBody>
      </p:sp>
      <p:sp>
        <p:nvSpPr>
          <p:cNvPr id="552007" name="Oval 71"/>
          <p:cNvSpPr>
            <a:spLocks noChangeArrowheads="1"/>
          </p:cNvSpPr>
          <p:nvPr/>
        </p:nvSpPr>
        <p:spPr bwMode="auto">
          <a:xfrm>
            <a:off x="40147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2008" name="Line 72"/>
          <p:cNvSpPr>
            <a:spLocks noChangeShapeType="1"/>
          </p:cNvSpPr>
          <p:nvPr/>
        </p:nvSpPr>
        <p:spPr bwMode="auto">
          <a:xfrm flipH="1">
            <a:off x="4137025" y="4711700"/>
            <a:ext cx="106363" cy="73025"/>
          </a:xfrm>
          <a:prstGeom prst="line">
            <a:avLst/>
          </a:prstGeom>
          <a:noFill/>
          <a:ln w="28575">
            <a:solidFill>
              <a:schemeClr val="tx1"/>
            </a:solidFill>
            <a:round/>
            <a:headEnd/>
            <a:tailEnd/>
          </a:ln>
          <a:effectLst/>
        </p:spPr>
        <p:txBody>
          <a:bodyPr/>
          <a:lstStyle/>
          <a:p>
            <a:endParaRPr lang="en-US"/>
          </a:p>
        </p:txBody>
      </p:sp>
      <p:sp>
        <p:nvSpPr>
          <p:cNvPr id="552009" name="Line 73"/>
          <p:cNvSpPr>
            <a:spLocks noChangeShapeType="1"/>
          </p:cNvSpPr>
          <p:nvPr/>
        </p:nvSpPr>
        <p:spPr bwMode="auto">
          <a:xfrm>
            <a:off x="52149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2010" name="Line 74"/>
          <p:cNvSpPr>
            <a:spLocks noChangeShapeType="1"/>
          </p:cNvSpPr>
          <p:nvPr/>
        </p:nvSpPr>
        <p:spPr bwMode="auto">
          <a:xfrm>
            <a:off x="52149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2011" name="Line 75"/>
          <p:cNvSpPr>
            <a:spLocks noChangeShapeType="1"/>
          </p:cNvSpPr>
          <p:nvPr/>
        </p:nvSpPr>
        <p:spPr bwMode="auto">
          <a:xfrm>
            <a:off x="5214938" y="3055938"/>
            <a:ext cx="568325" cy="4762"/>
          </a:xfrm>
          <a:prstGeom prst="line">
            <a:avLst/>
          </a:prstGeom>
          <a:noFill/>
          <a:ln w="28575">
            <a:solidFill>
              <a:schemeClr val="folHlink"/>
            </a:solidFill>
            <a:round/>
            <a:headEnd/>
            <a:tailEnd type="triangle" w="med" len="med"/>
          </a:ln>
          <a:effectLst/>
        </p:spPr>
        <p:txBody>
          <a:bodyPr/>
          <a:lstStyle/>
          <a:p>
            <a:endParaRPr lang="en-US"/>
          </a:p>
        </p:txBody>
      </p:sp>
      <p:sp>
        <p:nvSpPr>
          <p:cNvPr id="552012" name="Line 76"/>
          <p:cNvSpPr>
            <a:spLocks noChangeShapeType="1"/>
          </p:cNvSpPr>
          <p:nvPr/>
        </p:nvSpPr>
        <p:spPr bwMode="auto">
          <a:xfrm>
            <a:off x="52149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2013" name="Line 77"/>
          <p:cNvSpPr>
            <a:spLocks noChangeShapeType="1"/>
          </p:cNvSpPr>
          <p:nvPr/>
        </p:nvSpPr>
        <p:spPr bwMode="auto">
          <a:xfrm>
            <a:off x="52149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60" name="Slide Number Placeholder 59"/>
          <p:cNvSpPr>
            <a:spLocks noGrp="1"/>
          </p:cNvSpPr>
          <p:nvPr>
            <p:ph type="sldNum" sz="quarter" idx="10"/>
          </p:nvPr>
        </p:nvSpPr>
        <p:spPr/>
        <p:txBody>
          <a:bodyPr/>
          <a:lstStyle/>
          <a:p>
            <a:pPr>
              <a:defRPr/>
            </a:pPr>
            <a:fld id="{ADF37FEF-FB85-4DDB-AE1E-F793A92FED47}" type="slidenum">
              <a:rPr lang="en-US" smtClean="0"/>
              <a:pPr>
                <a:defRPr/>
              </a:pPr>
              <a:t>42</a:t>
            </a:fld>
            <a:endParaRPr lang="en-US"/>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AutoShape 2"/>
          <p:cNvSpPr>
            <a:spLocks noChangeArrowheads="1"/>
          </p:cNvSpPr>
          <p:nvPr/>
        </p:nvSpPr>
        <p:spPr bwMode="auto">
          <a:xfrm>
            <a:off x="2668588" y="1114425"/>
            <a:ext cx="4297362" cy="2105025"/>
          </a:xfrm>
          <a:prstGeom prst="roundRect">
            <a:avLst>
              <a:gd name="adj" fmla="val 16667"/>
            </a:avLst>
          </a:prstGeom>
          <a:solidFill>
            <a:schemeClr val="hlink"/>
          </a:solidFill>
          <a:ln w="28575">
            <a:solidFill>
              <a:schemeClr val="tx1"/>
            </a:solidFill>
            <a:round/>
            <a:headEnd/>
            <a:tailEnd/>
          </a:ln>
          <a:effectLst/>
        </p:spPr>
        <p:txBody>
          <a:bodyPr wrap="none"/>
          <a:lstStyle/>
          <a:p>
            <a:pPr algn="ctr"/>
            <a:r>
              <a:rPr lang="en-US" sz="2000">
                <a:latin typeface="Arial" charset="0"/>
              </a:rPr>
              <a:t>Long-term Procedural Memory</a:t>
            </a:r>
          </a:p>
          <a:p>
            <a:pPr algn="ctr"/>
            <a:r>
              <a:rPr lang="en-US" sz="2000">
                <a:latin typeface="Arial" charset="0"/>
              </a:rPr>
              <a:t>Production Rules</a:t>
            </a:r>
          </a:p>
        </p:txBody>
      </p:sp>
      <p:sp>
        <p:nvSpPr>
          <p:cNvPr id="555011" name="Rectangle 3"/>
          <p:cNvSpPr>
            <a:spLocks noGrp="1" noChangeArrowheads="1"/>
          </p:cNvSpPr>
          <p:nvPr>
            <p:ph type="title"/>
          </p:nvPr>
        </p:nvSpPr>
        <p:spPr/>
        <p:txBody>
          <a:bodyPr/>
          <a:lstStyle/>
          <a:p>
            <a:r>
              <a:rPr lang="en-US"/>
              <a:t>Current Implementation </a:t>
            </a:r>
          </a:p>
        </p:txBody>
      </p:sp>
      <p:sp>
        <p:nvSpPr>
          <p:cNvPr id="555015" name="Line 7"/>
          <p:cNvSpPr>
            <a:spLocks noChangeShapeType="1"/>
          </p:cNvSpPr>
          <p:nvPr/>
        </p:nvSpPr>
        <p:spPr bwMode="auto">
          <a:xfrm flipH="1">
            <a:off x="5072063" y="3225800"/>
            <a:ext cx="12700" cy="561975"/>
          </a:xfrm>
          <a:prstGeom prst="line">
            <a:avLst/>
          </a:prstGeom>
          <a:noFill/>
          <a:ln w="28575">
            <a:solidFill>
              <a:schemeClr val="tx1"/>
            </a:solidFill>
            <a:round/>
            <a:headEnd/>
            <a:tailEnd type="triangle" w="med" len="med"/>
          </a:ln>
          <a:effectLst/>
        </p:spPr>
        <p:txBody>
          <a:bodyPr/>
          <a:lstStyle/>
          <a:p>
            <a:endParaRPr lang="en-US"/>
          </a:p>
        </p:txBody>
      </p:sp>
      <p:sp>
        <p:nvSpPr>
          <p:cNvPr id="555016" name="Line 8"/>
          <p:cNvSpPr>
            <a:spLocks noChangeShapeType="1"/>
          </p:cNvSpPr>
          <p:nvPr/>
        </p:nvSpPr>
        <p:spPr bwMode="auto">
          <a:xfrm>
            <a:off x="5424488" y="3225800"/>
            <a:ext cx="3175" cy="561975"/>
          </a:xfrm>
          <a:prstGeom prst="line">
            <a:avLst/>
          </a:prstGeom>
          <a:noFill/>
          <a:ln w="28575">
            <a:solidFill>
              <a:schemeClr val="tx1"/>
            </a:solidFill>
            <a:round/>
            <a:headEnd/>
            <a:tailEnd type="triangle" w="med" len="med"/>
          </a:ln>
          <a:effectLst/>
        </p:spPr>
        <p:txBody>
          <a:bodyPr/>
          <a:lstStyle/>
          <a:p>
            <a:endParaRPr lang="en-US"/>
          </a:p>
        </p:txBody>
      </p:sp>
      <p:sp>
        <p:nvSpPr>
          <p:cNvPr id="555017" name="Line 9"/>
          <p:cNvSpPr>
            <a:spLocks noChangeShapeType="1"/>
          </p:cNvSpPr>
          <p:nvPr/>
        </p:nvSpPr>
        <p:spPr bwMode="auto">
          <a:xfrm flipV="1">
            <a:off x="3611563" y="3209925"/>
            <a:ext cx="3175" cy="577850"/>
          </a:xfrm>
          <a:prstGeom prst="line">
            <a:avLst/>
          </a:prstGeom>
          <a:noFill/>
          <a:ln w="28575">
            <a:solidFill>
              <a:schemeClr val="tx1"/>
            </a:solidFill>
            <a:round/>
            <a:headEnd/>
            <a:tailEnd type="triangle" w="med" len="med"/>
          </a:ln>
          <a:effectLst/>
        </p:spPr>
        <p:txBody>
          <a:bodyPr/>
          <a:lstStyle/>
          <a:p>
            <a:endParaRPr lang="en-US"/>
          </a:p>
        </p:txBody>
      </p:sp>
      <p:sp>
        <p:nvSpPr>
          <p:cNvPr id="555018" name="Line 10"/>
          <p:cNvSpPr>
            <a:spLocks noChangeShapeType="1"/>
          </p:cNvSpPr>
          <p:nvPr/>
        </p:nvSpPr>
        <p:spPr bwMode="auto">
          <a:xfrm flipV="1">
            <a:off x="3933825" y="3209925"/>
            <a:ext cx="15875" cy="577850"/>
          </a:xfrm>
          <a:prstGeom prst="line">
            <a:avLst/>
          </a:prstGeom>
          <a:noFill/>
          <a:ln w="28575">
            <a:solidFill>
              <a:schemeClr val="tx1"/>
            </a:solidFill>
            <a:round/>
            <a:headEnd/>
            <a:tailEnd type="triangle" w="med" len="med"/>
          </a:ln>
          <a:effectLst/>
        </p:spPr>
        <p:txBody>
          <a:bodyPr/>
          <a:lstStyle/>
          <a:p>
            <a:endParaRPr lang="en-US"/>
          </a:p>
        </p:txBody>
      </p:sp>
      <p:sp>
        <p:nvSpPr>
          <p:cNvPr id="555021" name="AutoShape 13"/>
          <p:cNvSpPr>
            <a:spLocks noChangeArrowheads="1"/>
          </p:cNvSpPr>
          <p:nvPr/>
        </p:nvSpPr>
        <p:spPr bwMode="auto">
          <a:xfrm>
            <a:off x="2659063" y="3792538"/>
            <a:ext cx="4348162" cy="1725612"/>
          </a:xfrm>
          <a:prstGeom prst="roundRect">
            <a:avLst>
              <a:gd name="adj" fmla="val 16667"/>
            </a:avLst>
          </a:prstGeom>
          <a:solidFill>
            <a:schemeClr val="hlink"/>
          </a:solidFill>
          <a:ln w="28575">
            <a:solidFill>
              <a:schemeClr val="tx1"/>
            </a:solidFill>
            <a:round/>
            <a:headEnd/>
            <a:tailEnd/>
          </a:ln>
          <a:effectLst/>
        </p:spPr>
        <p:txBody>
          <a:bodyPr wrap="none" anchorCtr="1"/>
          <a:lstStyle/>
          <a:p>
            <a:pPr algn="ctr"/>
            <a:endParaRPr lang="en-US" sz="2000">
              <a:latin typeface="Arial" charset="0"/>
            </a:endParaRPr>
          </a:p>
        </p:txBody>
      </p:sp>
      <p:sp>
        <p:nvSpPr>
          <p:cNvPr id="555022" name="Text Box 14"/>
          <p:cNvSpPr txBox="1">
            <a:spLocks noChangeArrowheads="1"/>
          </p:cNvSpPr>
          <p:nvPr/>
        </p:nvSpPr>
        <p:spPr bwMode="auto">
          <a:xfrm>
            <a:off x="31750" y="1579563"/>
            <a:ext cx="2684463" cy="3785652"/>
          </a:xfrm>
          <a:prstGeom prst="rect">
            <a:avLst/>
          </a:prstGeom>
          <a:noFill/>
          <a:ln w="12700">
            <a:noFill/>
            <a:miter lim="800000"/>
            <a:headEnd/>
            <a:tailEnd/>
          </a:ln>
          <a:effectLst/>
        </p:spPr>
        <p:txBody>
          <a:bodyPr>
            <a:spAutoFit/>
          </a:bodyPr>
          <a:lstStyle/>
          <a:p>
            <a:r>
              <a:rPr lang="en-US" u="sng" dirty="0">
                <a:solidFill>
                  <a:srgbClr val="FFFF00"/>
                </a:solidFill>
              </a:rPr>
              <a:t>Encoding</a:t>
            </a:r>
          </a:p>
          <a:p>
            <a:r>
              <a:rPr lang="en-US" dirty="0">
                <a:solidFill>
                  <a:srgbClr val="FFFF00"/>
                </a:solidFill>
              </a:rPr>
              <a:t>   Initiation</a:t>
            </a:r>
          </a:p>
          <a:p>
            <a:r>
              <a:rPr lang="en-US" dirty="0">
                <a:solidFill>
                  <a:srgbClr val="FFFF00"/>
                </a:solidFill>
              </a:rPr>
              <a:t>   Content?</a:t>
            </a:r>
          </a:p>
          <a:p>
            <a:r>
              <a:rPr lang="en-US" u="sng" dirty="0">
                <a:solidFill>
                  <a:srgbClr val="FFFF00"/>
                </a:solidFill>
              </a:rPr>
              <a:t>Storage</a:t>
            </a:r>
          </a:p>
          <a:p>
            <a:endParaRPr lang="en-US" dirty="0">
              <a:solidFill>
                <a:srgbClr val="FFFF00"/>
              </a:solidFill>
            </a:endParaRPr>
          </a:p>
          <a:p>
            <a:r>
              <a:rPr lang="en-US" u="sng" dirty="0">
                <a:solidFill>
                  <a:srgbClr val="FFFF00"/>
                </a:solidFill>
              </a:rPr>
              <a:t>Retrieval</a:t>
            </a:r>
          </a:p>
          <a:p>
            <a:endParaRPr lang="en-US" dirty="0">
              <a:solidFill>
                <a:srgbClr val="FFFF00"/>
              </a:solidFill>
            </a:endParaRPr>
          </a:p>
          <a:p>
            <a:endParaRPr lang="en-US" dirty="0">
              <a:solidFill>
                <a:srgbClr val="FFFF00"/>
              </a:solidFill>
            </a:endParaRPr>
          </a:p>
          <a:p>
            <a:endParaRPr lang="en-US" dirty="0">
              <a:solidFill>
                <a:srgbClr val="FFFF00"/>
              </a:solidFill>
            </a:endParaRPr>
          </a:p>
          <a:p>
            <a:r>
              <a:rPr lang="en-US" dirty="0">
                <a:solidFill>
                  <a:srgbClr val="FFFF00"/>
                </a:solidFill>
              </a:rPr>
              <a:t>    </a:t>
            </a:r>
          </a:p>
        </p:txBody>
      </p:sp>
      <p:sp>
        <p:nvSpPr>
          <p:cNvPr id="555028" name="Text Box 20"/>
          <p:cNvSpPr txBox="1">
            <a:spLocks noChangeArrowheads="1"/>
          </p:cNvSpPr>
          <p:nvPr/>
        </p:nvSpPr>
        <p:spPr bwMode="auto">
          <a:xfrm>
            <a:off x="1319213" y="6067425"/>
            <a:ext cx="6669087" cy="457200"/>
          </a:xfrm>
          <a:prstGeom prst="rect">
            <a:avLst/>
          </a:prstGeom>
          <a:noFill/>
          <a:ln w="12700">
            <a:noFill/>
            <a:miter lim="800000"/>
            <a:headEnd/>
            <a:tailEnd/>
          </a:ln>
          <a:effectLst/>
        </p:spPr>
        <p:txBody>
          <a:bodyPr>
            <a:spAutoFit/>
          </a:bodyPr>
          <a:lstStyle/>
          <a:p>
            <a:pPr algn="ctr">
              <a:spcBef>
                <a:spcPct val="50000"/>
              </a:spcBef>
            </a:pPr>
            <a:r>
              <a:rPr lang="en-US" dirty="0">
                <a:solidFill>
                  <a:srgbClr val="FFFF00"/>
                </a:solidFill>
              </a:rPr>
              <a:t>The entire working memory is stored in the episode</a:t>
            </a:r>
          </a:p>
        </p:txBody>
      </p:sp>
      <p:sp>
        <p:nvSpPr>
          <p:cNvPr id="555029" name="Line 21"/>
          <p:cNvSpPr>
            <a:spLocks noChangeShapeType="1"/>
          </p:cNvSpPr>
          <p:nvPr/>
        </p:nvSpPr>
        <p:spPr bwMode="auto">
          <a:xfrm>
            <a:off x="3490913" y="3798888"/>
            <a:ext cx="0" cy="1738312"/>
          </a:xfrm>
          <a:prstGeom prst="line">
            <a:avLst/>
          </a:prstGeom>
          <a:noFill/>
          <a:ln w="12700">
            <a:solidFill>
              <a:schemeClr val="tx1"/>
            </a:solidFill>
            <a:prstDash val="dash"/>
            <a:round/>
            <a:headEnd/>
            <a:tailEnd/>
          </a:ln>
          <a:effectLst/>
        </p:spPr>
        <p:txBody>
          <a:bodyPr/>
          <a:lstStyle/>
          <a:p>
            <a:endParaRPr lang="en-US"/>
          </a:p>
        </p:txBody>
      </p:sp>
      <p:sp>
        <p:nvSpPr>
          <p:cNvPr id="555030" name="Line 22"/>
          <p:cNvSpPr>
            <a:spLocks noChangeShapeType="1"/>
          </p:cNvSpPr>
          <p:nvPr/>
        </p:nvSpPr>
        <p:spPr bwMode="auto">
          <a:xfrm>
            <a:off x="5840413" y="3786188"/>
            <a:ext cx="0" cy="1738312"/>
          </a:xfrm>
          <a:prstGeom prst="line">
            <a:avLst/>
          </a:prstGeom>
          <a:noFill/>
          <a:ln w="12700">
            <a:solidFill>
              <a:schemeClr val="tx1"/>
            </a:solidFill>
            <a:prstDash val="dash"/>
            <a:round/>
            <a:headEnd/>
            <a:tailEnd/>
          </a:ln>
          <a:effectLst/>
        </p:spPr>
        <p:txBody>
          <a:bodyPr/>
          <a:lstStyle/>
          <a:p>
            <a:endParaRPr lang="en-US"/>
          </a:p>
        </p:txBody>
      </p:sp>
      <p:sp>
        <p:nvSpPr>
          <p:cNvPr id="555031" name="Line 23"/>
          <p:cNvSpPr>
            <a:spLocks noChangeShapeType="1"/>
          </p:cNvSpPr>
          <p:nvPr/>
        </p:nvSpPr>
        <p:spPr bwMode="auto">
          <a:xfrm flipV="1">
            <a:off x="5822950" y="4675188"/>
            <a:ext cx="1196975" cy="12700"/>
          </a:xfrm>
          <a:prstGeom prst="line">
            <a:avLst/>
          </a:prstGeom>
          <a:noFill/>
          <a:ln w="12700">
            <a:solidFill>
              <a:schemeClr val="tx1"/>
            </a:solidFill>
            <a:prstDash val="dash"/>
            <a:round/>
            <a:headEnd/>
            <a:tailEnd/>
          </a:ln>
          <a:effectLst/>
        </p:spPr>
        <p:txBody>
          <a:bodyPr/>
          <a:lstStyle/>
          <a:p>
            <a:endParaRPr lang="en-US"/>
          </a:p>
        </p:txBody>
      </p:sp>
      <p:sp>
        <p:nvSpPr>
          <p:cNvPr id="555032" name="Text Box 24"/>
          <p:cNvSpPr txBox="1">
            <a:spLocks noChangeArrowheads="1"/>
          </p:cNvSpPr>
          <p:nvPr/>
        </p:nvSpPr>
        <p:spPr bwMode="auto">
          <a:xfrm>
            <a:off x="2719388" y="5140325"/>
            <a:ext cx="785812" cy="366713"/>
          </a:xfrm>
          <a:prstGeom prst="rect">
            <a:avLst/>
          </a:prstGeom>
          <a:noFill/>
          <a:ln w="12700">
            <a:noFill/>
            <a:miter lim="800000"/>
            <a:headEnd/>
            <a:tailEnd/>
          </a:ln>
          <a:effectLst/>
        </p:spPr>
        <p:txBody>
          <a:bodyPr>
            <a:spAutoFit/>
          </a:bodyPr>
          <a:lstStyle/>
          <a:p>
            <a:pPr>
              <a:spcBef>
                <a:spcPct val="50000"/>
              </a:spcBef>
            </a:pPr>
            <a:r>
              <a:rPr lang="en-US" sz="1800"/>
              <a:t>Input</a:t>
            </a:r>
          </a:p>
        </p:txBody>
      </p:sp>
      <p:sp>
        <p:nvSpPr>
          <p:cNvPr id="555033" name="Text Box 25"/>
          <p:cNvSpPr txBox="1">
            <a:spLocks noChangeArrowheads="1"/>
          </p:cNvSpPr>
          <p:nvPr/>
        </p:nvSpPr>
        <p:spPr bwMode="auto">
          <a:xfrm>
            <a:off x="2667000" y="3786188"/>
            <a:ext cx="966788" cy="366712"/>
          </a:xfrm>
          <a:prstGeom prst="rect">
            <a:avLst/>
          </a:prstGeom>
          <a:noFill/>
          <a:ln w="12700">
            <a:noFill/>
            <a:miter lim="800000"/>
            <a:headEnd/>
            <a:tailEnd/>
          </a:ln>
          <a:effectLst/>
        </p:spPr>
        <p:txBody>
          <a:bodyPr>
            <a:spAutoFit/>
          </a:bodyPr>
          <a:lstStyle/>
          <a:p>
            <a:pPr>
              <a:spcBef>
                <a:spcPct val="50000"/>
              </a:spcBef>
            </a:pPr>
            <a:r>
              <a:rPr lang="en-US" sz="1800"/>
              <a:t>Output</a:t>
            </a:r>
          </a:p>
        </p:txBody>
      </p:sp>
      <p:sp>
        <p:nvSpPr>
          <p:cNvPr id="555034" name="Text Box 26"/>
          <p:cNvSpPr txBox="1">
            <a:spLocks noChangeArrowheads="1"/>
          </p:cNvSpPr>
          <p:nvPr/>
        </p:nvSpPr>
        <p:spPr bwMode="auto">
          <a:xfrm>
            <a:off x="5922963" y="3744913"/>
            <a:ext cx="798512" cy="366712"/>
          </a:xfrm>
          <a:prstGeom prst="rect">
            <a:avLst/>
          </a:prstGeom>
          <a:noFill/>
          <a:ln w="12700">
            <a:noFill/>
            <a:miter lim="800000"/>
            <a:headEnd/>
            <a:tailEnd/>
          </a:ln>
          <a:effectLst/>
        </p:spPr>
        <p:txBody>
          <a:bodyPr>
            <a:spAutoFit/>
          </a:bodyPr>
          <a:lstStyle/>
          <a:p>
            <a:pPr>
              <a:spcBef>
                <a:spcPct val="50000"/>
              </a:spcBef>
            </a:pPr>
            <a:r>
              <a:rPr lang="en-US" sz="1800"/>
              <a:t>Cue</a:t>
            </a:r>
          </a:p>
        </p:txBody>
      </p:sp>
      <p:sp>
        <p:nvSpPr>
          <p:cNvPr id="555035" name="Text Box 27"/>
          <p:cNvSpPr txBox="1">
            <a:spLocks noChangeArrowheads="1"/>
          </p:cNvSpPr>
          <p:nvPr/>
        </p:nvSpPr>
        <p:spPr bwMode="auto">
          <a:xfrm>
            <a:off x="5818188" y="5162550"/>
            <a:ext cx="1223962" cy="366713"/>
          </a:xfrm>
          <a:prstGeom prst="rect">
            <a:avLst/>
          </a:prstGeom>
          <a:noFill/>
          <a:ln w="12700">
            <a:noFill/>
            <a:miter lim="800000"/>
            <a:headEnd/>
            <a:tailEnd/>
          </a:ln>
          <a:effectLst/>
        </p:spPr>
        <p:txBody>
          <a:bodyPr>
            <a:spAutoFit/>
          </a:bodyPr>
          <a:lstStyle/>
          <a:p>
            <a:pPr>
              <a:spcBef>
                <a:spcPct val="50000"/>
              </a:spcBef>
            </a:pPr>
            <a:r>
              <a:rPr lang="en-US" sz="1800"/>
              <a:t>Retrieved</a:t>
            </a:r>
          </a:p>
        </p:txBody>
      </p:sp>
      <p:sp>
        <p:nvSpPr>
          <p:cNvPr id="555036" name="Text Box 28"/>
          <p:cNvSpPr txBox="1">
            <a:spLocks noChangeArrowheads="1"/>
          </p:cNvSpPr>
          <p:nvPr/>
        </p:nvSpPr>
        <p:spPr bwMode="auto">
          <a:xfrm>
            <a:off x="3479800" y="3787775"/>
            <a:ext cx="2549525" cy="457200"/>
          </a:xfrm>
          <a:prstGeom prst="rect">
            <a:avLst/>
          </a:prstGeom>
          <a:noFill/>
          <a:ln w="12700">
            <a:noFill/>
            <a:miter lim="800000"/>
            <a:headEnd/>
            <a:tailEnd/>
          </a:ln>
          <a:effectLst/>
        </p:spPr>
        <p:txBody>
          <a:bodyPr>
            <a:spAutoFit/>
          </a:bodyPr>
          <a:lstStyle/>
          <a:p>
            <a:pPr>
              <a:spcBef>
                <a:spcPct val="50000"/>
              </a:spcBef>
            </a:pPr>
            <a:r>
              <a:rPr lang="en-US"/>
              <a:t>Working Memory</a:t>
            </a:r>
          </a:p>
        </p:txBody>
      </p:sp>
      <p:sp>
        <p:nvSpPr>
          <p:cNvPr id="555037" name="Oval 29"/>
          <p:cNvSpPr>
            <a:spLocks noChangeArrowheads="1"/>
          </p:cNvSpPr>
          <p:nvPr/>
        </p:nvSpPr>
        <p:spPr bwMode="auto">
          <a:xfrm>
            <a:off x="4214813" y="4595813"/>
            <a:ext cx="146050" cy="147637"/>
          </a:xfrm>
          <a:prstGeom prst="ellipse">
            <a:avLst/>
          </a:prstGeom>
          <a:noFill/>
          <a:ln w="28575" algn="ctr">
            <a:solidFill>
              <a:schemeClr val="tx1"/>
            </a:solidFill>
            <a:round/>
            <a:headEnd/>
            <a:tailEnd/>
          </a:ln>
          <a:effectLst/>
        </p:spPr>
        <p:txBody>
          <a:bodyPr/>
          <a:lstStyle/>
          <a:p>
            <a:endParaRPr lang="en-US"/>
          </a:p>
        </p:txBody>
      </p:sp>
      <p:sp>
        <p:nvSpPr>
          <p:cNvPr id="555038" name="Oval 30"/>
          <p:cNvSpPr>
            <a:spLocks noChangeArrowheads="1"/>
          </p:cNvSpPr>
          <p:nvPr/>
        </p:nvSpPr>
        <p:spPr bwMode="auto">
          <a:xfrm>
            <a:off x="4416425" y="4772025"/>
            <a:ext cx="146050" cy="147638"/>
          </a:xfrm>
          <a:prstGeom prst="ellipse">
            <a:avLst/>
          </a:prstGeom>
          <a:noFill/>
          <a:ln w="28575" algn="ctr">
            <a:solidFill>
              <a:schemeClr val="tx1"/>
            </a:solidFill>
            <a:round/>
            <a:headEnd/>
            <a:tailEnd/>
          </a:ln>
          <a:effectLst/>
        </p:spPr>
        <p:txBody>
          <a:bodyPr/>
          <a:lstStyle/>
          <a:p>
            <a:endParaRPr lang="en-US"/>
          </a:p>
        </p:txBody>
      </p:sp>
      <p:sp>
        <p:nvSpPr>
          <p:cNvPr id="555041" name="Line 33"/>
          <p:cNvSpPr>
            <a:spLocks noChangeShapeType="1"/>
          </p:cNvSpPr>
          <p:nvPr/>
        </p:nvSpPr>
        <p:spPr bwMode="auto">
          <a:xfrm>
            <a:off x="4327525" y="4721225"/>
            <a:ext cx="88900" cy="77788"/>
          </a:xfrm>
          <a:prstGeom prst="line">
            <a:avLst/>
          </a:prstGeom>
          <a:noFill/>
          <a:ln w="28575">
            <a:solidFill>
              <a:schemeClr val="tx1"/>
            </a:solidFill>
            <a:round/>
            <a:headEnd/>
            <a:tailEnd/>
          </a:ln>
          <a:effectLst/>
        </p:spPr>
        <p:txBody>
          <a:bodyPr/>
          <a:lstStyle/>
          <a:p>
            <a:endParaRPr lang="en-US"/>
          </a:p>
        </p:txBody>
      </p:sp>
      <p:sp>
        <p:nvSpPr>
          <p:cNvPr id="555042" name="Oval 34"/>
          <p:cNvSpPr>
            <a:spLocks noChangeArrowheads="1"/>
          </p:cNvSpPr>
          <p:nvPr/>
        </p:nvSpPr>
        <p:spPr bwMode="auto">
          <a:xfrm>
            <a:off x="4921250" y="4586288"/>
            <a:ext cx="146050" cy="147637"/>
          </a:xfrm>
          <a:prstGeom prst="ellipse">
            <a:avLst/>
          </a:prstGeom>
          <a:noFill/>
          <a:ln w="28575" algn="ctr">
            <a:solidFill>
              <a:schemeClr val="tx1"/>
            </a:solidFill>
            <a:round/>
            <a:headEnd/>
            <a:tailEnd/>
          </a:ln>
          <a:effectLst/>
        </p:spPr>
        <p:txBody>
          <a:bodyPr/>
          <a:lstStyle/>
          <a:p>
            <a:endParaRPr lang="en-US"/>
          </a:p>
        </p:txBody>
      </p:sp>
      <p:sp>
        <p:nvSpPr>
          <p:cNvPr id="555043" name="Oval 35"/>
          <p:cNvSpPr>
            <a:spLocks noChangeArrowheads="1"/>
          </p:cNvSpPr>
          <p:nvPr/>
        </p:nvSpPr>
        <p:spPr bwMode="auto">
          <a:xfrm>
            <a:off x="5122863" y="4762500"/>
            <a:ext cx="146050" cy="147638"/>
          </a:xfrm>
          <a:prstGeom prst="ellipse">
            <a:avLst/>
          </a:prstGeom>
          <a:noFill/>
          <a:ln w="28575" algn="ctr">
            <a:solidFill>
              <a:schemeClr val="tx1"/>
            </a:solidFill>
            <a:round/>
            <a:headEnd/>
            <a:tailEnd/>
          </a:ln>
          <a:effectLst/>
        </p:spPr>
        <p:txBody>
          <a:bodyPr/>
          <a:lstStyle/>
          <a:p>
            <a:endParaRPr lang="en-US"/>
          </a:p>
        </p:txBody>
      </p:sp>
      <p:sp>
        <p:nvSpPr>
          <p:cNvPr id="555044" name="Oval 36"/>
          <p:cNvSpPr>
            <a:spLocks noChangeArrowheads="1"/>
          </p:cNvSpPr>
          <p:nvPr/>
        </p:nvSpPr>
        <p:spPr bwMode="auto">
          <a:xfrm>
            <a:off x="47132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5045" name="Line 37"/>
          <p:cNvSpPr>
            <a:spLocks noChangeShapeType="1"/>
          </p:cNvSpPr>
          <p:nvPr/>
        </p:nvSpPr>
        <p:spPr bwMode="auto">
          <a:xfrm flipH="1">
            <a:off x="4835525" y="4711700"/>
            <a:ext cx="106363" cy="73025"/>
          </a:xfrm>
          <a:prstGeom prst="line">
            <a:avLst/>
          </a:prstGeom>
          <a:noFill/>
          <a:ln w="28575">
            <a:solidFill>
              <a:schemeClr val="tx1"/>
            </a:solidFill>
            <a:round/>
            <a:headEnd/>
            <a:tailEnd/>
          </a:ln>
          <a:effectLst/>
        </p:spPr>
        <p:txBody>
          <a:bodyPr/>
          <a:lstStyle/>
          <a:p>
            <a:endParaRPr lang="en-US"/>
          </a:p>
        </p:txBody>
      </p:sp>
      <p:sp>
        <p:nvSpPr>
          <p:cNvPr id="555046" name="Line 38"/>
          <p:cNvSpPr>
            <a:spLocks noChangeShapeType="1"/>
          </p:cNvSpPr>
          <p:nvPr/>
        </p:nvSpPr>
        <p:spPr bwMode="auto">
          <a:xfrm>
            <a:off x="5032375" y="4710113"/>
            <a:ext cx="90488" cy="77787"/>
          </a:xfrm>
          <a:prstGeom prst="line">
            <a:avLst/>
          </a:prstGeom>
          <a:noFill/>
          <a:ln w="28575">
            <a:solidFill>
              <a:schemeClr val="tx1"/>
            </a:solidFill>
            <a:round/>
            <a:headEnd/>
            <a:tailEnd/>
          </a:ln>
          <a:effectLst/>
        </p:spPr>
        <p:txBody>
          <a:bodyPr/>
          <a:lstStyle/>
          <a:p>
            <a:endParaRPr lang="en-US"/>
          </a:p>
        </p:txBody>
      </p:sp>
      <p:sp>
        <p:nvSpPr>
          <p:cNvPr id="555047" name="Oval 39"/>
          <p:cNvSpPr>
            <a:spLocks noChangeArrowheads="1"/>
          </p:cNvSpPr>
          <p:nvPr/>
        </p:nvSpPr>
        <p:spPr bwMode="auto">
          <a:xfrm>
            <a:off x="4562475" y="4406900"/>
            <a:ext cx="146050" cy="147638"/>
          </a:xfrm>
          <a:prstGeom prst="ellipse">
            <a:avLst/>
          </a:prstGeom>
          <a:noFill/>
          <a:ln w="28575" algn="ctr">
            <a:solidFill>
              <a:schemeClr val="tx1"/>
            </a:solidFill>
            <a:round/>
            <a:headEnd/>
            <a:tailEnd/>
          </a:ln>
          <a:effectLst/>
        </p:spPr>
        <p:txBody>
          <a:bodyPr/>
          <a:lstStyle/>
          <a:p>
            <a:endParaRPr lang="en-US"/>
          </a:p>
        </p:txBody>
      </p:sp>
      <p:sp>
        <p:nvSpPr>
          <p:cNvPr id="555048" name="Line 40"/>
          <p:cNvSpPr>
            <a:spLocks noChangeShapeType="1"/>
          </p:cNvSpPr>
          <p:nvPr/>
        </p:nvSpPr>
        <p:spPr bwMode="auto">
          <a:xfrm flipH="1">
            <a:off x="4360863" y="4522788"/>
            <a:ext cx="209550" cy="109537"/>
          </a:xfrm>
          <a:prstGeom prst="line">
            <a:avLst/>
          </a:prstGeom>
          <a:noFill/>
          <a:ln w="28575">
            <a:solidFill>
              <a:schemeClr val="tx1"/>
            </a:solidFill>
            <a:round/>
            <a:headEnd/>
            <a:tailEnd/>
          </a:ln>
          <a:effectLst/>
        </p:spPr>
        <p:txBody>
          <a:bodyPr/>
          <a:lstStyle/>
          <a:p>
            <a:endParaRPr lang="en-US"/>
          </a:p>
        </p:txBody>
      </p:sp>
      <p:sp>
        <p:nvSpPr>
          <p:cNvPr id="555049" name="Line 41"/>
          <p:cNvSpPr>
            <a:spLocks noChangeShapeType="1"/>
          </p:cNvSpPr>
          <p:nvPr/>
        </p:nvSpPr>
        <p:spPr bwMode="auto">
          <a:xfrm>
            <a:off x="4706938" y="4498975"/>
            <a:ext cx="214312" cy="125413"/>
          </a:xfrm>
          <a:prstGeom prst="line">
            <a:avLst/>
          </a:prstGeom>
          <a:noFill/>
          <a:ln w="28575">
            <a:solidFill>
              <a:schemeClr val="tx1"/>
            </a:solidFill>
            <a:round/>
            <a:headEnd/>
            <a:tailEnd/>
          </a:ln>
          <a:effectLst/>
        </p:spPr>
        <p:txBody>
          <a:bodyPr/>
          <a:lstStyle/>
          <a:p>
            <a:endParaRPr lang="en-US"/>
          </a:p>
        </p:txBody>
      </p:sp>
      <p:sp>
        <p:nvSpPr>
          <p:cNvPr id="555052" name="Oval 44"/>
          <p:cNvSpPr>
            <a:spLocks noChangeArrowheads="1"/>
          </p:cNvSpPr>
          <p:nvPr/>
        </p:nvSpPr>
        <p:spPr bwMode="auto">
          <a:xfrm>
            <a:off x="4429125" y="5003800"/>
            <a:ext cx="147638" cy="147638"/>
          </a:xfrm>
          <a:prstGeom prst="ellipse">
            <a:avLst/>
          </a:prstGeom>
          <a:noFill/>
          <a:ln w="28575" algn="ctr">
            <a:solidFill>
              <a:schemeClr val="tx1"/>
            </a:solidFill>
            <a:round/>
            <a:headEnd/>
            <a:tailEnd/>
          </a:ln>
          <a:effectLst/>
        </p:spPr>
        <p:txBody>
          <a:bodyPr/>
          <a:lstStyle/>
          <a:p>
            <a:endParaRPr lang="en-US"/>
          </a:p>
        </p:txBody>
      </p:sp>
      <p:sp>
        <p:nvSpPr>
          <p:cNvPr id="555053" name="Line 45"/>
          <p:cNvSpPr>
            <a:spLocks noChangeShapeType="1"/>
          </p:cNvSpPr>
          <p:nvPr/>
        </p:nvSpPr>
        <p:spPr bwMode="auto">
          <a:xfrm flipH="1">
            <a:off x="4487863" y="4926013"/>
            <a:ext cx="9525" cy="61912"/>
          </a:xfrm>
          <a:prstGeom prst="line">
            <a:avLst/>
          </a:prstGeom>
          <a:noFill/>
          <a:ln w="28575">
            <a:solidFill>
              <a:schemeClr val="tx1"/>
            </a:solidFill>
            <a:round/>
            <a:headEnd/>
            <a:tailEnd/>
          </a:ln>
          <a:effectLst/>
        </p:spPr>
        <p:txBody>
          <a:bodyPr/>
          <a:lstStyle/>
          <a:p>
            <a:endParaRPr lang="en-US"/>
          </a:p>
        </p:txBody>
      </p:sp>
      <p:sp>
        <p:nvSpPr>
          <p:cNvPr id="555054" name="Oval 46"/>
          <p:cNvSpPr>
            <a:spLocks noChangeArrowheads="1"/>
          </p:cNvSpPr>
          <p:nvPr/>
        </p:nvSpPr>
        <p:spPr bwMode="auto">
          <a:xfrm>
            <a:off x="2916238" y="4254500"/>
            <a:ext cx="146050" cy="147638"/>
          </a:xfrm>
          <a:prstGeom prst="ellipse">
            <a:avLst/>
          </a:prstGeom>
          <a:noFill/>
          <a:ln w="28575" algn="ctr">
            <a:solidFill>
              <a:schemeClr val="tx1"/>
            </a:solidFill>
            <a:round/>
            <a:headEnd/>
            <a:tailEnd/>
          </a:ln>
          <a:effectLst/>
        </p:spPr>
        <p:txBody>
          <a:bodyPr/>
          <a:lstStyle/>
          <a:p>
            <a:endParaRPr lang="en-US"/>
          </a:p>
        </p:txBody>
      </p:sp>
      <p:sp>
        <p:nvSpPr>
          <p:cNvPr id="555055" name="Oval 47"/>
          <p:cNvSpPr>
            <a:spLocks noChangeArrowheads="1"/>
          </p:cNvSpPr>
          <p:nvPr/>
        </p:nvSpPr>
        <p:spPr bwMode="auto">
          <a:xfrm>
            <a:off x="3117850" y="4430713"/>
            <a:ext cx="146050" cy="147637"/>
          </a:xfrm>
          <a:prstGeom prst="ellipse">
            <a:avLst/>
          </a:prstGeom>
          <a:noFill/>
          <a:ln w="28575" algn="ctr">
            <a:solidFill>
              <a:schemeClr val="tx1"/>
            </a:solidFill>
            <a:round/>
            <a:headEnd/>
            <a:tailEnd/>
          </a:ln>
          <a:effectLst/>
        </p:spPr>
        <p:txBody>
          <a:bodyPr/>
          <a:lstStyle/>
          <a:p>
            <a:endParaRPr lang="en-US"/>
          </a:p>
        </p:txBody>
      </p:sp>
      <p:sp>
        <p:nvSpPr>
          <p:cNvPr id="555056" name="Line 48"/>
          <p:cNvSpPr>
            <a:spLocks noChangeShapeType="1"/>
          </p:cNvSpPr>
          <p:nvPr/>
        </p:nvSpPr>
        <p:spPr bwMode="auto">
          <a:xfrm>
            <a:off x="3027363" y="4379913"/>
            <a:ext cx="90487" cy="77787"/>
          </a:xfrm>
          <a:prstGeom prst="line">
            <a:avLst/>
          </a:prstGeom>
          <a:noFill/>
          <a:ln w="28575">
            <a:solidFill>
              <a:schemeClr val="tx1"/>
            </a:solidFill>
            <a:round/>
            <a:headEnd/>
            <a:tailEnd/>
          </a:ln>
          <a:effectLst/>
        </p:spPr>
        <p:txBody>
          <a:bodyPr/>
          <a:lstStyle/>
          <a:p>
            <a:endParaRPr lang="en-US"/>
          </a:p>
        </p:txBody>
      </p:sp>
      <p:sp>
        <p:nvSpPr>
          <p:cNvPr id="555057" name="Line 49"/>
          <p:cNvSpPr>
            <a:spLocks noChangeShapeType="1"/>
          </p:cNvSpPr>
          <p:nvPr/>
        </p:nvSpPr>
        <p:spPr bwMode="auto">
          <a:xfrm flipH="1" flipV="1">
            <a:off x="3248025" y="4489450"/>
            <a:ext cx="522288" cy="66675"/>
          </a:xfrm>
          <a:prstGeom prst="line">
            <a:avLst/>
          </a:prstGeom>
          <a:noFill/>
          <a:ln w="28575">
            <a:solidFill>
              <a:schemeClr val="tx1"/>
            </a:solidFill>
            <a:round/>
            <a:headEnd/>
            <a:tailEnd/>
          </a:ln>
          <a:effectLst/>
        </p:spPr>
        <p:txBody>
          <a:bodyPr/>
          <a:lstStyle/>
          <a:p>
            <a:endParaRPr lang="en-US"/>
          </a:p>
        </p:txBody>
      </p:sp>
      <p:sp>
        <p:nvSpPr>
          <p:cNvPr id="555058" name="Line 50"/>
          <p:cNvSpPr>
            <a:spLocks noChangeShapeType="1"/>
          </p:cNvSpPr>
          <p:nvPr/>
        </p:nvSpPr>
        <p:spPr bwMode="auto">
          <a:xfrm flipV="1">
            <a:off x="2690813" y="4660900"/>
            <a:ext cx="773112" cy="25400"/>
          </a:xfrm>
          <a:prstGeom prst="line">
            <a:avLst/>
          </a:prstGeom>
          <a:noFill/>
          <a:ln w="12700">
            <a:solidFill>
              <a:schemeClr val="tx1"/>
            </a:solidFill>
            <a:prstDash val="dash"/>
            <a:round/>
            <a:headEnd/>
            <a:tailEnd/>
          </a:ln>
          <a:effectLst/>
        </p:spPr>
        <p:txBody>
          <a:bodyPr/>
          <a:lstStyle/>
          <a:p>
            <a:endParaRPr lang="en-US"/>
          </a:p>
        </p:txBody>
      </p:sp>
      <p:sp>
        <p:nvSpPr>
          <p:cNvPr id="555059" name="Oval 51"/>
          <p:cNvSpPr>
            <a:spLocks noChangeArrowheads="1"/>
          </p:cNvSpPr>
          <p:nvPr/>
        </p:nvSpPr>
        <p:spPr bwMode="auto">
          <a:xfrm>
            <a:off x="3770313" y="4494213"/>
            <a:ext cx="146050" cy="147637"/>
          </a:xfrm>
          <a:prstGeom prst="ellipse">
            <a:avLst/>
          </a:prstGeom>
          <a:noFill/>
          <a:ln w="28575" algn="ctr">
            <a:solidFill>
              <a:schemeClr val="tx1"/>
            </a:solidFill>
            <a:round/>
            <a:headEnd/>
            <a:tailEnd/>
          </a:ln>
          <a:effectLst/>
        </p:spPr>
        <p:txBody>
          <a:bodyPr/>
          <a:lstStyle/>
          <a:p>
            <a:endParaRPr lang="en-US"/>
          </a:p>
        </p:txBody>
      </p:sp>
      <p:sp>
        <p:nvSpPr>
          <p:cNvPr id="555060" name="Line 52"/>
          <p:cNvSpPr>
            <a:spLocks noChangeShapeType="1"/>
          </p:cNvSpPr>
          <p:nvPr/>
        </p:nvSpPr>
        <p:spPr bwMode="auto">
          <a:xfrm flipH="1">
            <a:off x="3914775" y="4451350"/>
            <a:ext cx="652463" cy="112713"/>
          </a:xfrm>
          <a:prstGeom prst="line">
            <a:avLst/>
          </a:prstGeom>
          <a:noFill/>
          <a:ln w="28575">
            <a:solidFill>
              <a:schemeClr val="tx1"/>
            </a:solidFill>
            <a:round/>
            <a:headEnd/>
            <a:tailEnd/>
          </a:ln>
          <a:effectLst/>
        </p:spPr>
        <p:txBody>
          <a:bodyPr/>
          <a:lstStyle/>
          <a:p>
            <a:endParaRPr lang="en-US"/>
          </a:p>
        </p:txBody>
      </p:sp>
      <p:sp>
        <p:nvSpPr>
          <p:cNvPr id="555061" name="Oval 53"/>
          <p:cNvSpPr>
            <a:spLocks noChangeArrowheads="1"/>
          </p:cNvSpPr>
          <p:nvPr/>
        </p:nvSpPr>
        <p:spPr bwMode="auto">
          <a:xfrm>
            <a:off x="3208338" y="4795838"/>
            <a:ext cx="146050" cy="147637"/>
          </a:xfrm>
          <a:prstGeom prst="ellipse">
            <a:avLst/>
          </a:prstGeom>
          <a:noFill/>
          <a:ln w="28575" algn="ctr">
            <a:solidFill>
              <a:schemeClr val="tx1"/>
            </a:solidFill>
            <a:round/>
            <a:headEnd/>
            <a:tailEnd/>
          </a:ln>
          <a:effectLst/>
        </p:spPr>
        <p:txBody>
          <a:bodyPr/>
          <a:lstStyle/>
          <a:p>
            <a:endParaRPr lang="en-US"/>
          </a:p>
        </p:txBody>
      </p:sp>
      <p:sp>
        <p:nvSpPr>
          <p:cNvPr id="555062" name="Line 54"/>
          <p:cNvSpPr>
            <a:spLocks noChangeShapeType="1"/>
          </p:cNvSpPr>
          <p:nvPr/>
        </p:nvSpPr>
        <p:spPr bwMode="auto">
          <a:xfrm flipH="1">
            <a:off x="3354388" y="4632325"/>
            <a:ext cx="442912" cy="219075"/>
          </a:xfrm>
          <a:prstGeom prst="line">
            <a:avLst/>
          </a:prstGeom>
          <a:noFill/>
          <a:ln w="28575">
            <a:solidFill>
              <a:schemeClr val="tx1"/>
            </a:solidFill>
            <a:round/>
            <a:headEnd/>
            <a:tailEnd/>
          </a:ln>
          <a:effectLst/>
        </p:spPr>
        <p:txBody>
          <a:bodyPr/>
          <a:lstStyle/>
          <a:p>
            <a:endParaRPr lang="en-US"/>
          </a:p>
        </p:txBody>
      </p:sp>
      <p:sp>
        <p:nvSpPr>
          <p:cNvPr id="555063" name="Oval 55"/>
          <p:cNvSpPr>
            <a:spLocks noChangeArrowheads="1"/>
          </p:cNvSpPr>
          <p:nvPr/>
        </p:nvSpPr>
        <p:spPr bwMode="auto">
          <a:xfrm>
            <a:off x="3189288" y="5027613"/>
            <a:ext cx="146050" cy="147637"/>
          </a:xfrm>
          <a:prstGeom prst="ellipse">
            <a:avLst/>
          </a:prstGeom>
          <a:noFill/>
          <a:ln w="28575" algn="ctr">
            <a:solidFill>
              <a:schemeClr val="tx1"/>
            </a:solidFill>
            <a:round/>
            <a:headEnd/>
            <a:tailEnd/>
          </a:ln>
          <a:effectLst/>
        </p:spPr>
        <p:txBody>
          <a:bodyPr/>
          <a:lstStyle/>
          <a:p>
            <a:endParaRPr lang="en-US"/>
          </a:p>
        </p:txBody>
      </p:sp>
      <p:sp>
        <p:nvSpPr>
          <p:cNvPr id="555064" name="Line 56"/>
          <p:cNvSpPr>
            <a:spLocks noChangeShapeType="1"/>
          </p:cNvSpPr>
          <p:nvPr/>
        </p:nvSpPr>
        <p:spPr bwMode="auto">
          <a:xfrm flipH="1">
            <a:off x="3248025" y="4960938"/>
            <a:ext cx="38100" cy="69850"/>
          </a:xfrm>
          <a:prstGeom prst="line">
            <a:avLst/>
          </a:prstGeom>
          <a:noFill/>
          <a:ln w="28575">
            <a:solidFill>
              <a:schemeClr val="tx1"/>
            </a:solidFill>
            <a:round/>
            <a:headEnd/>
            <a:tailEnd/>
          </a:ln>
          <a:effectLst/>
        </p:spPr>
        <p:txBody>
          <a:bodyPr/>
          <a:lstStyle/>
          <a:p>
            <a:endParaRPr lang="en-US"/>
          </a:p>
        </p:txBody>
      </p:sp>
      <p:sp>
        <p:nvSpPr>
          <p:cNvPr id="555065" name="Oval 57"/>
          <p:cNvSpPr>
            <a:spLocks noChangeArrowheads="1"/>
          </p:cNvSpPr>
          <p:nvPr/>
        </p:nvSpPr>
        <p:spPr bwMode="auto">
          <a:xfrm>
            <a:off x="40147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5066" name="Line 58"/>
          <p:cNvSpPr>
            <a:spLocks noChangeShapeType="1"/>
          </p:cNvSpPr>
          <p:nvPr/>
        </p:nvSpPr>
        <p:spPr bwMode="auto">
          <a:xfrm flipH="1">
            <a:off x="4137025" y="4711700"/>
            <a:ext cx="106363" cy="73025"/>
          </a:xfrm>
          <a:prstGeom prst="line">
            <a:avLst/>
          </a:prstGeom>
          <a:noFill/>
          <a:ln w="28575">
            <a:solidFill>
              <a:schemeClr val="tx1"/>
            </a:solidFill>
            <a:round/>
            <a:headEnd/>
            <a:tailEnd/>
          </a:ln>
          <a:effectLst/>
        </p:spPr>
        <p:txBody>
          <a:bodyPr/>
          <a:lstStyle/>
          <a:p>
            <a:endParaRPr lang="en-US"/>
          </a:p>
        </p:txBody>
      </p:sp>
      <p:sp>
        <p:nvSpPr>
          <p:cNvPr id="555069" name="Rectangle 61"/>
          <p:cNvSpPr>
            <a:spLocks noChangeArrowheads="1"/>
          </p:cNvSpPr>
          <p:nvPr/>
        </p:nvSpPr>
        <p:spPr bwMode="auto">
          <a:xfrm>
            <a:off x="2705100" y="4176713"/>
            <a:ext cx="2716213" cy="1073150"/>
          </a:xfrm>
          <a:prstGeom prst="rect">
            <a:avLst/>
          </a:prstGeom>
          <a:noFill/>
          <a:ln w="38100">
            <a:solidFill>
              <a:schemeClr val="accent2"/>
            </a:solidFill>
            <a:miter lim="800000"/>
            <a:headEnd/>
            <a:tailEnd/>
          </a:ln>
          <a:effectLst/>
        </p:spPr>
        <p:txBody>
          <a:bodyPr wrap="none" anchor="ctr"/>
          <a:lstStyle/>
          <a:p>
            <a:endParaRPr lang="en-US"/>
          </a:p>
        </p:txBody>
      </p:sp>
      <p:sp>
        <p:nvSpPr>
          <p:cNvPr id="555070" name="Line 62"/>
          <p:cNvSpPr>
            <a:spLocks noChangeShapeType="1"/>
          </p:cNvSpPr>
          <p:nvPr/>
        </p:nvSpPr>
        <p:spPr bwMode="auto">
          <a:xfrm>
            <a:off x="44021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5071" name="Line 63"/>
          <p:cNvSpPr>
            <a:spLocks noChangeShapeType="1"/>
          </p:cNvSpPr>
          <p:nvPr/>
        </p:nvSpPr>
        <p:spPr bwMode="auto">
          <a:xfrm>
            <a:off x="44021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5072" name="Line 64"/>
          <p:cNvSpPr>
            <a:spLocks noChangeShapeType="1"/>
          </p:cNvSpPr>
          <p:nvPr/>
        </p:nvSpPr>
        <p:spPr bwMode="auto">
          <a:xfrm>
            <a:off x="44021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5073" name="Line 65"/>
          <p:cNvSpPr>
            <a:spLocks noChangeShapeType="1"/>
          </p:cNvSpPr>
          <p:nvPr/>
        </p:nvSpPr>
        <p:spPr bwMode="auto">
          <a:xfrm>
            <a:off x="44021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5074" name="Line 66"/>
          <p:cNvSpPr>
            <a:spLocks noChangeShapeType="1"/>
          </p:cNvSpPr>
          <p:nvPr/>
        </p:nvSpPr>
        <p:spPr bwMode="auto">
          <a:xfrm>
            <a:off x="44021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5075" name="Line 67"/>
          <p:cNvSpPr>
            <a:spLocks noChangeShapeType="1"/>
          </p:cNvSpPr>
          <p:nvPr/>
        </p:nvSpPr>
        <p:spPr bwMode="auto">
          <a:xfrm>
            <a:off x="3632200" y="26590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5076" name="Line 68"/>
          <p:cNvSpPr>
            <a:spLocks noChangeShapeType="1"/>
          </p:cNvSpPr>
          <p:nvPr/>
        </p:nvSpPr>
        <p:spPr bwMode="auto">
          <a:xfrm>
            <a:off x="3632200" y="28575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5077" name="Line 69"/>
          <p:cNvSpPr>
            <a:spLocks noChangeShapeType="1"/>
          </p:cNvSpPr>
          <p:nvPr/>
        </p:nvSpPr>
        <p:spPr bwMode="auto">
          <a:xfrm>
            <a:off x="3632200" y="3052763"/>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5078" name="Line 70"/>
          <p:cNvSpPr>
            <a:spLocks noChangeShapeType="1"/>
          </p:cNvSpPr>
          <p:nvPr/>
        </p:nvSpPr>
        <p:spPr bwMode="auto">
          <a:xfrm>
            <a:off x="3632200" y="223678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5079" name="Line 71"/>
          <p:cNvSpPr>
            <a:spLocks noChangeShapeType="1"/>
          </p:cNvSpPr>
          <p:nvPr/>
        </p:nvSpPr>
        <p:spPr bwMode="auto">
          <a:xfrm>
            <a:off x="3632200" y="243522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5080" name="Line 72"/>
          <p:cNvSpPr>
            <a:spLocks noChangeShapeType="1"/>
          </p:cNvSpPr>
          <p:nvPr/>
        </p:nvSpPr>
        <p:spPr bwMode="auto">
          <a:xfrm>
            <a:off x="52149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5081" name="Line 73"/>
          <p:cNvSpPr>
            <a:spLocks noChangeShapeType="1"/>
          </p:cNvSpPr>
          <p:nvPr/>
        </p:nvSpPr>
        <p:spPr bwMode="auto">
          <a:xfrm>
            <a:off x="52149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5082" name="Line 74"/>
          <p:cNvSpPr>
            <a:spLocks noChangeShapeType="1"/>
          </p:cNvSpPr>
          <p:nvPr/>
        </p:nvSpPr>
        <p:spPr bwMode="auto">
          <a:xfrm>
            <a:off x="52149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5083" name="Line 75"/>
          <p:cNvSpPr>
            <a:spLocks noChangeShapeType="1"/>
          </p:cNvSpPr>
          <p:nvPr/>
        </p:nvSpPr>
        <p:spPr bwMode="auto">
          <a:xfrm>
            <a:off x="52149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5084" name="Line 76"/>
          <p:cNvSpPr>
            <a:spLocks noChangeShapeType="1"/>
          </p:cNvSpPr>
          <p:nvPr/>
        </p:nvSpPr>
        <p:spPr bwMode="auto">
          <a:xfrm>
            <a:off x="52149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61" name="Slide Number Placeholder 60"/>
          <p:cNvSpPr>
            <a:spLocks noGrp="1"/>
          </p:cNvSpPr>
          <p:nvPr>
            <p:ph type="sldNum" sz="quarter" idx="10"/>
          </p:nvPr>
        </p:nvSpPr>
        <p:spPr/>
        <p:txBody>
          <a:bodyPr/>
          <a:lstStyle/>
          <a:p>
            <a:pPr>
              <a:defRPr/>
            </a:pPr>
            <a:fld id="{ADF37FEF-FB85-4DDB-AE1E-F793A92FED47}" type="slidenum">
              <a:rPr lang="en-US" smtClean="0"/>
              <a:pPr>
                <a:defRPr/>
              </a:pPr>
              <a:t>43</a:t>
            </a:fld>
            <a:endParaRPr lang="en-US"/>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AutoShape 2"/>
          <p:cNvSpPr>
            <a:spLocks noChangeArrowheads="1"/>
          </p:cNvSpPr>
          <p:nvPr/>
        </p:nvSpPr>
        <p:spPr bwMode="auto">
          <a:xfrm>
            <a:off x="2668588" y="1114425"/>
            <a:ext cx="4297362" cy="2105025"/>
          </a:xfrm>
          <a:prstGeom prst="roundRect">
            <a:avLst>
              <a:gd name="adj" fmla="val 16667"/>
            </a:avLst>
          </a:prstGeom>
          <a:solidFill>
            <a:schemeClr val="hlink"/>
          </a:solidFill>
          <a:ln w="28575">
            <a:solidFill>
              <a:schemeClr val="tx1"/>
            </a:solidFill>
            <a:round/>
            <a:headEnd/>
            <a:tailEnd/>
          </a:ln>
          <a:effectLst/>
        </p:spPr>
        <p:txBody>
          <a:bodyPr wrap="none"/>
          <a:lstStyle/>
          <a:p>
            <a:pPr algn="ctr"/>
            <a:r>
              <a:rPr lang="en-US" sz="2000">
                <a:latin typeface="Arial" charset="0"/>
              </a:rPr>
              <a:t>Long-term Procedural Memory</a:t>
            </a:r>
          </a:p>
          <a:p>
            <a:pPr algn="ctr"/>
            <a:r>
              <a:rPr lang="en-US" sz="2000">
                <a:latin typeface="Arial" charset="0"/>
              </a:rPr>
              <a:t>Production Rules</a:t>
            </a:r>
          </a:p>
        </p:txBody>
      </p:sp>
      <p:sp>
        <p:nvSpPr>
          <p:cNvPr id="556035" name="Rectangle 3"/>
          <p:cNvSpPr>
            <a:spLocks noGrp="1" noChangeArrowheads="1"/>
          </p:cNvSpPr>
          <p:nvPr>
            <p:ph type="title"/>
          </p:nvPr>
        </p:nvSpPr>
        <p:spPr/>
        <p:txBody>
          <a:bodyPr/>
          <a:lstStyle/>
          <a:p>
            <a:r>
              <a:rPr lang="en-US"/>
              <a:t>Current Implementation </a:t>
            </a:r>
          </a:p>
        </p:txBody>
      </p:sp>
      <p:sp>
        <p:nvSpPr>
          <p:cNvPr id="556036" name="Line 4"/>
          <p:cNvSpPr>
            <a:spLocks noChangeShapeType="1"/>
          </p:cNvSpPr>
          <p:nvPr/>
        </p:nvSpPr>
        <p:spPr bwMode="auto">
          <a:xfrm flipH="1">
            <a:off x="5072063" y="3225800"/>
            <a:ext cx="12700" cy="561975"/>
          </a:xfrm>
          <a:prstGeom prst="line">
            <a:avLst/>
          </a:prstGeom>
          <a:noFill/>
          <a:ln w="28575">
            <a:solidFill>
              <a:schemeClr val="tx1"/>
            </a:solidFill>
            <a:round/>
            <a:headEnd/>
            <a:tailEnd type="triangle" w="med" len="med"/>
          </a:ln>
          <a:effectLst/>
        </p:spPr>
        <p:txBody>
          <a:bodyPr/>
          <a:lstStyle/>
          <a:p>
            <a:endParaRPr lang="en-US"/>
          </a:p>
        </p:txBody>
      </p:sp>
      <p:sp>
        <p:nvSpPr>
          <p:cNvPr id="556037" name="Line 5"/>
          <p:cNvSpPr>
            <a:spLocks noChangeShapeType="1"/>
          </p:cNvSpPr>
          <p:nvPr/>
        </p:nvSpPr>
        <p:spPr bwMode="auto">
          <a:xfrm>
            <a:off x="5424488" y="3225800"/>
            <a:ext cx="3175" cy="561975"/>
          </a:xfrm>
          <a:prstGeom prst="line">
            <a:avLst/>
          </a:prstGeom>
          <a:noFill/>
          <a:ln w="28575">
            <a:solidFill>
              <a:schemeClr val="tx1"/>
            </a:solidFill>
            <a:round/>
            <a:headEnd/>
            <a:tailEnd type="triangle" w="med" len="med"/>
          </a:ln>
          <a:effectLst/>
        </p:spPr>
        <p:txBody>
          <a:bodyPr/>
          <a:lstStyle/>
          <a:p>
            <a:endParaRPr lang="en-US"/>
          </a:p>
        </p:txBody>
      </p:sp>
      <p:sp>
        <p:nvSpPr>
          <p:cNvPr id="556038" name="Line 6"/>
          <p:cNvSpPr>
            <a:spLocks noChangeShapeType="1"/>
          </p:cNvSpPr>
          <p:nvPr/>
        </p:nvSpPr>
        <p:spPr bwMode="auto">
          <a:xfrm flipV="1">
            <a:off x="3611563" y="3209925"/>
            <a:ext cx="3175" cy="577850"/>
          </a:xfrm>
          <a:prstGeom prst="line">
            <a:avLst/>
          </a:prstGeom>
          <a:noFill/>
          <a:ln w="28575">
            <a:solidFill>
              <a:schemeClr val="tx1"/>
            </a:solidFill>
            <a:round/>
            <a:headEnd/>
            <a:tailEnd type="triangle" w="med" len="med"/>
          </a:ln>
          <a:effectLst/>
        </p:spPr>
        <p:txBody>
          <a:bodyPr/>
          <a:lstStyle/>
          <a:p>
            <a:endParaRPr lang="en-US"/>
          </a:p>
        </p:txBody>
      </p:sp>
      <p:sp>
        <p:nvSpPr>
          <p:cNvPr id="556039" name="Line 7"/>
          <p:cNvSpPr>
            <a:spLocks noChangeShapeType="1"/>
          </p:cNvSpPr>
          <p:nvPr/>
        </p:nvSpPr>
        <p:spPr bwMode="auto">
          <a:xfrm flipV="1">
            <a:off x="3933825" y="3209925"/>
            <a:ext cx="15875" cy="577850"/>
          </a:xfrm>
          <a:prstGeom prst="line">
            <a:avLst/>
          </a:prstGeom>
          <a:noFill/>
          <a:ln w="28575">
            <a:solidFill>
              <a:schemeClr val="tx1"/>
            </a:solidFill>
            <a:round/>
            <a:headEnd/>
            <a:tailEnd type="triangle" w="med" len="med"/>
          </a:ln>
          <a:effectLst/>
        </p:spPr>
        <p:txBody>
          <a:bodyPr/>
          <a:lstStyle/>
          <a:p>
            <a:endParaRPr lang="en-US"/>
          </a:p>
        </p:txBody>
      </p:sp>
      <p:sp>
        <p:nvSpPr>
          <p:cNvPr id="556040" name="AutoShape 8"/>
          <p:cNvSpPr>
            <a:spLocks noChangeArrowheads="1"/>
          </p:cNvSpPr>
          <p:nvPr/>
        </p:nvSpPr>
        <p:spPr bwMode="auto">
          <a:xfrm>
            <a:off x="2659063" y="3792538"/>
            <a:ext cx="4348162" cy="1725612"/>
          </a:xfrm>
          <a:prstGeom prst="roundRect">
            <a:avLst>
              <a:gd name="adj" fmla="val 16667"/>
            </a:avLst>
          </a:prstGeom>
          <a:solidFill>
            <a:schemeClr val="hlink"/>
          </a:solidFill>
          <a:ln w="28575">
            <a:solidFill>
              <a:schemeClr val="tx1"/>
            </a:solidFill>
            <a:round/>
            <a:headEnd/>
            <a:tailEnd/>
          </a:ln>
          <a:effectLst/>
        </p:spPr>
        <p:txBody>
          <a:bodyPr wrap="none" anchorCtr="1"/>
          <a:lstStyle/>
          <a:p>
            <a:pPr algn="ctr"/>
            <a:endParaRPr lang="en-US" sz="2000">
              <a:latin typeface="Arial" charset="0"/>
            </a:endParaRPr>
          </a:p>
        </p:txBody>
      </p:sp>
      <p:sp>
        <p:nvSpPr>
          <p:cNvPr id="556041" name="Text Box 9"/>
          <p:cNvSpPr txBox="1">
            <a:spLocks noChangeArrowheads="1"/>
          </p:cNvSpPr>
          <p:nvPr/>
        </p:nvSpPr>
        <p:spPr bwMode="auto">
          <a:xfrm>
            <a:off x="31750" y="1579563"/>
            <a:ext cx="2684463" cy="3416320"/>
          </a:xfrm>
          <a:prstGeom prst="rect">
            <a:avLst/>
          </a:prstGeom>
          <a:noFill/>
          <a:ln w="12700">
            <a:noFill/>
            <a:miter lim="800000"/>
            <a:headEnd/>
            <a:tailEnd/>
          </a:ln>
          <a:effectLst/>
        </p:spPr>
        <p:txBody>
          <a:bodyPr>
            <a:spAutoFit/>
          </a:bodyPr>
          <a:lstStyle/>
          <a:p>
            <a:r>
              <a:rPr lang="en-US" u="sng" dirty="0">
                <a:solidFill>
                  <a:srgbClr val="FFFF00"/>
                </a:solidFill>
              </a:rPr>
              <a:t>Encoding</a:t>
            </a:r>
          </a:p>
          <a:p>
            <a:r>
              <a:rPr lang="en-US" dirty="0">
                <a:solidFill>
                  <a:srgbClr val="FFFF00"/>
                </a:solidFill>
              </a:rPr>
              <a:t>   Initiation</a:t>
            </a:r>
          </a:p>
          <a:p>
            <a:r>
              <a:rPr lang="en-US" dirty="0">
                <a:solidFill>
                  <a:srgbClr val="FFFF00"/>
                </a:solidFill>
              </a:rPr>
              <a:t>   Content</a:t>
            </a:r>
          </a:p>
          <a:p>
            <a:r>
              <a:rPr lang="en-US" u="sng" dirty="0">
                <a:solidFill>
                  <a:srgbClr val="FFFF00"/>
                </a:solidFill>
              </a:rPr>
              <a:t>Storage</a:t>
            </a:r>
          </a:p>
          <a:p>
            <a:r>
              <a:rPr lang="en-US" dirty="0">
                <a:solidFill>
                  <a:srgbClr val="FFFF00"/>
                </a:solidFill>
              </a:rPr>
              <a:t>  Episode Structure?</a:t>
            </a:r>
          </a:p>
          <a:p>
            <a:r>
              <a:rPr lang="en-US" u="sng" dirty="0">
                <a:solidFill>
                  <a:srgbClr val="FFFF00"/>
                </a:solidFill>
              </a:rPr>
              <a:t>Retrieval</a:t>
            </a:r>
          </a:p>
          <a:p>
            <a:endParaRPr lang="en-US" dirty="0">
              <a:solidFill>
                <a:srgbClr val="FFFF00"/>
              </a:solidFill>
            </a:endParaRPr>
          </a:p>
          <a:p>
            <a:endParaRPr lang="en-US" dirty="0">
              <a:solidFill>
                <a:srgbClr val="FFFF00"/>
              </a:solidFill>
            </a:endParaRPr>
          </a:p>
          <a:p>
            <a:r>
              <a:rPr lang="en-US" dirty="0">
                <a:solidFill>
                  <a:srgbClr val="FFFF00"/>
                </a:solidFill>
              </a:rPr>
              <a:t>    </a:t>
            </a:r>
          </a:p>
        </p:txBody>
      </p:sp>
      <p:sp>
        <p:nvSpPr>
          <p:cNvPr id="556042" name="Text Box 10"/>
          <p:cNvSpPr txBox="1">
            <a:spLocks noChangeArrowheads="1"/>
          </p:cNvSpPr>
          <p:nvPr/>
        </p:nvSpPr>
        <p:spPr bwMode="auto">
          <a:xfrm>
            <a:off x="1319213" y="6067425"/>
            <a:ext cx="6669087" cy="457200"/>
          </a:xfrm>
          <a:prstGeom prst="rect">
            <a:avLst/>
          </a:prstGeom>
          <a:noFill/>
          <a:ln w="12700">
            <a:noFill/>
            <a:miter lim="800000"/>
            <a:headEnd/>
            <a:tailEnd/>
          </a:ln>
          <a:effectLst/>
        </p:spPr>
        <p:txBody>
          <a:bodyPr>
            <a:spAutoFit/>
          </a:bodyPr>
          <a:lstStyle/>
          <a:p>
            <a:pPr algn="ctr">
              <a:spcBef>
                <a:spcPct val="50000"/>
              </a:spcBef>
            </a:pPr>
            <a:r>
              <a:rPr lang="en-US">
                <a:solidFill>
                  <a:srgbClr val="FFFF00"/>
                </a:solidFill>
              </a:rPr>
              <a:t>Episodes are stored in a separate memory</a:t>
            </a:r>
          </a:p>
        </p:txBody>
      </p:sp>
      <p:sp>
        <p:nvSpPr>
          <p:cNvPr id="556043" name="Line 11"/>
          <p:cNvSpPr>
            <a:spLocks noChangeShapeType="1"/>
          </p:cNvSpPr>
          <p:nvPr/>
        </p:nvSpPr>
        <p:spPr bwMode="auto">
          <a:xfrm>
            <a:off x="3490913" y="3798888"/>
            <a:ext cx="0" cy="1738312"/>
          </a:xfrm>
          <a:prstGeom prst="line">
            <a:avLst/>
          </a:prstGeom>
          <a:noFill/>
          <a:ln w="12700">
            <a:solidFill>
              <a:schemeClr val="tx1"/>
            </a:solidFill>
            <a:prstDash val="dash"/>
            <a:round/>
            <a:headEnd/>
            <a:tailEnd/>
          </a:ln>
          <a:effectLst/>
        </p:spPr>
        <p:txBody>
          <a:bodyPr/>
          <a:lstStyle/>
          <a:p>
            <a:endParaRPr lang="en-US"/>
          </a:p>
        </p:txBody>
      </p:sp>
      <p:sp>
        <p:nvSpPr>
          <p:cNvPr id="556044" name="Line 12"/>
          <p:cNvSpPr>
            <a:spLocks noChangeShapeType="1"/>
          </p:cNvSpPr>
          <p:nvPr/>
        </p:nvSpPr>
        <p:spPr bwMode="auto">
          <a:xfrm>
            <a:off x="5840413" y="3786188"/>
            <a:ext cx="0" cy="1738312"/>
          </a:xfrm>
          <a:prstGeom prst="line">
            <a:avLst/>
          </a:prstGeom>
          <a:noFill/>
          <a:ln w="12700">
            <a:solidFill>
              <a:schemeClr val="tx1"/>
            </a:solidFill>
            <a:prstDash val="dash"/>
            <a:round/>
            <a:headEnd/>
            <a:tailEnd/>
          </a:ln>
          <a:effectLst/>
        </p:spPr>
        <p:txBody>
          <a:bodyPr/>
          <a:lstStyle/>
          <a:p>
            <a:endParaRPr lang="en-US"/>
          </a:p>
        </p:txBody>
      </p:sp>
      <p:sp>
        <p:nvSpPr>
          <p:cNvPr id="556045" name="Line 13"/>
          <p:cNvSpPr>
            <a:spLocks noChangeShapeType="1"/>
          </p:cNvSpPr>
          <p:nvPr/>
        </p:nvSpPr>
        <p:spPr bwMode="auto">
          <a:xfrm flipV="1">
            <a:off x="5822950" y="4675188"/>
            <a:ext cx="1196975" cy="12700"/>
          </a:xfrm>
          <a:prstGeom prst="line">
            <a:avLst/>
          </a:prstGeom>
          <a:noFill/>
          <a:ln w="12700">
            <a:solidFill>
              <a:schemeClr val="tx1"/>
            </a:solidFill>
            <a:prstDash val="dash"/>
            <a:round/>
            <a:headEnd/>
            <a:tailEnd/>
          </a:ln>
          <a:effectLst/>
        </p:spPr>
        <p:txBody>
          <a:bodyPr/>
          <a:lstStyle/>
          <a:p>
            <a:endParaRPr lang="en-US"/>
          </a:p>
        </p:txBody>
      </p:sp>
      <p:sp>
        <p:nvSpPr>
          <p:cNvPr id="556046" name="Text Box 14"/>
          <p:cNvSpPr txBox="1">
            <a:spLocks noChangeArrowheads="1"/>
          </p:cNvSpPr>
          <p:nvPr/>
        </p:nvSpPr>
        <p:spPr bwMode="auto">
          <a:xfrm>
            <a:off x="2719388" y="5140325"/>
            <a:ext cx="785812" cy="366713"/>
          </a:xfrm>
          <a:prstGeom prst="rect">
            <a:avLst/>
          </a:prstGeom>
          <a:noFill/>
          <a:ln w="12700">
            <a:noFill/>
            <a:miter lim="800000"/>
            <a:headEnd/>
            <a:tailEnd/>
          </a:ln>
          <a:effectLst/>
        </p:spPr>
        <p:txBody>
          <a:bodyPr>
            <a:spAutoFit/>
          </a:bodyPr>
          <a:lstStyle/>
          <a:p>
            <a:pPr>
              <a:spcBef>
                <a:spcPct val="50000"/>
              </a:spcBef>
            </a:pPr>
            <a:r>
              <a:rPr lang="en-US" sz="1800"/>
              <a:t>Input</a:t>
            </a:r>
          </a:p>
        </p:txBody>
      </p:sp>
      <p:sp>
        <p:nvSpPr>
          <p:cNvPr id="556047" name="Text Box 15"/>
          <p:cNvSpPr txBox="1">
            <a:spLocks noChangeArrowheads="1"/>
          </p:cNvSpPr>
          <p:nvPr/>
        </p:nvSpPr>
        <p:spPr bwMode="auto">
          <a:xfrm>
            <a:off x="2667000" y="3786188"/>
            <a:ext cx="966788" cy="366712"/>
          </a:xfrm>
          <a:prstGeom prst="rect">
            <a:avLst/>
          </a:prstGeom>
          <a:noFill/>
          <a:ln w="12700">
            <a:noFill/>
            <a:miter lim="800000"/>
            <a:headEnd/>
            <a:tailEnd/>
          </a:ln>
          <a:effectLst/>
        </p:spPr>
        <p:txBody>
          <a:bodyPr>
            <a:spAutoFit/>
          </a:bodyPr>
          <a:lstStyle/>
          <a:p>
            <a:pPr>
              <a:spcBef>
                <a:spcPct val="50000"/>
              </a:spcBef>
            </a:pPr>
            <a:r>
              <a:rPr lang="en-US" sz="1800"/>
              <a:t>Output</a:t>
            </a:r>
          </a:p>
        </p:txBody>
      </p:sp>
      <p:sp>
        <p:nvSpPr>
          <p:cNvPr id="556048" name="Text Box 16"/>
          <p:cNvSpPr txBox="1">
            <a:spLocks noChangeArrowheads="1"/>
          </p:cNvSpPr>
          <p:nvPr/>
        </p:nvSpPr>
        <p:spPr bwMode="auto">
          <a:xfrm>
            <a:off x="5922963" y="3744913"/>
            <a:ext cx="798512" cy="366712"/>
          </a:xfrm>
          <a:prstGeom prst="rect">
            <a:avLst/>
          </a:prstGeom>
          <a:noFill/>
          <a:ln w="12700">
            <a:noFill/>
            <a:miter lim="800000"/>
            <a:headEnd/>
            <a:tailEnd/>
          </a:ln>
          <a:effectLst/>
        </p:spPr>
        <p:txBody>
          <a:bodyPr>
            <a:spAutoFit/>
          </a:bodyPr>
          <a:lstStyle/>
          <a:p>
            <a:pPr>
              <a:spcBef>
                <a:spcPct val="50000"/>
              </a:spcBef>
            </a:pPr>
            <a:r>
              <a:rPr lang="en-US" sz="1800"/>
              <a:t>Cue</a:t>
            </a:r>
          </a:p>
        </p:txBody>
      </p:sp>
      <p:sp>
        <p:nvSpPr>
          <p:cNvPr id="556049" name="Text Box 17"/>
          <p:cNvSpPr txBox="1">
            <a:spLocks noChangeArrowheads="1"/>
          </p:cNvSpPr>
          <p:nvPr/>
        </p:nvSpPr>
        <p:spPr bwMode="auto">
          <a:xfrm>
            <a:off x="5818188" y="5162550"/>
            <a:ext cx="1223962" cy="366713"/>
          </a:xfrm>
          <a:prstGeom prst="rect">
            <a:avLst/>
          </a:prstGeom>
          <a:noFill/>
          <a:ln w="12700">
            <a:noFill/>
            <a:miter lim="800000"/>
            <a:headEnd/>
            <a:tailEnd/>
          </a:ln>
          <a:effectLst/>
        </p:spPr>
        <p:txBody>
          <a:bodyPr>
            <a:spAutoFit/>
          </a:bodyPr>
          <a:lstStyle/>
          <a:p>
            <a:pPr>
              <a:spcBef>
                <a:spcPct val="50000"/>
              </a:spcBef>
            </a:pPr>
            <a:r>
              <a:rPr lang="en-US" sz="1800"/>
              <a:t>Retrieved</a:t>
            </a:r>
          </a:p>
        </p:txBody>
      </p:sp>
      <p:sp>
        <p:nvSpPr>
          <p:cNvPr id="556050" name="Text Box 18"/>
          <p:cNvSpPr txBox="1">
            <a:spLocks noChangeArrowheads="1"/>
          </p:cNvSpPr>
          <p:nvPr/>
        </p:nvSpPr>
        <p:spPr bwMode="auto">
          <a:xfrm>
            <a:off x="3479800" y="3787775"/>
            <a:ext cx="2549525" cy="457200"/>
          </a:xfrm>
          <a:prstGeom prst="rect">
            <a:avLst/>
          </a:prstGeom>
          <a:noFill/>
          <a:ln w="12700">
            <a:noFill/>
            <a:miter lim="800000"/>
            <a:headEnd/>
            <a:tailEnd/>
          </a:ln>
          <a:effectLst/>
        </p:spPr>
        <p:txBody>
          <a:bodyPr>
            <a:spAutoFit/>
          </a:bodyPr>
          <a:lstStyle/>
          <a:p>
            <a:pPr>
              <a:spcBef>
                <a:spcPct val="50000"/>
              </a:spcBef>
            </a:pPr>
            <a:r>
              <a:rPr lang="en-US"/>
              <a:t>Working Memory</a:t>
            </a:r>
          </a:p>
        </p:txBody>
      </p:sp>
      <p:sp>
        <p:nvSpPr>
          <p:cNvPr id="556051" name="Oval 19"/>
          <p:cNvSpPr>
            <a:spLocks noChangeArrowheads="1"/>
          </p:cNvSpPr>
          <p:nvPr/>
        </p:nvSpPr>
        <p:spPr bwMode="auto">
          <a:xfrm>
            <a:off x="4214813" y="4595813"/>
            <a:ext cx="146050" cy="147637"/>
          </a:xfrm>
          <a:prstGeom prst="ellipse">
            <a:avLst/>
          </a:prstGeom>
          <a:noFill/>
          <a:ln w="28575" algn="ctr">
            <a:solidFill>
              <a:schemeClr val="tx1"/>
            </a:solidFill>
            <a:round/>
            <a:headEnd/>
            <a:tailEnd/>
          </a:ln>
          <a:effectLst/>
        </p:spPr>
        <p:txBody>
          <a:bodyPr/>
          <a:lstStyle/>
          <a:p>
            <a:endParaRPr lang="en-US"/>
          </a:p>
        </p:txBody>
      </p:sp>
      <p:sp>
        <p:nvSpPr>
          <p:cNvPr id="556052" name="Oval 20"/>
          <p:cNvSpPr>
            <a:spLocks noChangeArrowheads="1"/>
          </p:cNvSpPr>
          <p:nvPr/>
        </p:nvSpPr>
        <p:spPr bwMode="auto">
          <a:xfrm>
            <a:off x="4416425" y="4772025"/>
            <a:ext cx="146050" cy="147638"/>
          </a:xfrm>
          <a:prstGeom prst="ellipse">
            <a:avLst/>
          </a:prstGeom>
          <a:noFill/>
          <a:ln w="28575" algn="ctr">
            <a:solidFill>
              <a:schemeClr val="tx1"/>
            </a:solidFill>
            <a:round/>
            <a:headEnd/>
            <a:tailEnd/>
          </a:ln>
          <a:effectLst/>
        </p:spPr>
        <p:txBody>
          <a:bodyPr/>
          <a:lstStyle/>
          <a:p>
            <a:endParaRPr lang="en-US"/>
          </a:p>
        </p:txBody>
      </p:sp>
      <p:sp>
        <p:nvSpPr>
          <p:cNvPr id="556053" name="Line 21"/>
          <p:cNvSpPr>
            <a:spLocks noChangeShapeType="1"/>
          </p:cNvSpPr>
          <p:nvPr/>
        </p:nvSpPr>
        <p:spPr bwMode="auto">
          <a:xfrm>
            <a:off x="4327525" y="4721225"/>
            <a:ext cx="88900" cy="77788"/>
          </a:xfrm>
          <a:prstGeom prst="line">
            <a:avLst/>
          </a:prstGeom>
          <a:noFill/>
          <a:ln w="28575">
            <a:solidFill>
              <a:schemeClr val="tx1"/>
            </a:solidFill>
            <a:round/>
            <a:headEnd/>
            <a:tailEnd/>
          </a:ln>
          <a:effectLst/>
        </p:spPr>
        <p:txBody>
          <a:bodyPr/>
          <a:lstStyle/>
          <a:p>
            <a:endParaRPr lang="en-US"/>
          </a:p>
        </p:txBody>
      </p:sp>
      <p:sp>
        <p:nvSpPr>
          <p:cNvPr id="556054" name="Oval 22"/>
          <p:cNvSpPr>
            <a:spLocks noChangeArrowheads="1"/>
          </p:cNvSpPr>
          <p:nvPr/>
        </p:nvSpPr>
        <p:spPr bwMode="auto">
          <a:xfrm>
            <a:off x="4921250" y="4586288"/>
            <a:ext cx="146050" cy="147637"/>
          </a:xfrm>
          <a:prstGeom prst="ellipse">
            <a:avLst/>
          </a:prstGeom>
          <a:noFill/>
          <a:ln w="28575" algn="ctr">
            <a:solidFill>
              <a:schemeClr val="tx1"/>
            </a:solidFill>
            <a:round/>
            <a:headEnd/>
            <a:tailEnd/>
          </a:ln>
          <a:effectLst/>
        </p:spPr>
        <p:txBody>
          <a:bodyPr/>
          <a:lstStyle/>
          <a:p>
            <a:endParaRPr lang="en-US"/>
          </a:p>
        </p:txBody>
      </p:sp>
      <p:sp>
        <p:nvSpPr>
          <p:cNvPr id="556055" name="Oval 23"/>
          <p:cNvSpPr>
            <a:spLocks noChangeArrowheads="1"/>
          </p:cNvSpPr>
          <p:nvPr/>
        </p:nvSpPr>
        <p:spPr bwMode="auto">
          <a:xfrm>
            <a:off x="5122863" y="4762500"/>
            <a:ext cx="146050" cy="147638"/>
          </a:xfrm>
          <a:prstGeom prst="ellipse">
            <a:avLst/>
          </a:prstGeom>
          <a:noFill/>
          <a:ln w="28575" algn="ctr">
            <a:solidFill>
              <a:schemeClr val="tx1"/>
            </a:solidFill>
            <a:round/>
            <a:headEnd/>
            <a:tailEnd/>
          </a:ln>
          <a:effectLst/>
        </p:spPr>
        <p:txBody>
          <a:bodyPr/>
          <a:lstStyle/>
          <a:p>
            <a:endParaRPr lang="en-US"/>
          </a:p>
        </p:txBody>
      </p:sp>
      <p:sp>
        <p:nvSpPr>
          <p:cNvPr id="556056" name="Oval 24"/>
          <p:cNvSpPr>
            <a:spLocks noChangeArrowheads="1"/>
          </p:cNvSpPr>
          <p:nvPr/>
        </p:nvSpPr>
        <p:spPr bwMode="auto">
          <a:xfrm>
            <a:off x="47132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6057" name="Line 25"/>
          <p:cNvSpPr>
            <a:spLocks noChangeShapeType="1"/>
          </p:cNvSpPr>
          <p:nvPr/>
        </p:nvSpPr>
        <p:spPr bwMode="auto">
          <a:xfrm flipH="1">
            <a:off x="4835525" y="4711700"/>
            <a:ext cx="106363" cy="73025"/>
          </a:xfrm>
          <a:prstGeom prst="line">
            <a:avLst/>
          </a:prstGeom>
          <a:noFill/>
          <a:ln w="28575">
            <a:solidFill>
              <a:schemeClr val="tx1"/>
            </a:solidFill>
            <a:round/>
            <a:headEnd/>
            <a:tailEnd/>
          </a:ln>
          <a:effectLst/>
        </p:spPr>
        <p:txBody>
          <a:bodyPr/>
          <a:lstStyle/>
          <a:p>
            <a:endParaRPr lang="en-US"/>
          </a:p>
        </p:txBody>
      </p:sp>
      <p:sp>
        <p:nvSpPr>
          <p:cNvPr id="556058" name="Line 26"/>
          <p:cNvSpPr>
            <a:spLocks noChangeShapeType="1"/>
          </p:cNvSpPr>
          <p:nvPr/>
        </p:nvSpPr>
        <p:spPr bwMode="auto">
          <a:xfrm>
            <a:off x="5032375" y="4710113"/>
            <a:ext cx="90488" cy="77787"/>
          </a:xfrm>
          <a:prstGeom prst="line">
            <a:avLst/>
          </a:prstGeom>
          <a:noFill/>
          <a:ln w="28575">
            <a:solidFill>
              <a:schemeClr val="tx1"/>
            </a:solidFill>
            <a:round/>
            <a:headEnd/>
            <a:tailEnd/>
          </a:ln>
          <a:effectLst/>
        </p:spPr>
        <p:txBody>
          <a:bodyPr/>
          <a:lstStyle/>
          <a:p>
            <a:endParaRPr lang="en-US"/>
          </a:p>
        </p:txBody>
      </p:sp>
      <p:sp>
        <p:nvSpPr>
          <p:cNvPr id="556059" name="Oval 27"/>
          <p:cNvSpPr>
            <a:spLocks noChangeArrowheads="1"/>
          </p:cNvSpPr>
          <p:nvPr/>
        </p:nvSpPr>
        <p:spPr bwMode="auto">
          <a:xfrm>
            <a:off x="4562475" y="4406900"/>
            <a:ext cx="146050" cy="147638"/>
          </a:xfrm>
          <a:prstGeom prst="ellipse">
            <a:avLst/>
          </a:prstGeom>
          <a:noFill/>
          <a:ln w="28575" algn="ctr">
            <a:solidFill>
              <a:schemeClr val="tx1"/>
            </a:solidFill>
            <a:round/>
            <a:headEnd/>
            <a:tailEnd/>
          </a:ln>
          <a:effectLst/>
        </p:spPr>
        <p:txBody>
          <a:bodyPr/>
          <a:lstStyle/>
          <a:p>
            <a:endParaRPr lang="en-US"/>
          </a:p>
        </p:txBody>
      </p:sp>
      <p:sp>
        <p:nvSpPr>
          <p:cNvPr id="556060" name="Line 28"/>
          <p:cNvSpPr>
            <a:spLocks noChangeShapeType="1"/>
          </p:cNvSpPr>
          <p:nvPr/>
        </p:nvSpPr>
        <p:spPr bwMode="auto">
          <a:xfrm flipH="1">
            <a:off x="4360863" y="4522788"/>
            <a:ext cx="209550" cy="109537"/>
          </a:xfrm>
          <a:prstGeom prst="line">
            <a:avLst/>
          </a:prstGeom>
          <a:noFill/>
          <a:ln w="28575">
            <a:solidFill>
              <a:schemeClr val="tx1"/>
            </a:solidFill>
            <a:round/>
            <a:headEnd/>
            <a:tailEnd/>
          </a:ln>
          <a:effectLst/>
        </p:spPr>
        <p:txBody>
          <a:bodyPr/>
          <a:lstStyle/>
          <a:p>
            <a:endParaRPr lang="en-US"/>
          </a:p>
        </p:txBody>
      </p:sp>
      <p:sp>
        <p:nvSpPr>
          <p:cNvPr id="556061" name="Line 29"/>
          <p:cNvSpPr>
            <a:spLocks noChangeShapeType="1"/>
          </p:cNvSpPr>
          <p:nvPr/>
        </p:nvSpPr>
        <p:spPr bwMode="auto">
          <a:xfrm>
            <a:off x="4706938" y="4498975"/>
            <a:ext cx="214312" cy="125413"/>
          </a:xfrm>
          <a:prstGeom prst="line">
            <a:avLst/>
          </a:prstGeom>
          <a:noFill/>
          <a:ln w="28575">
            <a:solidFill>
              <a:schemeClr val="tx1"/>
            </a:solidFill>
            <a:round/>
            <a:headEnd/>
            <a:tailEnd/>
          </a:ln>
          <a:effectLst/>
        </p:spPr>
        <p:txBody>
          <a:bodyPr/>
          <a:lstStyle/>
          <a:p>
            <a:endParaRPr lang="en-US"/>
          </a:p>
        </p:txBody>
      </p:sp>
      <p:sp>
        <p:nvSpPr>
          <p:cNvPr id="556062" name="Oval 30"/>
          <p:cNvSpPr>
            <a:spLocks noChangeArrowheads="1"/>
          </p:cNvSpPr>
          <p:nvPr/>
        </p:nvSpPr>
        <p:spPr bwMode="auto">
          <a:xfrm>
            <a:off x="4429125" y="5003800"/>
            <a:ext cx="147638" cy="147638"/>
          </a:xfrm>
          <a:prstGeom prst="ellipse">
            <a:avLst/>
          </a:prstGeom>
          <a:noFill/>
          <a:ln w="28575" algn="ctr">
            <a:solidFill>
              <a:schemeClr val="tx1"/>
            </a:solidFill>
            <a:round/>
            <a:headEnd/>
            <a:tailEnd/>
          </a:ln>
          <a:effectLst/>
        </p:spPr>
        <p:txBody>
          <a:bodyPr/>
          <a:lstStyle/>
          <a:p>
            <a:endParaRPr lang="en-US"/>
          </a:p>
        </p:txBody>
      </p:sp>
      <p:sp>
        <p:nvSpPr>
          <p:cNvPr id="556063" name="Line 31"/>
          <p:cNvSpPr>
            <a:spLocks noChangeShapeType="1"/>
          </p:cNvSpPr>
          <p:nvPr/>
        </p:nvSpPr>
        <p:spPr bwMode="auto">
          <a:xfrm flipH="1">
            <a:off x="4487863" y="4926013"/>
            <a:ext cx="9525" cy="61912"/>
          </a:xfrm>
          <a:prstGeom prst="line">
            <a:avLst/>
          </a:prstGeom>
          <a:noFill/>
          <a:ln w="28575">
            <a:solidFill>
              <a:schemeClr val="tx1"/>
            </a:solidFill>
            <a:round/>
            <a:headEnd/>
            <a:tailEnd/>
          </a:ln>
          <a:effectLst/>
        </p:spPr>
        <p:txBody>
          <a:bodyPr/>
          <a:lstStyle/>
          <a:p>
            <a:endParaRPr lang="en-US"/>
          </a:p>
        </p:txBody>
      </p:sp>
      <p:sp>
        <p:nvSpPr>
          <p:cNvPr id="556064" name="Oval 32"/>
          <p:cNvSpPr>
            <a:spLocks noChangeArrowheads="1"/>
          </p:cNvSpPr>
          <p:nvPr/>
        </p:nvSpPr>
        <p:spPr bwMode="auto">
          <a:xfrm>
            <a:off x="2916238" y="4254500"/>
            <a:ext cx="146050" cy="147638"/>
          </a:xfrm>
          <a:prstGeom prst="ellipse">
            <a:avLst/>
          </a:prstGeom>
          <a:noFill/>
          <a:ln w="28575" algn="ctr">
            <a:solidFill>
              <a:schemeClr val="tx1"/>
            </a:solidFill>
            <a:round/>
            <a:headEnd/>
            <a:tailEnd/>
          </a:ln>
          <a:effectLst/>
        </p:spPr>
        <p:txBody>
          <a:bodyPr/>
          <a:lstStyle/>
          <a:p>
            <a:endParaRPr lang="en-US"/>
          </a:p>
        </p:txBody>
      </p:sp>
      <p:sp>
        <p:nvSpPr>
          <p:cNvPr id="556065" name="Oval 33"/>
          <p:cNvSpPr>
            <a:spLocks noChangeArrowheads="1"/>
          </p:cNvSpPr>
          <p:nvPr/>
        </p:nvSpPr>
        <p:spPr bwMode="auto">
          <a:xfrm>
            <a:off x="3117850" y="4430713"/>
            <a:ext cx="146050" cy="147637"/>
          </a:xfrm>
          <a:prstGeom prst="ellipse">
            <a:avLst/>
          </a:prstGeom>
          <a:noFill/>
          <a:ln w="28575" algn="ctr">
            <a:solidFill>
              <a:schemeClr val="tx1"/>
            </a:solidFill>
            <a:round/>
            <a:headEnd/>
            <a:tailEnd/>
          </a:ln>
          <a:effectLst/>
        </p:spPr>
        <p:txBody>
          <a:bodyPr/>
          <a:lstStyle/>
          <a:p>
            <a:endParaRPr lang="en-US"/>
          </a:p>
        </p:txBody>
      </p:sp>
      <p:sp>
        <p:nvSpPr>
          <p:cNvPr id="556066" name="Line 34"/>
          <p:cNvSpPr>
            <a:spLocks noChangeShapeType="1"/>
          </p:cNvSpPr>
          <p:nvPr/>
        </p:nvSpPr>
        <p:spPr bwMode="auto">
          <a:xfrm>
            <a:off x="3027363" y="4379913"/>
            <a:ext cx="90487" cy="77787"/>
          </a:xfrm>
          <a:prstGeom prst="line">
            <a:avLst/>
          </a:prstGeom>
          <a:noFill/>
          <a:ln w="28575">
            <a:solidFill>
              <a:schemeClr val="tx1"/>
            </a:solidFill>
            <a:round/>
            <a:headEnd/>
            <a:tailEnd/>
          </a:ln>
          <a:effectLst/>
        </p:spPr>
        <p:txBody>
          <a:bodyPr/>
          <a:lstStyle/>
          <a:p>
            <a:endParaRPr lang="en-US"/>
          </a:p>
        </p:txBody>
      </p:sp>
      <p:sp>
        <p:nvSpPr>
          <p:cNvPr id="556067" name="Line 35"/>
          <p:cNvSpPr>
            <a:spLocks noChangeShapeType="1"/>
          </p:cNvSpPr>
          <p:nvPr/>
        </p:nvSpPr>
        <p:spPr bwMode="auto">
          <a:xfrm flipH="1" flipV="1">
            <a:off x="3248025" y="4489450"/>
            <a:ext cx="522288" cy="66675"/>
          </a:xfrm>
          <a:prstGeom prst="line">
            <a:avLst/>
          </a:prstGeom>
          <a:noFill/>
          <a:ln w="28575">
            <a:solidFill>
              <a:schemeClr val="tx1"/>
            </a:solidFill>
            <a:round/>
            <a:headEnd/>
            <a:tailEnd/>
          </a:ln>
          <a:effectLst/>
        </p:spPr>
        <p:txBody>
          <a:bodyPr/>
          <a:lstStyle/>
          <a:p>
            <a:endParaRPr lang="en-US"/>
          </a:p>
        </p:txBody>
      </p:sp>
      <p:sp>
        <p:nvSpPr>
          <p:cNvPr id="556068" name="Line 36"/>
          <p:cNvSpPr>
            <a:spLocks noChangeShapeType="1"/>
          </p:cNvSpPr>
          <p:nvPr/>
        </p:nvSpPr>
        <p:spPr bwMode="auto">
          <a:xfrm flipV="1">
            <a:off x="2690813" y="4660900"/>
            <a:ext cx="773112" cy="25400"/>
          </a:xfrm>
          <a:prstGeom prst="line">
            <a:avLst/>
          </a:prstGeom>
          <a:noFill/>
          <a:ln w="12700">
            <a:solidFill>
              <a:schemeClr val="tx1"/>
            </a:solidFill>
            <a:prstDash val="dash"/>
            <a:round/>
            <a:headEnd/>
            <a:tailEnd/>
          </a:ln>
          <a:effectLst/>
        </p:spPr>
        <p:txBody>
          <a:bodyPr/>
          <a:lstStyle/>
          <a:p>
            <a:endParaRPr lang="en-US"/>
          </a:p>
        </p:txBody>
      </p:sp>
      <p:sp>
        <p:nvSpPr>
          <p:cNvPr id="556069" name="Oval 37"/>
          <p:cNvSpPr>
            <a:spLocks noChangeArrowheads="1"/>
          </p:cNvSpPr>
          <p:nvPr/>
        </p:nvSpPr>
        <p:spPr bwMode="auto">
          <a:xfrm>
            <a:off x="3770313" y="4494213"/>
            <a:ext cx="146050" cy="147637"/>
          </a:xfrm>
          <a:prstGeom prst="ellipse">
            <a:avLst/>
          </a:prstGeom>
          <a:noFill/>
          <a:ln w="28575" algn="ctr">
            <a:solidFill>
              <a:schemeClr val="tx1"/>
            </a:solidFill>
            <a:round/>
            <a:headEnd/>
            <a:tailEnd/>
          </a:ln>
          <a:effectLst/>
        </p:spPr>
        <p:txBody>
          <a:bodyPr/>
          <a:lstStyle/>
          <a:p>
            <a:endParaRPr lang="en-US"/>
          </a:p>
        </p:txBody>
      </p:sp>
      <p:sp>
        <p:nvSpPr>
          <p:cNvPr id="556070" name="Line 38"/>
          <p:cNvSpPr>
            <a:spLocks noChangeShapeType="1"/>
          </p:cNvSpPr>
          <p:nvPr/>
        </p:nvSpPr>
        <p:spPr bwMode="auto">
          <a:xfrm flipH="1">
            <a:off x="3914775" y="4451350"/>
            <a:ext cx="652463" cy="112713"/>
          </a:xfrm>
          <a:prstGeom prst="line">
            <a:avLst/>
          </a:prstGeom>
          <a:noFill/>
          <a:ln w="28575">
            <a:solidFill>
              <a:schemeClr val="tx1"/>
            </a:solidFill>
            <a:round/>
            <a:headEnd/>
            <a:tailEnd/>
          </a:ln>
          <a:effectLst/>
        </p:spPr>
        <p:txBody>
          <a:bodyPr/>
          <a:lstStyle/>
          <a:p>
            <a:endParaRPr lang="en-US"/>
          </a:p>
        </p:txBody>
      </p:sp>
      <p:sp>
        <p:nvSpPr>
          <p:cNvPr id="556071" name="Oval 39"/>
          <p:cNvSpPr>
            <a:spLocks noChangeArrowheads="1"/>
          </p:cNvSpPr>
          <p:nvPr/>
        </p:nvSpPr>
        <p:spPr bwMode="auto">
          <a:xfrm>
            <a:off x="3208338" y="4795838"/>
            <a:ext cx="146050" cy="147637"/>
          </a:xfrm>
          <a:prstGeom prst="ellipse">
            <a:avLst/>
          </a:prstGeom>
          <a:noFill/>
          <a:ln w="28575" algn="ctr">
            <a:solidFill>
              <a:schemeClr val="tx1"/>
            </a:solidFill>
            <a:round/>
            <a:headEnd/>
            <a:tailEnd/>
          </a:ln>
          <a:effectLst/>
        </p:spPr>
        <p:txBody>
          <a:bodyPr/>
          <a:lstStyle/>
          <a:p>
            <a:endParaRPr lang="en-US"/>
          </a:p>
        </p:txBody>
      </p:sp>
      <p:sp>
        <p:nvSpPr>
          <p:cNvPr id="556072" name="Line 40"/>
          <p:cNvSpPr>
            <a:spLocks noChangeShapeType="1"/>
          </p:cNvSpPr>
          <p:nvPr/>
        </p:nvSpPr>
        <p:spPr bwMode="auto">
          <a:xfrm flipH="1">
            <a:off x="3354388" y="4632325"/>
            <a:ext cx="442912" cy="219075"/>
          </a:xfrm>
          <a:prstGeom prst="line">
            <a:avLst/>
          </a:prstGeom>
          <a:noFill/>
          <a:ln w="28575">
            <a:solidFill>
              <a:schemeClr val="tx1"/>
            </a:solidFill>
            <a:round/>
            <a:headEnd/>
            <a:tailEnd/>
          </a:ln>
          <a:effectLst/>
        </p:spPr>
        <p:txBody>
          <a:bodyPr/>
          <a:lstStyle/>
          <a:p>
            <a:endParaRPr lang="en-US"/>
          </a:p>
        </p:txBody>
      </p:sp>
      <p:sp>
        <p:nvSpPr>
          <p:cNvPr id="556073" name="Oval 41"/>
          <p:cNvSpPr>
            <a:spLocks noChangeArrowheads="1"/>
          </p:cNvSpPr>
          <p:nvPr/>
        </p:nvSpPr>
        <p:spPr bwMode="auto">
          <a:xfrm>
            <a:off x="3189288" y="5027613"/>
            <a:ext cx="146050" cy="147637"/>
          </a:xfrm>
          <a:prstGeom prst="ellipse">
            <a:avLst/>
          </a:prstGeom>
          <a:noFill/>
          <a:ln w="28575" algn="ctr">
            <a:solidFill>
              <a:schemeClr val="tx1"/>
            </a:solidFill>
            <a:round/>
            <a:headEnd/>
            <a:tailEnd/>
          </a:ln>
          <a:effectLst/>
        </p:spPr>
        <p:txBody>
          <a:bodyPr/>
          <a:lstStyle/>
          <a:p>
            <a:endParaRPr lang="en-US"/>
          </a:p>
        </p:txBody>
      </p:sp>
      <p:sp>
        <p:nvSpPr>
          <p:cNvPr id="556074" name="Line 42"/>
          <p:cNvSpPr>
            <a:spLocks noChangeShapeType="1"/>
          </p:cNvSpPr>
          <p:nvPr/>
        </p:nvSpPr>
        <p:spPr bwMode="auto">
          <a:xfrm flipH="1">
            <a:off x="3248025" y="4960938"/>
            <a:ext cx="38100" cy="69850"/>
          </a:xfrm>
          <a:prstGeom prst="line">
            <a:avLst/>
          </a:prstGeom>
          <a:noFill/>
          <a:ln w="28575">
            <a:solidFill>
              <a:schemeClr val="tx1"/>
            </a:solidFill>
            <a:round/>
            <a:headEnd/>
            <a:tailEnd/>
          </a:ln>
          <a:effectLst/>
        </p:spPr>
        <p:txBody>
          <a:bodyPr/>
          <a:lstStyle/>
          <a:p>
            <a:endParaRPr lang="en-US"/>
          </a:p>
        </p:txBody>
      </p:sp>
      <p:sp>
        <p:nvSpPr>
          <p:cNvPr id="556075" name="Oval 43"/>
          <p:cNvSpPr>
            <a:spLocks noChangeArrowheads="1"/>
          </p:cNvSpPr>
          <p:nvPr/>
        </p:nvSpPr>
        <p:spPr bwMode="auto">
          <a:xfrm>
            <a:off x="40147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6076" name="Line 44"/>
          <p:cNvSpPr>
            <a:spLocks noChangeShapeType="1"/>
          </p:cNvSpPr>
          <p:nvPr/>
        </p:nvSpPr>
        <p:spPr bwMode="auto">
          <a:xfrm flipH="1">
            <a:off x="4137025" y="4711700"/>
            <a:ext cx="106363" cy="73025"/>
          </a:xfrm>
          <a:prstGeom prst="line">
            <a:avLst/>
          </a:prstGeom>
          <a:noFill/>
          <a:ln w="28575">
            <a:solidFill>
              <a:schemeClr val="tx1"/>
            </a:solidFill>
            <a:round/>
            <a:headEnd/>
            <a:tailEnd/>
          </a:ln>
          <a:effectLst/>
        </p:spPr>
        <p:txBody>
          <a:bodyPr/>
          <a:lstStyle/>
          <a:p>
            <a:endParaRPr lang="en-US"/>
          </a:p>
        </p:txBody>
      </p:sp>
      <p:sp>
        <p:nvSpPr>
          <p:cNvPr id="556077" name="Rectangle 45"/>
          <p:cNvSpPr>
            <a:spLocks noChangeArrowheads="1"/>
          </p:cNvSpPr>
          <p:nvPr/>
        </p:nvSpPr>
        <p:spPr bwMode="auto">
          <a:xfrm>
            <a:off x="2705100" y="4176713"/>
            <a:ext cx="2716213" cy="1073150"/>
          </a:xfrm>
          <a:prstGeom prst="rect">
            <a:avLst/>
          </a:prstGeom>
          <a:noFill/>
          <a:ln w="38100">
            <a:solidFill>
              <a:schemeClr val="accent2"/>
            </a:solidFill>
            <a:miter lim="800000"/>
            <a:headEnd/>
            <a:tailEnd/>
          </a:ln>
          <a:effectLst/>
        </p:spPr>
        <p:txBody>
          <a:bodyPr wrap="none" anchor="ctr"/>
          <a:lstStyle/>
          <a:p>
            <a:endParaRPr lang="en-US"/>
          </a:p>
        </p:txBody>
      </p:sp>
      <p:sp>
        <p:nvSpPr>
          <p:cNvPr id="556078" name="Line 46"/>
          <p:cNvSpPr>
            <a:spLocks noChangeShapeType="1"/>
          </p:cNvSpPr>
          <p:nvPr/>
        </p:nvSpPr>
        <p:spPr bwMode="auto">
          <a:xfrm>
            <a:off x="44021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6079" name="Line 47"/>
          <p:cNvSpPr>
            <a:spLocks noChangeShapeType="1"/>
          </p:cNvSpPr>
          <p:nvPr/>
        </p:nvSpPr>
        <p:spPr bwMode="auto">
          <a:xfrm>
            <a:off x="44021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6080" name="Line 48"/>
          <p:cNvSpPr>
            <a:spLocks noChangeShapeType="1"/>
          </p:cNvSpPr>
          <p:nvPr/>
        </p:nvSpPr>
        <p:spPr bwMode="auto">
          <a:xfrm>
            <a:off x="44021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6081" name="Line 49"/>
          <p:cNvSpPr>
            <a:spLocks noChangeShapeType="1"/>
          </p:cNvSpPr>
          <p:nvPr/>
        </p:nvSpPr>
        <p:spPr bwMode="auto">
          <a:xfrm>
            <a:off x="44021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6082" name="Line 50"/>
          <p:cNvSpPr>
            <a:spLocks noChangeShapeType="1"/>
          </p:cNvSpPr>
          <p:nvPr/>
        </p:nvSpPr>
        <p:spPr bwMode="auto">
          <a:xfrm>
            <a:off x="44021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6083" name="Line 51"/>
          <p:cNvSpPr>
            <a:spLocks noChangeShapeType="1"/>
          </p:cNvSpPr>
          <p:nvPr/>
        </p:nvSpPr>
        <p:spPr bwMode="auto">
          <a:xfrm>
            <a:off x="3632200" y="26590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6084" name="Line 52"/>
          <p:cNvSpPr>
            <a:spLocks noChangeShapeType="1"/>
          </p:cNvSpPr>
          <p:nvPr/>
        </p:nvSpPr>
        <p:spPr bwMode="auto">
          <a:xfrm>
            <a:off x="3632200" y="28575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6085" name="Line 53"/>
          <p:cNvSpPr>
            <a:spLocks noChangeShapeType="1"/>
          </p:cNvSpPr>
          <p:nvPr/>
        </p:nvSpPr>
        <p:spPr bwMode="auto">
          <a:xfrm>
            <a:off x="3632200" y="3052763"/>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6086" name="Line 54"/>
          <p:cNvSpPr>
            <a:spLocks noChangeShapeType="1"/>
          </p:cNvSpPr>
          <p:nvPr/>
        </p:nvSpPr>
        <p:spPr bwMode="auto">
          <a:xfrm>
            <a:off x="3632200" y="223678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6087" name="Line 55"/>
          <p:cNvSpPr>
            <a:spLocks noChangeShapeType="1"/>
          </p:cNvSpPr>
          <p:nvPr/>
        </p:nvSpPr>
        <p:spPr bwMode="auto">
          <a:xfrm>
            <a:off x="3632200" y="243522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6088" name="Line 56"/>
          <p:cNvSpPr>
            <a:spLocks noChangeShapeType="1"/>
          </p:cNvSpPr>
          <p:nvPr/>
        </p:nvSpPr>
        <p:spPr bwMode="auto">
          <a:xfrm>
            <a:off x="52149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6089" name="Line 57"/>
          <p:cNvSpPr>
            <a:spLocks noChangeShapeType="1"/>
          </p:cNvSpPr>
          <p:nvPr/>
        </p:nvSpPr>
        <p:spPr bwMode="auto">
          <a:xfrm>
            <a:off x="52149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6090" name="Line 58"/>
          <p:cNvSpPr>
            <a:spLocks noChangeShapeType="1"/>
          </p:cNvSpPr>
          <p:nvPr/>
        </p:nvSpPr>
        <p:spPr bwMode="auto">
          <a:xfrm>
            <a:off x="52149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6091" name="Line 59"/>
          <p:cNvSpPr>
            <a:spLocks noChangeShapeType="1"/>
          </p:cNvSpPr>
          <p:nvPr/>
        </p:nvSpPr>
        <p:spPr bwMode="auto">
          <a:xfrm>
            <a:off x="52149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6092" name="Line 60"/>
          <p:cNvSpPr>
            <a:spLocks noChangeShapeType="1"/>
          </p:cNvSpPr>
          <p:nvPr/>
        </p:nvSpPr>
        <p:spPr bwMode="auto">
          <a:xfrm>
            <a:off x="52149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6093" name="AutoShape 61"/>
          <p:cNvSpPr>
            <a:spLocks noChangeArrowheads="1"/>
          </p:cNvSpPr>
          <p:nvPr/>
        </p:nvSpPr>
        <p:spPr bwMode="auto">
          <a:xfrm>
            <a:off x="7165975" y="1122363"/>
            <a:ext cx="1828800" cy="2063750"/>
          </a:xfrm>
          <a:prstGeom prst="roundRect">
            <a:avLst>
              <a:gd name="adj" fmla="val 16667"/>
            </a:avLst>
          </a:prstGeom>
          <a:solidFill>
            <a:srgbClr val="9900CC"/>
          </a:solidFill>
          <a:ln w="28575">
            <a:solidFill>
              <a:schemeClr val="tx1"/>
            </a:solidFill>
            <a:round/>
            <a:headEnd/>
            <a:tailEnd/>
          </a:ln>
          <a:effectLst/>
        </p:spPr>
        <p:txBody>
          <a:bodyPr wrap="none"/>
          <a:lstStyle/>
          <a:p>
            <a:pPr algn="ctr"/>
            <a:r>
              <a:rPr lang="en-US" sz="2000">
                <a:latin typeface="Arial" charset="0"/>
              </a:rPr>
              <a:t>Episodic</a:t>
            </a:r>
          </a:p>
          <a:p>
            <a:pPr algn="ctr"/>
            <a:r>
              <a:rPr lang="en-US" sz="2000">
                <a:latin typeface="Arial" charset="0"/>
              </a:rPr>
              <a:t>Memory</a:t>
            </a:r>
          </a:p>
        </p:txBody>
      </p:sp>
      <p:sp>
        <p:nvSpPr>
          <p:cNvPr id="556094" name="Text Box 62"/>
          <p:cNvSpPr txBox="1">
            <a:spLocks noChangeArrowheads="1"/>
          </p:cNvSpPr>
          <p:nvPr/>
        </p:nvSpPr>
        <p:spPr bwMode="auto">
          <a:xfrm>
            <a:off x="7208838" y="4457700"/>
            <a:ext cx="1730375" cy="730250"/>
          </a:xfrm>
          <a:prstGeom prst="rect">
            <a:avLst/>
          </a:prstGeom>
          <a:solidFill>
            <a:srgbClr val="9900CC"/>
          </a:solidFill>
          <a:ln w="28575" algn="ctr">
            <a:solidFill>
              <a:schemeClr val="tx1"/>
            </a:solidFill>
            <a:miter lim="800000"/>
            <a:headEnd/>
            <a:tailEnd/>
          </a:ln>
          <a:effectLst/>
        </p:spPr>
        <p:txBody>
          <a:bodyPr>
            <a:spAutoFit/>
          </a:bodyPr>
          <a:lstStyle/>
          <a:p>
            <a:pPr algn="ctr"/>
            <a:r>
              <a:rPr lang="en-US" sz="2000"/>
              <a:t>Episodic</a:t>
            </a:r>
          </a:p>
          <a:p>
            <a:pPr algn="ctr"/>
            <a:r>
              <a:rPr lang="en-US" sz="2000"/>
              <a:t>Learning</a:t>
            </a:r>
          </a:p>
        </p:txBody>
      </p:sp>
      <p:sp>
        <p:nvSpPr>
          <p:cNvPr id="556095" name="Line 63"/>
          <p:cNvSpPr>
            <a:spLocks noChangeShapeType="1"/>
          </p:cNvSpPr>
          <p:nvPr/>
        </p:nvSpPr>
        <p:spPr bwMode="auto">
          <a:xfrm>
            <a:off x="5435600" y="4687888"/>
            <a:ext cx="1774825" cy="0"/>
          </a:xfrm>
          <a:prstGeom prst="line">
            <a:avLst/>
          </a:prstGeom>
          <a:noFill/>
          <a:ln w="28575">
            <a:solidFill>
              <a:schemeClr val="tx1"/>
            </a:solidFill>
            <a:round/>
            <a:headEnd/>
            <a:tailEnd type="triangle" w="med" len="med"/>
          </a:ln>
          <a:effectLst/>
        </p:spPr>
        <p:txBody>
          <a:bodyPr/>
          <a:lstStyle/>
          <a:p>
            <a:endParaRPr lang="en-US"/>
          </a:p>
        </p:txBody>
      </p:sp>
      <p:sp>
        <p:nvSpPr>
          <p:cNvPr id="556228" name="Rectangle 196"/>
          <p:cNvSpPr>
            <a:spLocks noChangeArrowheads="1"/>
          </p:cNvSpPr>
          <p:nvPr/>
        </p:nvSpPr>
        <p:spPr bwMode="auto">
          <a:xfrm>
            <a:off x="7289800" y="19573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2" name="Group 249"/>
          <p:cNvGrpSpPr>
            <a:grpSpLocks/>
          </p:cNvGrpSpPr>
          <p:nvPr/>
        </p:nvGrpSpPr>
        <p:grpSpPr bwMode="auto">
          <a:xfrm>
            <a:off x="7461250" y="2097088"/>
            <a:ext cx="473075" cy="161925"/>
            <a:chOff x="4871" y="2270"/>
            <a:chExt cx="298" cy="102"/>
          </a:xfrm>
        </p:grpSpPr>
        <p:sp>
          <p:nvSpPr>
            <p:cNvPr id="556256" name="Oval 224"/>
            <p:cNvSpPr>
              <a:spLocks noChangeArrowheads="1"/>
            </p:cNvSpPr>
            <p:nvPr/>
          </p:nvSpPr>
          <p:spPr bwMode="auto">
            <a:xfrm>
              <a:off x="4959" y="2296"/>
              <a:ext cx="29" cy="20"/>
            </a:xfrm>
            <a:prstGeom prst="ellipse">
              <a:avLst/>
            </a:prstGeom>
            <a:noFill/>
            <a:ln w="28575" algn="ctr">
              <a:solidFill>
                <a:schemeClr val="tx1"/>
              </a:solidFill>
              <a:round/>
              <a:headEnd/>
              <a:tailEnd/>
            </a:ln>
            <a:effectLst/>
          </p:spPr>
          <p:txBody>
            <a:bodyPr/>
            <a:lstStyle/>
            <a:p>
              <a:endParaRPr lang="en-US"/>
            </a:p>
          </p:txBody>
        </p:sp>
        <p:sp>
          <p:nvSpPr>
            <p:cNvPr id="556257" name="Oval 225"/>
            <p:cNvSpPr>
              <a:spLocks noChangeArrowheads="1"/>
            </p:cNvSpPr>
            <p:nvPr/>
          </p:nvSpPr>
          <p:spPr bwMode="auto">
            <a:xfrm>
              <a:off x="4999" y="2320"/>
              <a:ext cx="29" cy="20"/>
            </a:xfrm>
            <a:prstGeom prst="ellipse">
              <a:avLst/>
            </a:prstGeom>
            <a:noFill/>
            <a:ln w="28575" algn="ctr">
              <a:solidFill>
                <a:schemeClr val="tx1"/>
              </a:solidFill>
              <a:round/>
              <a:headEnd/>
              <a:tailEnd/>
            </a:ln>
            <a:effectLst/>
          </p:spPr>
          <p:txBody>
            <a:bodyPr/>
            <a:lstStyle/>
            <a:p>
              <a:endParaRPr lang="en-US"/>
            </a:p>
          </p:txBody>
        </p:sp>
        <p:sp>
          <p:nvSpPr>
            <p:cNvPr id="556258" name="Line 226"/>
            <p:cNvSpPr>
              <a:spLocks noChangeShapeType="1"/>
            </p:cNvSpPr>
            <p:nvPr/>
          </p:nvSpPr>
          <p:spPr bwMode="auto">
            <a:xfrm>
              <a:off x="4982" y="2313"/>
              <a:ext cx="17" cy="11"/>
            </a:xfrm>
            <a:prstGeom prst="line">
              <a:avLst/>
            </a:prstGeom>
            <a:noFill/>
            <a:ln w="28575">
              <a:solidFill>
                <a:schemeClr val="tx1"/>
              </a:solidFill>
              <a:round/>
              <a:headEnd/>
              <a:tailEnd/>
            </a:ln>
            <a:effectLst/>
          </p:spPr>
          <p:txBody>
            <a:bodyPr/>
            <a:lstStyle/>
            <a:p>
              <a:endParaRPr lang="en-US"/>
            </a:p>
          </p:txBody>
        </p:sp>
        <p:sp>
          <p:nvSpPr>
            <p:cNvPr id="556259" name="Oval 227"/>
            <p:cNvSpPr>
              <a:spLocks noChangeArrowheads="1"/>
            </p:cNvSpPr>
            <p:nvPr/>
          </p:nvSpPr>
          <p:spPr bwMode="auto">
            <a:xfrm>
              <a:off x="5100" y="2294"/>
              <a:ext cx="29" cy="21"/>
            </a:xfrm>
            <a:prstGeom prst="ellipse">
              <a:avLst/>
            </a:prstGeom>
            <a:noFill/>
            <a:ln w="28575" algn="ctr">
              <a:solidFill>
                <a:schemeClr val="tx1"/>
              </a:solidFill>
              <a:round/>
              <a:headEnd/>
              <a:tailEnd/>
            </a:ln>
            <a:effectLst/>
          </p:spPr>
          <p:txBody>
            <a:bodyPr/>
            <a:lstStyle/>
            <a:p>
              <a:endParaRPr lang="en-US"/>
            </a:p>
          </p:txBody>
        </p:sp>
        <p:sp>
          <p:nvSpPr>
            <p:cNvPr id="556260" name="Oval 228"/>
            <p:cNvSpPr>
              <a:spLocks noChangeArrowheads="1"/>
            </p:cNvSpPr>
            <p:nvPr/>
          </p:nvSpPr>
          <p:spPr bwMode="auto">
            <a:xfrm>
              <a:off x="5140" y="2319"/>
              <a:ext cx="29" cy="20"/>
            </a:xfrm>
            <a:prstGeom prst="ellipse">
              <a:avLst/>
            </a:prstGeom>
            <a:noFill/>
            <a:ln w="28575" algn="ctr">
              <a:solidFill>
                <a:schemeClr val="tx1"/>
              </a:solidFill>
              <a:round/>
              <a:headEnd/>
              <a:tailEnd/>
            </a:ln>
            <a:effectLst/>
          </p:spPr>
          <p:txBody>
            <a:bodyPr/>
            <a:lstStyle/>
            <a:p>
              <a:endParaRPr lang="en-US"/>
            </a:p>
          </p:txBody>
        </p:sp>
        <p:sp>
          <p:nvSpPr>
            <p:cNvPr id="556261" name="Oval 229"/>
            <p:cNvSpPr>
              <a:spLocks noChangeArrowheads="1"/>
            </p:cNvSpPr>
            <p:nvPr/>
          </p:nvSpPr>
          <p:spPr bwMode="auto">
            <a:xfrm>
              <a:off x="5058" y="2320"/>
              <a:ext cx="30" cy="20"/>
            </a:xfrm>
            <a:prstGeom prst="ellipse">
              <a:avLst/>
            </a:prstGeom>
            <a:noFill/>
            <a:ln w="28575" algn="ctr">
              <a:solidFill>
                <a:schemeClr val="tx1"/>
              </a:solidFill>
              <a:round/>
              <a:headEnd/>
              <a:tailEnd/>
            </a:ln>
            <a:effectLst/>
          </p:spPr>
          <p:txBody>
            <a:bodyPr/>
            <a:lstStyle/>
            <a:p>
              <a:endParaRPr lang="en-US"/>
            </a:p>
          </p:txBody>
        </p:sp>
        <p:sp>
          <p:nvSpPr>
            <p:cNvPr id="556262" name="Line 230"/>
            <p:cNvSpPr>
              <a:spLocks noChangeShapeType="1"/>
            </p:cNvSpPr>
            <p:nvPr/>
          </p:nvSpPr>
          <p:spPr bwMode="auto">
            <a:xfrm flipH="1">
              <a:off x="5083" y="2312"/>
              <a:ext cx="21" cy="10"/>
            </a:xfrm>
            <a:prstGeom prst="line">
              <a:avLst/>
            </a:prstGeom>
            <a:noFill/>
            <a:ln w="28575">
              <a:solidFill>
                <a:schemeClr val="tx1"/>
              </a:solidFill>
              <a:round/>
              <a:headEnd/>
              <a:tailEnd/>
            </a:ln>
            <a:effectLst/>
          </p:spPr>
          <p:txBody>
            <a:bodyPr/>
            <a:lstStyle/>
            <a:p>
              <a:endParaRPr lang="en-US"/>
            </a:p>
          </p:txBody>
        </p:sp>
        <p:sp>
          <p:nvSpPr>
            <p:cNvPr id="556263" name="Line 231"/>
            <p:cNvSpPr>
              <a:spLocks noChangeShapeType="1"/>
            </p:cNvSpPr>
            <p:nvPr/>
          </p:nvSpPr>
          <p:spPr bwMode="auto">
            <a:xfrm>
              <a:off x="5122" y="2311"/>
              <a:ext cx="18" cy="11"/>
            </a:xfrm>
            <a:prstGeom prst="line">
              <a:avLst/>
            </a:prstGeom>
            <a:noFill/>
            <a:ln w="28575">
              <a:solidFill>
                <a:schemeClr val="tx1"/>
              </a:solidFill>
              <a:round/>
              <a:headEnd/>
              <a:tailEnd/>
            </a:ln>
            <a:effectLst/>
          </p:spPr>
          <p:txBody>
            <a:bodyPr/>
            <a:lstStyle/>
            <a:p>
              <a:endParaRPr lang="en-US"/>
            </a:p>
          </p:txBody>
        </p:sp>
        <p:sp>
          <p:nvSpPr>
            <p:cNvPr id="556264" name="Oval 232"/>
            <p:cNvSpPr>
              <a:spLocks noChangeArrowheads="1"/>
            </p:cNvSpPr>
            <p:nvPr/>
          </p:nvSpPr>
          <p:spPr bwMode="auto">
            <a:xfrm>
              <a:off x="5028" y="2270"/>
              <a:ext cx="30" cy="20"/>
            </a:xfrm>
            <a:prstGeom prst="ellipse">
              <a:avLst/>
            </a:prstGeom>
            <a:noFill/>
            <a:ln w="28575" algn="ctr">
              <a:solidFill>
                <a:schemeClr val="tx1"/>
              </a:solidFill>
              <a:round/>
              <a:headEnd/>
              <a:tailEnd/>
            </a:ln>
            <a:effectLst/>
          </p:spPr>
          <p:txBody>
            <a:bodyPr/>
            <a:lstStyle/>
            <a:p>
              <a:endParaRPr lang="en-US"/>
            </a:p>
          </p:txBody>
        </p:sp>
        <p:sp>
          <p:nvSpPr>
            <p:cNvPr id="556265" name="Line 233"/>
            <p:cNvSpPr>
              <a:spLocks noChangeShapeType="1"/>
            </p:cNvSpPr>
            <p:nvPr/>
          </p:nvSpPr>
          <p:spPr bwMode="auto">
            <a:xfrm flipH="1">
              <a:off x="4988" y="2286"/>
              <a:ext cx="42" cy="15"/>
            </a:xfrm>
            <a:prstGeom prst="line">
              <a:avLst/>
            </a:prstGeom>
            <a:noFill/>
            <a:ln w="28575">
              <a:solidFill>
                <a:schemeClr val="tx1"/>
              </a:solidFill>
              <a:round/>
              <a:headEnd/>
              <a:tailEnd/>
            </a:ln>
            <a:effectLst/>
          </p:spPr>
          <p:txBody>
            <a:bodyPr/>
            <a:lstStyle/>
            <a:p>
              <a:endParaRPr lang="en-US"/>
            </a:p>
          </p:txBody>
        </p:sp>
        <p:sp>
          <p:nvSpPr>
            <p:cNvPr id="556266" name="Line 234"/>
            <p:cNvSpPr>
              <a:spLocks noChangeShapeType="1"/>
            </p:cNvSpPr>
            <p:nvPr/>
          </p:nvSpPr>
          <p:spPr bwMode="auto">
            <a:xfrm>
              <a:off x="5057" y="2282"/>
              <a:ext cx="43" cy="18"/>
            </a:xfrm>
            <a:prstGeom prst="line">
              <a:avLst/>
            </a:prstGeom>
            <a:noFill/>
            <a:ln w="28575">
              <a:solidFill>
                <a:schemeClr val="tx1"/>
              </a:solidFill>
              <a:round/>
              <a:headEnd/>
              <a:tailEnd/>
            </a:ln>
            <a:effectLst/>
          </p:spPr>
          <p:txBody>
            <a:bodyPr/>
            <a:lstStyle/>
            <a:p>
              <a:endParaRPr lang="en-US"/>
            </a:p>
          </p:txBody>
        </p:sp>
        <p:sp>
          <p:nvSpPr>
            <p:cNvPr id="556267" name="Oval 235"/>
            <p:cNvSpPr>
              <a:spLocks noChangeArrowheads="1"/>
            </p:cNvSpPr>
            <p:nvPr/>
          </p:nvSpPr>
          <p:spPr bwMode="auto">
            <a:xfrm>
              <a:off x="5002" y="2352"/>
              <a:ext cx="29" cy="20"/>
            </a:xfrm>
            <a:prstGeom prst="ellipse">
              <a:avLst/>
            </a:prstGeom>
            <a:noFill/>
            <a:ln w="28575" algn="ctr">
              <a:solidFill>
                <a:schemeClr val="tx1"/>
              </a:solidFill>
              <a:round/>
              <a:headEnd/>
              <a:tailEnd/>
            </a:ln>
            <a:effectLst/>
          </p:spPr>
          <p:txBody>
            <a:bodyPr/>
            <a:lstStyle/>
            <a:p>
              <a:endParaRPr lang="en-US"/>
            </a:p>
          </p:txBody>
        </p:sp>
        <p:sp>
          <p:nvSpPr>
            <p:cNvPr id="556268" name="Line 236"/>
            <p:cNvSpPr>
              <a:spLocks noChangeShapeType="1"/>
            </p:cNvSpPr>
            <p:nvPr/>
          </p:nvSpPr>
          <p:spPr bwMode="auto">
            <a:xfrm flipH="1">
              <a:off x="5014" y="2341"/>
              <a:ext cx="2" cy="8"/>
            </a:xfrm>
            <a:prstGeom prst="line">
              <a:avLst/>
            </a:prstGeom>
            <a:noFill/>
            <a:ln w="28575">
              <a:solidFill>
                <a:schemeClr val="tx1"/>
              </a:solidFill>
              <a:round/>
              <a:headEnd/>
              <a:tailEnd/>
            </a:ln>
            <a:effectLst/>
          </p:spPr>
          <p:txBody>
            <a:bodyPr/>
            <a:lstStyle/>
            <a:p>
              <a:endParaRPr lang="en-US"/>
            </a:p>
          </p:txBody>
        </p:sp>
        <p:sp>
          <p:nvSpPr>
            <p:cNvPr id="556273" name="Oval 241"/>
            <p:cNvSpPr>
              <a:spLocks noChangeArrowheads="1"/>
            </p:cNvSpPr>
            <p:nvPr/>
          </p:nvSpPr>
          <p:spPr bwMode="auto">
            <a:xfrm>
              <a:off x="4871" y="2282"/>
              <a:ext cx="29" cy="20"/>
            </a:xfrm>
            <a:prstGeom prst="ellipse">
              <a:avLst/>
            </a:prstGeom>
            <a:noFill/>
            <a:ln w="28575" algn="ctr">
              <a:solidFill>
                <a:schemeClr val="tx1"/>
              </a:solidFill>
              <a:round/>
              <a:headEnd/>
              <a:tailEnd/>
            </a:ln>
            <a:effectLst/>
          </p:spPr>
          <p:txBody>
            <a:bodyPr/>
            <a:lstStyle/>
            <a:p>
              <a:endParaRPr lang="en-US"/>
            </a:p>
          </p:txBody>
        </p:sp>
        <p:sp>
          <p:nvSpPr>
            <p:cNvPr id="556274" name="Line 242"/>
            <p:cNvSpPr>
              <a:spLocks noChangeShapeType="1"/>
            </p:cNvSpPr>
            <p:nvPr/>
          </p:nvSpPr>
          <p:spPr bwMode="auto">
            <a:xfrm flipH="1">
              <a:off x="4900" y="2276"/>
              <a:ext cx="129" cy="15"/>
            </a:xfrm>
            <a:prstGeom prst="line">
              <a:avLst/>
            </a:prstGeom>
            <a:noFill/>
            <a:ln w="28575">
              <a:solidFill>
                <a:schemeClr val="tx1"/>
              </a:solidFill>
              <a:round/>
              <a:headEnd/>
              <a:tailEnd/>
            </a:ln>
            <a:effectLst/>
          </p:spPr>
          <p:txBody>
            <a:bodyPr/>
            <a:lstStyle/>
            <a:p>
              <a:endParaRPr lang="en-US"/>
            </a:p>
          </p:txBody>
        </p:sp>
        <p:sp>
          <p:nvSpPr>
            <p:cNvPr id="556279" name="Oval 247"/>
            <p:cNvSpPr>
              <a:spLocks noChangeArrowheads="1"/>
            </p:cNvSpPr>
            <p:nvPr/>
          </p:nvSpPr>
          <p:spPr bwMode="auto">
            <a:xfrm>
              <a:off x="4920" y="2320"/>
              <a:ext cx="29" cy="20"/>
            </a:xfrm>
            <a:prstGeom prst="ellipse">
              <a:avLst/>
            </a:prstGeom>
            <a:noFill/>
            <a:ln w="28575" algn="ctr">
              <a:solidFill>
                <a:schemeClr val="tx1"/>
              </a:solidFill>
              <a:round/>
              <a:headEnd/>
              <a:tailEnd/>
            </a:ln>
            <a:effectLst/>
          </p:spPr>
          <p:txBody>
            <a:bodyPr/>
            <a:lstStyle/>
            <a:p>
              <a:endParaRPr lang="en-US"/>
            </a:p>
          </p:txBody>
        </p:sp>
        <p:sp>
          <p:nvSpPr>
            <p:cNvPr id="556280" name="Line 248"/>
            <p:cNvSpPr>
              <a:spLocks noChangeShapeType="1"/>
            </p:cNvSpPr>
            <p:nvPr/>
          </p:nvSpPr>
          <p:spPr bwMode="auto">
            <a:xfrm flipH="1">
              <a:off x="4944" y="2312"/>
              <a:ext cx="21" cy="10"/>
            </a:xfrm>
            <a:prstGeom prst="line">
              <a:avLst/>
            </a:prstGeom>
            <a:noFill/>
            <a:ln w="28575">
              <a:solidFill>
                <a:schemeClr val="tx1"/>
              </a:solidFill>
              <a:round/>
              <a:headEnd/>
              <a:tailEnd/>
            </a:ln>
            <a:effectLst/>
          </p:spPr>
          <p:txBody>
            <a:bodyPr/>
            <a:lstStyle/>
            <a:p>
              <a:endParaRPr lang="en-US"/>
            </a:p>
          </p:txBody>
        </p:sp>
      </p:grpSp>
      <p:sp>
        <p:nvSpPr>
          <p:cNvPr id="556282" name="Rectangle 250"/>
          <p:cNvSpPr>
            <a:spLocks noChangeArrowheads="1"/>
          </p:cNvSpPr>
          <p:nvPr/>
        </p:nvSpPr>
        <p:spPr bwMode="auto">
          <a:xfrm>
            <a:off x="7442200" y="21097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3" name="Group 295"/>
          <p:cNvGrpSpPr>
            <a:grpSpLocks/>
          </p:cNvGrpSpPr>
          <p:nvPr/>
        </p:nvGrpSpPr>
        <p:grpSpPr bwMode="auto">
          <a:xfrm>
            <a:off x="7515225" y="2244725"/>
            <a:ext cx="523875" cy="195263"/>
            <a:chOff x="4798" y="2265"/>
            <a:chExt cx="330" cy="123"/>
          </a:xfrm>
        </p:grpSpPr>
        <p:sp>
          <p:nvSpPr>
            <p:cNvPr id="556302" name="Oval 270"/>
            <p:cNvSpPr>
              <a:spLocks noChangeArrowheads="1"/>
            </p:cNvSpPr>
            <p:nvPr/>
          </p:nvSpPr>
          <p:spPr bwMode="auto">
            <a:xfrm>
              <a:off x="5056" y="2312"/>
              <a:ext cx="29" cy="20"/>
            </a:xfrm>
            <a:prstGeom prst="ellipse">
              <a:avLst/>
            </a:prstGeom>
            <a:noFill/>
            <a:ln w="28575" algn="ctr">
              <a:solidFill>
                <a:schemeClr val="tx1"/>
              </a:solidFill>
              <a:round/>
              <a:headEnd/>
              <a:tailEnd/>
            </a:ln>
            <a:effectLst/>
          </p:spPr>
          <p:txBody>
            <a:bodyPr/>
            <a:lstStyle/>
            <a:p>
              <a:endParaRPr lang="en-US"/>
            </a:p>
          </p:txBody>
        </p:sp>
        <p:sp>
          <p:nvSpPr>
            <p:cNvPr id="556303" name="Oval 271"/>
            <p:cNvSpPr>
              <a:spLocks noChangeArrowheads="1"/>
            </p:cNvSpPr>
            <p:nvPr/>
          </p:nvSpPr>
          <p:spPr bwMode="auto">
            <a:xfrm>
              <a:off x="5096" y="2336"/>
              <a:ext cx="29" cy="20"/>
            </a:xfrm>
            <a:prstGeom prst="ellipse">
              <a:avLst/>
            </a:prstGeom>
            <a:noFill/>
            <a:ln w="28575" algn="ctr">
              <a:solidFill>
                <a:schemeClr val="tx1"/>
              </a:solidFill>
              <a:round/>
              <a:headEnd/>
              <a:tailEnd/>
            </a:ln>
            <a:effectLst/>
          </p:spPr>
          <p:txBody>
            <a:bodyPr/>
            <a:lstStyle/>
            <a:p>
              <a:endParaRPr lang="en-US"/>
            </a:p>
          </p:txBody>
        </p:sp>
        <p:sp>
          <p:nvSpPr>
            <p:cNvPr id="556304" name="Line 272"/>
            <p:cNvSpPr>
              <a:spLocks noChangeShapeType="1"/>
            </p:cNvSpPr>
            <p:nvPr/>
          </p:nvSpPr>
          <p:spPr bwMode="auto">
            <a:xfrm>
              <a:off x="5079" y="2329"/>
              <a:ext cx="17" cy="11"/>
            </a:xfrm>
            <a:prstGeom prst="line">
              <a:avLst/>
            </a:prstGeom>
            <a:noFill/>
            <a:ln w="28575">
              <a:solidFill>
                <a:schemeClr val="tx1"/>
              </a:solidFill>
              <a:round/>
              <a:headEnd/>
              <a:tailEnd/>
            </a:ln>
            <a:effectLst/>
          </p:spPr>
          <p:txBody>
            <a:bodyPr/>
            <a:lstStyle/>
            <a:p>
              <a:endParaRPr lang="en-US"/>
            </a:p>
          </p:txBody>
        </p:sp>
        <p:sp>
          <p:nvSpPr>
            <p:cNvPr id="556311" name="Line 279"/>
            <p:cNvSpPr>
              <a:spLocks noChangeShapeType="1"/>
            </p:cNvSpPr>
            <p:nvPr/>
          </p:nvSpPr>
          <p:spPr bwMode="auto">
            <a:xfrm flipH="1">
              <a:off x="5085" y="2302"/>
              <a:ext cx="42" cy="15"/>
            </a:xfrm>
            <a:prstGeom prst="line">
              <a:avLst/>
            </a:prstGeom>
            <a:noFill/>
            <a:ln w="28575">
              <a:solidFill>
                <a:schemeClr val="tx1"/>
              </a:solidFill>
              <a:round/>
              <a:headEnd/>
              <a:tailEnd/>
            </a:ln>
            <a:effectLst/>
          </p:spPr>
          <p:txBody>
            <a:bodyPr/>
            <a:lstStyle/>
            <a:p>
              <a:endParaRPr lang="en-US"/>
            </a:p>
          </p:txBody>
        </p:sp>
        <p:sp>
          <p:nvSpPr>
            <p:cNvPr id="556313" name="Oval 281"/>
            <p:cNvSpPr>
              <a:spLocks noChangeArrowheads="1"/>
            </p:cNvSpPr>
            <p:nvPr/>
          </p:nvSpPr>
          <p:spPr bwMode="auto">
            <a:xfrm>
              <a:off x="5099" y="2368"/>
              <a:ext cx="29" cy="20"/>
            </a:xfrm>
            <a:prstGeom prst="ellipse">
              <a:avLst/>
            </a:prstGeom>
            <a:noFill/>
            <a:ln w="28575" algn="ctr">
              <a:solidFill>
                <a:schemeClr val="tx1"/>
              </a:solidFill>
              <a:round/>
              <a:headEnd/>
              <a:tailEnd/>
            </a:ln>
            <a:effectLst/>
          </p:spPr>
          <p:txBody>
            <a:bodyPr/>
            <a:lstStyle/>
            <a:p>
              <a:endParaRPr lang="en-US"/>
            </a:p>
          </p:txBody>
        </p:sp>
        <p:sp>
          <p:nvSpPr>
            <p:cNvPr id="556314" name="Line 282"/>
            <p:cNvSpPr>
              <a:spLocks noChangeShapeType="1"/>
            </p:cNvSpPr>
            <p:nvPr/>
          </p:nvSpPr>
          <p:spPr bwMode="auto">
            <a:xfrm flipH="1">
              <a:off x="5111" y="2357"/>
              <a:ext cx="2" cy="8"/>
            </a:xfrm>
            <a:prstGeom prst="line">
              <a:avLst/>
            </a:prstGeom>
            <a:noFill/>
            <a:ln w="28575">
              <a:solidFill>
                <a:schemeClr val="tx1"/>
              </a:solidFill>
              <a:round/>
              <a:headEnd/>
              <a:tailEnd/>
            </a:ln>
            <a:effectLst/>
          </p:spPr>
          <p:txBody>
            <a:bodyPr/>
            <a:lstStyle/>
            <a:p>
              <a:endParaRPr lang="en-US"/>
            </a:p>
          </p:txBody>
        </p:sp>
        <p:sp>
          <p:nvSpPr>
            <p:cNvPr id="556315" name="Oval 283"/>
            <p:cNvSpPr>
              <a:spLocks noChangeArrowheads="1"/>
            </p:cNvSpPr>
            <p:nvPr/>
          </p:nvSpPr>
          <p:spPr bwMode="auto">
            <a:xfrm>
              <a:off x="4798" y="2265"/>
              <a:ext cx="29" cy="20"/>
            </a:xfrm>
            <a:prstGeom prst="ellipse">
              <a:avLst/>
            </a:prstGeom>
            <a:noFill/>
            <a:ln w="28575" algn="ctr">
              <a:solidFill>
                <a:schemeClr val="tx1"/>
              </a:solidFill>
              <a:round/>
              <a:headEnd/>
              <a:tailEnd/>
            </a:ln>
            <a:effectLst/>
          </p:spPr>
          <p:txBody>
            <a:bodyPr/>
            <a:lstStyle/>
            <a:p>
              <a:endParaRPr lang="en-US"/>
            </a:p>
          </p:txBody>
        </p:sp>
        <p:sp>
          <p:nvSpPr>
            <p:cNvPr id="556316" name="Oval 284"/>
            <p:cNvSpPr>
              <a:spLocks noChangeArrowheads="1"/>
            </p:cNvSpPr>
            <p:nvPr/>
          </p:nvSpPr>
          <p:spPr bwMode="auto">
            <a:xfrm>
              <a:off x="4838" y="2289"/>
              <a:ext cx="29" cy="20"/>
            </a:xfrm>
            <a:prstGeom prst="ellipse">
              <a:avLst/>
            </a:prstGeom>
            <a:noFill/>
            <a:ln w="28575" algn="ctr">
              <a:solidFill>
                <a:schemeClr val="tx1"/>
              </a:solidFill>
              <a:round/>
              <a:headEnd/>
              <a:tailEnd/>
            </a:ln>
            <a:effectLst/>
          </p:spPr>
          <p:txBody>
            <a:bodyPr/>
            <a:lstStyle/>
            <a:p>
              <a:endParaRPr lang="en-US"/>
            </a:p>
          </p:txBody>
        </p:sp>
        <p:sp>
          <p:nvSpPr>
            <p:cNvPr id="556317" name="Line 285"/>
            <p:cNvSpPr>
              <a:spLocks noChangeShapeType="1"/>
            </p:cNvSpPr>
            <p:nvPr/>
          </p:nvSpPr>
          <p:spPr bwMode="auto">
            <a:xfrm>
              <a:off x="4820" y="2282"/>
              <a:ext cx="18" cy="11"/>
            </a:xfrm>
            <a:prstGeom prst="line">
              <a:avLst/>
            </a:prstGeom>
            <a:noFill/>
            <a:ln w="28575">
              <a:solidFill>
                <a:schemeClr val="tx1"/>
              </a:solidFill>
              <a:round/>
              <a:headEnd/>
              <a:tailEnd/>
            </a:ln>
            <a:effectLst/>
          </p:spPr>
          <p:txBody>
            <a:bodyPr/>
            <a:lstStyle/>
            <a:p>
              <a:endParaRPr lang="en-US"/>
            </a:p>
          </p:txBody>
        </p:sp>
        <p:sp>
          <p:nvSpPr>
            <p:cNvPr id="556318" name="Line 286"/>
            <p:cNvSpPr>
              <a:spLocks noChangeShapeType="1"/>
            </p:cNvSpPr>
            <p:nvPr/>
          </p:nvSpPr>
          <p:spPr bwMode="auto">
            <a:xfrm flipH="1" flipV="1">
              <a:off x="4864" y="2297"/>
              <a:ext cx="104" cy="9"/>
            </a:xfrm>
            <a:prstGeom prst="line">
              <a:avLst/>
            </a:prstGeom>
            <a:noFill/>
            <a:ln w="28575">
              <a:solidFill>
                <a:schemeClr val="tx1"/>
              </a:solidFill>
              <a:round/>
              <a:headEnd/>
              <a:tailEnd/>
            </a:ln>
            <a:effectLst/>
          </p:spPr>
          <p:txBody>
            <a:bodyPr/>
            <a:lstStyle/>
            <a:p>
              <a:endParaRPr lang="en-US"/>
            </a:p>
          </p:txBody>
        </p:sp>
        <p:sp>
          <p:nvSpPr>
            <p:cNvPr id="556319" name="Oval 287"/>
            <p:cNvSpPr>
              <a:spLocks noChangeArrowheads="1"/>
            </p:cNvSpPr>
            <p:nvPr/>
          </p:nvSpPr>
          <p:spPr bwMode="auto">
            <a:xfrm>
              <a:off x="4968" y="2298"/>
              <a:ext cx="29" cy="20"/>
            </a:xfrm>
            <a:prstGeom prst="ellipse">
              <a:avLst/>
            </a:prstGeom>
            <a:noFill/>
            <a:ln w="28575" algn="ctr">
              <a:solidFill>
                <a:schemeClr val="tx1"/>
              </a:solidFill>
              <a:round/>
              <a:headEnd/>
              <a:tailEnd/>
            </a:ln>
            <a:effectLst/>
          </p:spPr>
          <p:txBody>
            <a:bodyPr/>
            <a:lstStyle/>
            <a:p>
              <a:endParaRPr lang="en-US"/>
            </a:p>
          </p:txBody>
        </p:sp>
        <p:sp>
          <p:nvSpPr>
            <p:cNvPr id="556320" name="Line 288"/>
            <p:cNvSpPr>
              <a:spLocks noChangeShapeType="1"/>
            </p:cNvSpPr>
            <p:nvPr/>
          </p:nvSpPr>
          <p:spPr bwMode="auto">
            <a:xfrm flipH="1">
              <a:off x="4997" y="2292"/>
              <a:ext cx="129" cy="15"/>
            </a:xfrm>
            <a:prstGeom prst="line">
              <a:avLst/>
            </a:prstGeom>
            <a:noFill/>
            <a:ln w="28575">
              <a:solidFill>
                <a:schemeClr val="tx1"/>
              </a:solidFill>
              <a:round/>
              <a:headEnd/>
              <a:tailEnd/>
            </a:ln>
            <a:effectLst/>
          </p:spPr>
          <p:txBody>
            <a:bodyPr/>
            <a:lstStyle/>
            <a:p>
              <a:endParaRPr lang="en-US"/>
            </a:p>
          </p:txBody>
        </p:sp>
        <p:sp>
          <p:nvSpPr>
            <p:cNvPr id="556325" name="Oval 293"/>
            <p:cNvSpPr>
              <a:spLocks noChangeArrowheads="1"/>
            </p:cNvSpPr>
            <p:nvPr/>
          </p:nvSpPr>
          <p:spPr bwMode="auto">
            <a:xfrm>
              <a:off x="5017" y="2336"/>
              <a:ext cx="29" cy="20"/>
            </a:xfrm>
            <a:prstGeom prst="ellipse">
              <a:avLst/>
            </a:prstGeom>
            <a:noFill/>
            <a:ln w="28575" algn="ctr">
              <a:solidFill>
                <a:schemeClr val="tx1"/>
              </a:solidFill>
              <a:round/>
              <a:headEnd/>
              <a:tailEnd/>
            </a:ln>
            <a:effectLst/>
          </p:spPr>
          <p:txBody>
            <a:bodyPr/>
            <a:lstStyle/>
            <a:p>
              <a:endParaRPr lang="en-US"/>
            </a:p>
          </p:txBody>
        </p:sp>
        <p:sp>
          <p:nvSpPr>
            <p:cNvPr id="556326" name="Line 294"/>
            <p:cNvSpPr>
              <a:spLocks noChangeShapeType="1"/>
            </p:cNvSpPr>
            <p:nvPr/>
          </p:nvSpPr>
          <p:spPr bwMode="auto">
            <a:xfrm flipH="1">
              <a:off x="5041" y="2328"/>
              <a:ext cx="21" cy="10"/>
            </a:xfrm>
            <a:prstGeom prst="line">
              <a:avLst/>
            </a:prstGeom>
            <a:noFill/>
            <a:ln w="28575">
              <a:solidFill>
                <a:schemeClr val="tx1"/>
              </a:solidFill>
              <a:round/>
              <a:headEnd/>
              <a:tailEnd/>
            </a:ln>
            <a:effectLst/>
          </p:spPr>
          <p:txBody>
            <a:bodyPr/>
            <a:lstStyle/>
            <a:p>
              <a:endParaRPr lang="en-US"/>
            </a:p>
          </p:txBody>
        </p:sp>
      </p:grpSp>
      <p:sp>
        <p:nvSpPr>
          <p:cNvPr id="556328" name="Rectangle 296"/>
          <p:cNvSpPr>
            <a:spLocks noChangeArrowheads="1"/>
          </p:cNvSpPr>
          <p:nvPr/>
        </p:nvSpPr>
        <p:spPr bwMode="auto">
          <a:xfrm>
            <a:off x="7594600" y="22621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4" name="Group 312"/>
          <p:cNvGrpSpPr>
            <a:grpSpLocks/>
          </p:cNvGrpSpPr>
          <p:nvPr/>
        </p:nvGrpSpPr>
        <p:grpSpPr bwMode="auto">
          <a:xfrm>
            <a:off x="7653338" y="2452688"/>
            <a:ext cx="254000" cy="152400"/>
            <a:chOff x="5032" y="2291"/>
            <a:chExt cx="160" cy="96"/>
          </a:xfrm>
        </p:grpSpPr>
        <p:sp>
          <p:nvSpPr>
            <p:cNvPr id="556330" name="Oval 298"/>
            <p:cNvSpPr>
              <a:spLocks noChangeArrowheads="1"/>
            </p:cNvSpPr>
            <p:nvPr/>
          </p:nvSpPr>
          <p:spPr bwMode="auto">
            <a:xfrm>
              <a:off x="5120" y="2311"/>
              <a:ext cx="29" cy="20"/>
            </a:xfrm>
            <a:prstGeom prst="ellipse">
              <a:avLst/>
            </a:prstGeom>
            <a:noFill/>
            <a:ln w="28575" algn="ctr">
              <a:solidFill>
                <a:schemeClr val="tx1"/>
              </a:solidFill>
              <a:round/>
              <a:headEnd/>
              <a:tailEnd/>
            </a:ln>
            <a:effectLst/>
          </p:spPr>
          <p:txBody>
            <a:bodyPr/>
            <a:lstStyle/>
            <a:p>
              <a:endParaRPr lang="en-US"/>
            </a:p>
          </p:txBody>
        </p:sp>
        <p:sp>
          <p:nvSpPr>
            <p:cNvPr id="556331" name="Oval 299"/>
            <p:cNvSpPr>
              <a:spLocks noChangeArrowheads="1"/>
            </p:cNvSpPr>
            <p:nvPr/>
          </p:nvSpPr>
          <p:spPr bwMode="auto">
            <a:xfrm>
              <a:off x="5160" y="2335"/>
              <a:ext cx="29" cy="20"/>
            </a:xfrm>
            <a:prstGeom prst="ellipse">
              <a:avLst/>
            </a:prstGeom>
            <a:noFill/>
            <a:ln w="28575" algn="ctr">
              <a:solidFill>
                <a:schemeClr val="tx1"/>
              </a:solidFill>
              <a:round/>
              <a:headEnd/>
              <a:tailEnd/>
            </a:ln>
            <a:effectLst/>
          </p:spPr>
          <p:txBody>
            <a:bodyPr/>
            <a:lstStyle/>
            <a:p>
              <a:endParaRPr lang="en-US"/>
            </a:p>
          </p:txBody>
        </p:sp>
        <p:sp>
          <p:nvSpPr>
            <p:cNvPr id="556332" name="Line 300"/>
            <p:cNvSpPr>
              <a:spLocks noChangeShapeType="1"/>
            </p:cNvSpPr>
            <p:nvPr/>
          </p:nvSpPr>
          <p:spPr bwMode="auto">
            <a:xfrm>
              <a:off x="5143" y="2328"/>
              <a:ext cx="17" cy="11"/>
            </a:xfrm>
            <a:prstGeom prst="line">
              <a:avLst/>
            </a:prstGeom>
            <a:noFill/>
            <a:ln w="28575">
              <a:solidFill>
                <a:schemeClr val="tx1"/>
              </a:solidFill>
              <a:round/>
              <a:headEnd/>
              <a:tailEnd/>
            </a:ln>
            <a:effectLst/>
          </p:spPr>
          <p:txBody>
            <a:bodyPr/>
            <a:lstStyle/>
            <a:p>
              <a:endParaRPr lang="en-US"/>
            </a:p>
          </p:txBody>
        </p:sp>
        <p:sp>
          <p:nvSpPr>
            <p:cNvPr id="556333" name="Line 301"/>
            <p:cNvSpPr>
              <a:spLocks noChangeShapeType="1"/>
            </p:cNvSpPr>
            <p:nvPr/>
          </p:nvSpPr>
          <p:spPr bwMode="auto">
            <a:xfrm flipH="1">
              <a:off x="5149" y="2301"/>
              <a:ext cx="42" cy="15"/>
            </a:xfrm>
            <a:prstGeom prst="line">
              <a:avLst/>
            </a:prstGeom>
            <a:noFill/>
            <a:ln w="28575">
              <a:solidFill>
                <a:schemeClr val="tx1"/>
              </a:solidFill>
              <a:round/>
              <a:headEnd/>
              <a:tailEnd/>
            </a:ln>
            <a:effectLst/>
          </p:spPr>
          <p:txBody>
            <a:bodyPr/>
            <a:lstStyle/>
            <a:p>
              <a:endParaRPr lang="en-US"/>
            </a:p>
          </p:txBody>
        </p:sp>
        <p:sp>
          <p:nvSpPr>
            <p:cNvPr id="556334" name="Oval 302"/>
            <p:cNvSpPr>
              <a:spLocks noChangeArrowheads="1"/>
            </p:cNvSpPr>
            <p:nvPr/>
          </p:nvSpPr>
          <p:spPr bwMode="auto">
            <a:xfrm>
              <a:off x="5163" y="2367"/>
              <a:ext cx="29" cy="20"/>
            </a:xfrm>
            <a:prstGeom prst="ellipse">
              <a:avLst/>
            </a:prstGeom>
            <a:noFill/>
            <a:ln w="28575" algn="ctr">
              <a:solidFill>
                <a:schemeClr val="tx1"/>
              </a:solidFill>
              <a:round/>
              <a:headEnd/>
              <a:tailEnd/>
            </a:ln>
            <a:effectLst/>
          </p:spPr>
          <p:txBody>
            <a:bodyPr/>
            <a:lstStyle/>
            <a:p>
              <a:endParaRPr lang="en-US"/>
            </a:p>
          </p:txBody>
        </p:sp>
        <p:sp>
          <p:nvSpPr>
            <p:cNvPr id="556335" name="Line 303"/>
            <p:cNvSpPr>
              <a:spLocks noChangeShapeType="1"/>
            </p:cNvSpPr>
            <p:nvPr/>
          </p:nvSpPr>
          <p:spPr bwMode="auto">
            <a:xfrm flipH="1">
              <a:off x="5175" y="2356"/>
              <a:ext cx="2" cy="8"/>
            </a:xfrm>
            <a:prstGeom prst="line">
              <a:avLst/>
            </a:prstGeom>
            <a:noFill/>
            <a:ln w="28575">
              <a:solidFill>
                <a:schemeClr val="tx1"/>
              </a:solidFill>
              <a:round/>
              <a:headEnd/>
              <a:tailEnd/>
            </a:ln>
            <a:effectLst/>
          </p:spPr>
          <p:txBody>
            <a:bodyPr/>
            <a:lstStyle/>
            <a:p>
              <a:endParaRPr lang="en-US"/>
            </a:p>
          </p:txBody>
        </p:sp>
        <p:sp>
          <p:nvSpPr>
            <p:cNvPr id="556340" name="Oval 308"/>
            <p:cNvSpPr>
              <a:spLocks noChangeArrowheads="1"/>
            </p:cNvSpPr>
            <p:nvPr/>
          </p:nvSpPr>
          <p:spPr bwMode="auto">
            <a:xfrm>
              <a:off x="5032" y="2297"/>
              <a:ext cx="29" cy="20"/>
            </a:xfrm>
            <a:prstGeom prst="ellipse">
              <a:avLst/>
            </a:prstGeom>
            <a:noFill/>
            <a:ln w="28575" algn="ctr">
              <a:solidFill>
                <a:schemeClr val="tx1"/>
              </a:solidFill>
              <a:round/>
              <a:headEnd/>
              <a:tailEnd/>
            </a:ln>
            <a:effectLst/>
          </p:spPr>
          <p:txBody>
            <a:bodyPr/>
            <a:lstStyle/>
            <a:p>
              <a:endParaRPr lang="en-US"/>
            </a:p>
          </p:txBody>
        </p:sp>
        <p:sp>
          <p:nvSpPr>
            <p:cNvPr id="556341" name="Line 309"/>
            <p:cNvSpPr>
              <a:spLocks noChangeShapeType="1"/>
            </p:cNvSpPr>
            <p:nvPr/>
          </p:nvSpPr>
          <p:spPr bwMode="auto">
            <a:xfrm flipH="1">
              <a:off x="5061" y="2291"/>
              <a:ext cx="129" cy="15"/>
            </a:xfrm>
            <a:prstGeom prst="line">
              <a:avLst/>
            </a:prstGeom>
            <a:noFill/>
            <a:ln w="28575">
              <a:solidFill>
                <a:schemeClr val="tx1"/>
              </a:solidFill>
              <a:round/>
              <a:headEnd/>
              <a:tailEnd/>
            </a:ln>
            <a:effectLst/>
          </p:spPr>
          <p:txBody>
            <a:bodyPr/>
            <a:lstStyle/>
            <a:p>
              <a:endParaRPr lang="en-US"/>
            </a:p>
          </p:txBody>
        </p:sp>
        <p:sp>
          <p:nvSpPr>
            <p:cNvPr id="556342" name="Oval 310"/>
            <p:cNvSpPr>
              <a:spLocks noChangeArrowheads="1"/>
            </p:cNvSpPr>
            <p:nvPr/>
          </p:nvSpPr>
          <p:spPr bwMode="auto">
            <a:xfrm>
              <a:off x="5081" y="2335"/>
              <a:ext cx="29" cy="20"/>
            </a:xfrm>
            <a:prstGeom prst="ellipse">
              <a:avLst/>
            </a:prstGeom>
            <a:noFill/>
            <a:ln w="28575" algn="ctr">
              <a:solidFill>
                <a:schemeClr val="tx1"/>
              </a:solidFill>
              <a:round/>
              <a:headEnd/>
              <a:tailEnd/>
            </a:ln>
            <a:effectLst/>
          </p:spPr>
          <p:txBody>
            <a:bodyPr/>
            <a:lstStyle/>
            <a:p>
              <a:endParaRPr lang="en-US"/>
            </a:p>
          </p:txBody>
        </p:sp>
        <p:sp>
          <p:nvSpPr>
            <p:cNvPr id="556343" name="Line 311"/>
            <p:cNvSpPr>
              <a:spLocks noChangeShapeType="1"/>
            </p:cNvSpPr>
            <p:nvPr/>
          </p:nvSpPr>
          <p:spPr bwMode="auto">
            <a:xfrm flipH="1">
              <a:off x="5105" y="2327"/>
              <a:ext cx="21" cy="10"/>
            </a:xfrm>
            <a:prstGeom prst="line">
              <a:avLst/>
            </a:prstGeom>
            <a:noFill/>
            <a:ln w="28575">
              <a:solidFill>
                <a:schemeClr val="tx1"/>
              </a:solidFill>
              <a:round/>
              <a:headEnd/>
              <a:tailEnd/>
            </a:ln>
            <a:effectLst/>
          </p:spPr>
          <p:txBody>
            <a:bodyPr/>
            <a:lstStyle/>
            <a:p>
              <a:endParaRPr lang="en-US"/>
            </a:p>
          </p:txBody>
        </p:sp>
      </p:grpSp>
      <p:sp>
        <p:nvSpPr>
          <p:cNvPr id="556345" name="Rectangle 313"/>
          <p:cNvSpPr>
            <a:spLocks noChangeArrowheads="1"/>
          </p:cNvSpPr>
          <p:nvPr/>
        </p:nvSpPr>
        <p:spPr bwMode="auto">
          <a:xfrm>
            <a:off x="7747000" y="24145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5" name="Group 340"/>
          <p:cNvGrpSpPr>
            <a:grpSpLocks/>
          </p:cNvGrpSpPr>
          <p:nvPr/>
        </p:nvGrpSpPr>
        <p:grpSpPr bwMode="auto">
          <a:xfrm>
            <a:off x="7808913" y="2527300"/>
            <a:ext cx="566737" cy="233363"/>
            <a:chOff x="4749" y="2322"/>
            <a:chExt cx="357" cy="147"/>
          </a:xfrm>
        </p:grpSpPr>
        <p:sp>
          <p:nvSpPr>
            <p:cNvPr id="556347" name="Oval 315"/>
            <p:cNvSpPr>
              <a:spLocks noChangeArrowheads="1"/>
            </p:cNvSpPr>
            <p:nvPr/>
          </p:nvSpPr>
          <p:spPr bwMode="auto">
            <a:xfrm>
              <a:off x="5007" y="2369"/>
              <a:ext cx="29" cy="20"/>
            </a:xfrm>
            <a:prstGeom prst="ellipse">
              <a:avLst/>
            </a:prstGeom>
            <a:noFill/>
            <a:ln w="28575" algn="ctr">
              <a:solidFill>
                <a:schemeClr val="tx1"/>
              </a:solidFill>
              <a:round/>
              <a:headEnd/>
              <a:tailEnd/>
            </a:ln>
            <a:effectLst/>
          </p:spPr>
          <p:txBody>
            <a:bodyPr/>
            <a:lstStyle/>
            <a:p>
              <a:endParaRPr lang="en-US"/>
            </a:p>
          </p:txBody>
        </p:sp>
        <p:sp>
          <p:nvSpPr>
            <p:cNvPr id="556348" name="Oval 316"/>
            <p:cNvSpPr>
              <a:spLocks noChangeArrowheads="1"/>
            </p:cNvSpPr>
            <p:nvPr/>
          </p:nvSpPr>
          <p:spPr bwMode="auto">
            <a:xfrm>
              <a:off x="5047" y="2393"/>
              <a:ext cx="29" cy="20"/>
            </a:xfrm>
            <a:prstGeom prst="ellipse">
              <a:avLst/>
            </a:prstGeom>
            <a:noFill/>
            <a:ln w="28575" algn="ctr">
              <a:solidFill>
                <a:schemeClr val="tx1"/>
              </a:solidFill>
              <a:round/>
              <a:headEnd/>
              <a:tailEnd/>
            </a:ln>
            <a:effectLst/>
          </p:spPr>
          <p:txBody>
            <a:bodyPr/>
            <a:lstStyle/>
            <a:p>
              <a:endParaRPr lang="en-US"/>
            </a:p>
          </p:txBody>
        </p:sp>
        <p:sp>
          <p:nvSpPr>
            <p:cNvPr id="556349" name="Line 317"/>
            <p:cNvSpPr>
              <a:spLocks noChangeShapeType="1"/>
            </p:cNvSpPr>
            <p:nvPr/>
          </p:nvSpPr>
          <p:spPr bwMode="auto">
            <a:xfrm>
              <a:off x="5030" y="2386"/>
              <a:ext cx="17" cy="11"/>
            </a:xfrm>
            <a:prstGeom prst="line">
              <a:avLst/>
            </a:prstGeom>
            <a:noFill/>
            <a:ln w="28575">
              <a:solidFill>
                <a:schemeClr val="tx1"/>
              </a:solidFill>
              <a:round/>
              <a:headEnd/>
              <a:tailEnd/>
            </a:ln>
            <a:effectLst/>
          </p:spPr>
          <p:txBody>
            <a:bodyPr/>
            <a:lstStyle/>
            <a:p>
              <a:endParaRPr lang="en-US"/>
            </a:p>
          </p:txBody>
        </p:sp>
        <p:sp>
          <p:nvSpPr>
            <p:cNvPr id="556350" name="Oval 318"/>
            <p:cNvSpPr>
              <a:spLocks noChangeArrowheads="1"/>
            </p:cNvSpPr>
            <p:nvPr/>
          </p:nvSpPr>
          <p:spPr bwMode="auto">
            <a:xfrm>
              <a:off x="4844" y="2423"/>
              <a:ext cx="29" cy="21"/>
            </a:xfrm>
            <a:prstGeom prst="ellipse">
              <a:avLst/>
            </a:prstGeom>
            <a:noFill/>
            <a:ln w="28575" algn="ctr">
              <a:solidFill>
                <a:schemeClr val="tx1"/>
              </a:solidFill>
              <a:round/>
              <a:headEnd/>
              <a:tailEnd/>
            </a:ln>
            <a:effectLst/>
          </p:spPr>
          <p:txBody>
            <a:bodyPr/>
            <a:lstStyle/>
            <a:p>
              <a:endParaRPr lang="en-US"/>
            </a:p>
          </p:txBody>
        </p:sp>
        <p:sp>
          <p:nvSpPr>
            <p:cNvPr id="556351" name="Oval 319"/>
            <p:cNvSpPr>
              <a:spLocks noChangeArrowheads="1"/>
            </p:cNvSpPr>
            <p:nvPr/>
          </p:nvSpPr>
          <p:spPr bwMode="auto">
            <a:xfrm>
              <a:off x="4884" y="2448"/>
              <a:ext cx="29" cy="20"/>
            </a:xfrm>
            <a:prstGeom prst="ellipse">
              <a:avLst/>
            </a:prstGeom>
            <a:noFill/>
            <a:ln w="28575" algn="ctr">
              <a:solidFill>
                <a:schemeClr val="tx1"/>
              </a:solidFill>
              <a:round/>
              <a:headEnd/>
              <a:tailEnd/>
            </a:ln>
            <a:effectLst/>
          </p:spPr>
          <p:txBody>
            <a:bodyPr/>
            <a:lstStyle/>
            <a:p>
              <a:endParaRPr lang="en-US"/>
            </a:p>
          </p:txBody>
        </p:sp>
        <p:sp>
          <p:nvSpPr>
            <p:cNvPr id="556352" name="Oval 320"/>
            <p:cNvSpPr>
              <a:spLocks noChangeArrowheads="1"/>
            </p:cNvSpPr>
            <p:nvPr/>
          </p:nvSpPr>
          <p:spPr bwMode="auto">
            <a:xfrm>
              <a:off x="4802" y="2449"/>
              <a:ext cx="30" cy="20"/>
            </a:xfrm>
            <a:prstGeom prst="ellipse">
              <a:avLst/>
            </a:prstGeom>
            <a:noFill/>
            <a:ln w="28575" algn="ctr">
              <a:solidFill>
                <a:schemeClr val="tx1"/>
              </a:solidFill>
              <a:round/>
              <a:headEnd/>
              <a:tailEnd/>
            </a:ln>
            <a:effectLst/>
          </p:spPr>
          <p:txBody>
            <a:bodyPr/>
            <a:lstStyle/>
            <a:p>
              <a:endParaRPr lang="en-US"/>
            </a:p>
          </p:txBody>
        </p:sp>
        <p:sp>
          <p:nvSpPr>
            <p:cNvPr id="556353" name="Line 321"/>
            <p:cNvSpPr>
              <a:spLocks noChangeShapeType="1"/>
            </p:cNvSpPr>
            <p:nvPr/>
          </p:nvSpPr>
          <p:spPr bwMode="auto">
            <a:xfrm flipH="1">
              <a:off x="4827" y="2441"/>
              <a:ext cx="21" cy="10"/>
            </a:xfrm>
            <a:prstGeom prst="line">
              <a:avLst/>
            </a:prstGeom>
            <a:noFill/>
            <a:ln w="28575">
              <a:solidFill>
                <a:schemeClr val="tx1"/>
              </a:solidFill>
              <a:round/>
              <a:headEnd/>
              <a:tailEnd/>
            </a:ln>
            <a:effectLst/>
          </p:spPr>
          <p:txBody>
            <a:bodyPr/>
            <a:lstStyle/>
            <a:p>
              <a:endParaRPr lang="en-US"/>
            </a:p>
          </p:txBody>
        </p:sp>
        <p:sp>
          <p:nvSpPr>
            <p:cNvPr id="556354" name="Line 322"/>
            <p:cNvSpPr>
              <a:spLocks noChangeShapeType="1"/>
            </p:cNvSpPr>
            <p:nvPr/>
          </p:nvSpPr>
          <p:spPr bwMode="auto">
            <a:xfrm>
              <a:off x="4866" y="2440"/>
              <a:ext cx="18" cy="11"/>
            </a:xfrm>
            <a:prstGeom prst="line">
              <a:avLst/>
            </a:prstGeom>
            <a:noFill/>
            <a:ln w="28575">
              <a:solidFill>
                <a:schemeClr val="tx1"/>
              </a:solidFill>
              <a:round/>
              <a:headEnd/>
              <a:tailEnd/>
            </a:ln>
            <a:effectLst/>
          </p:spPr>
          <p:txBody>
            <a:bodyPr/>
            <a:lstStyle/>
            <a:p>
              <a:endParaRPr lang="en-US"/>
            </a:p>
          </p:txBody>
        </p:sp>
        <p:sp>
          <p:nvSpPr>
            <p:cNvPr id="556355" name="Oval 323"/>
            <p:cNvSpPr>
              <a:spLocks noChangeArrowheads="1"/>
            </p:cNvSpPr>
            <p:nvPr/>
          </p:nvSpPr>
          <p:spPr bwMode="auto">
            <a:xfrm>
              <a:off x="5076" y="2343"/>
              <a:ext cx="30" cy="20"/>
            </a:xfrm>
            <a:prstGeom prst="ellipse">
              <a:avLst/>
            </a:prstGeom>
            <a:noFill/>
            <a:ln w="28575" algn="ctr">
              <a:solidFill>
                <a:schemeClr val="tx1"/>
              </a:solidFill>
              <a:round/>
              <a:headEnd/>
              <a:tailEnd/>
            </a:ln>
            <a:effectLst/>
          </p:spPr>
          <p:txBody>
            <a:bodyPr/>
            <a:lstStyle/>
            <a:p>
              <a:endParaRPr lang="en-US"/>
            </a:p>
          </p:txBody>
        </p:sp>
        <p:sp>
          <p:nvSpPr>
            <p:cNvPr id="556356" name="Line 324"/>
            <p:cNvSpPr>
              <a:spLocks noChangeShapeType="1"/>
            </p:cNvSpPr>
            <p:nvPr/>
          </p:nvSpPr>
          <p:spPr bwMode="auto">
            <a:xfrm flipH="1">
              <a:off x="5036" y="2359"/>
              <a:ext cx="42" cy="15"/>
            </a:xfrm>
            <a:prstGeom prst="line">
              <a:avLst/>
            </a:prstGeom>
            <a:noFill/>
            <a:ln w="28575">
              <a:solidFill>
                <a:schemeClr val="tx1"/>
              </a:solidFill>
              <a:round/>
              <a:headEnd/>
              <a:tailEnd/>
            </a:ln>
            <a:effectLst/>
          </p:spPr>
          <p:txBody>
            <a:bodyPr/>
            <a:lstStyle/>
            <a:p>
              <a:endParaRPr lang="en-US"/>
            </a:p>
          </p:txBody>
        </p:sp>
        <p:sp>
          <p:nvSpPr>
            <p:cNvPr id="556357" name="Line 325"/>
            <p:cNvSpPr>
              <a:spLocks noChangeShapeType="1"/>
            </p:cNvSpPr>
            <p:nvPr/>
          </p:nvSpPr>
          <p:spPr bwMode="auto">
            <a:xfrm>
              <a:off x="4801" y="2411"/>
              <a:ext cx="43" cy="18"/>
            </a:xfrm>
            <a:prstGeom prst="line">
              <a:avLst/>
            </a:prstGeom>
            <a:noFill/>
            <a:ln w="28575">
              <a:solidFill>
                <a:schemeClr val="tx1"/>
              </a:solidFill>
              <a:round/>
              <a:headEnd/>
              <a:tailEnd/>
            </a:ln>
            <a:effectLst/>
          </p:spPr>
          <p:txBody>
            <a:bodyPr/>
            <a:lstStyle/>
            <a:p>
              <a:endParaRPr lang="en-US"/>
            </a:p>
          </p:txBody>
        </p:sp>
        <p:sp>
          <p:nvSpPr>
            <p:cNvPr id="556358" name="Oval 326"/>
            <p:cNvSpPr>
              <a:spLocks noChangeArrowheads="1"/>
            </p:cNvSpPr>
            <p:nvPr/>
          </p:nvSpPr>
          <p:spPr bwMode="auto">
            <a:xfrm>
              <a:off x="5050" y="2425"/>
              <a:ext cx="29" cy="20"/>
            </a:xfrm>
            <a:prstGeom prst="ellipse">
              <a:avLst/>
            </a:prstGeom>
            <a:noFill/>
            <a:ln w="28575" algn="ctr">
              <a:solidFill>
                <a:schemeClr val="tx1"/>
              </a:solidFill>
              <a:round/>
              <a:headEnd/>
              <a:tailEnd/>
            </a:ln>
            <a:effectLst/>
          </p:spPr>
          <p:txBody>
            <a:bodyPr/>
            <a:lstStyle/>
            <a:p>
              <a:endParaRPr lang="en-US"/>
            </a:p>
          </p:txBody>
        </p:sp>
        <p:sp>
          <p:nvSpPr>
            <p:cNvPr id="556359" name="Line 327"/>
            <p:cNvSpPr>
              <a:spLocks noChangeShapeType="1"/>
            </p:cNvSpPr>
            <p:nvPr/>
          </p:nvSpPr>
          <p:spPr bwMode="auto">
            <a:xfrm flipH="1">
              <a:off x="5062" y="2414"/>
              <a:ext cx="2" cy="8"/>
            </a:xfrm>
            <a:prstGeom prst="line">
              <a:avLst/>
            </a:prstGeom>
            <a:noFill/>
            <a:ln w="28575">
              <a:solidFill>
                <a:schemeClr val="tx1"/>
              </a:solidFill>
              <a:round/>
              <a:headEnd/>
              <a:tailEnd/>
            </a:ln>
            <a:effectLst/>
          </p:spPr>
          <p:txBody>
            <a:bodyPr/>
            <a:lstStyle/>
            <a:p>
              <a:endParaRPr lang="en-US"/>
            </a:p>
          </p:txBody>
        </p:sp>
        <p:sp>
          <p:nvSpPr>
            <p:cNvPr id="556360" name="Oval 328"/>
            <p:cNvSpPr>
              <a:spLocks noChangeArrowheads="1"/>
            </p:cNvSpPr>
            <p:nvPr/>
          </p:nvSpPr>
          <p:spPr bwMode="auto">
            <a:xfrm>
              <a:off x="4749" y="2322"/>
              <a:ext cx="29" cy="20"/>
            </a:xfrm>
            <a:prstGeom prst="ellipse">
              <a:avLst/>
            </a:prstGeom>
            <a:noFill/>
            <a:ln w="28575" algn="ctr">
              <a:solidFill>
                <a:schemeClr val="tx1"/>
              </a:solidFill>
              <a:round/>
              <a:headEnd/>
              <a:tailEnd/>
            </a:ln>
            <a:effectLst/>
          </p:spPr>
          <p:txBody>
            <a:bodyPr/>
            <a:lstStyle/>
            <a:p>
              <a:endParaRPr lang="en-US"/>
            </a:p>
          </p:txBody>
        </p:sp>
        <p:sp>
          <p:nvSpPr>
            <p:cNvPr id="556361" name="Oval 329"/>
            <p:cNvSpPr>
              <a:spLocks noChangeArrowheads="1"/>
            </p:cNvSpPr>
            <p:nvPr/>
          </p:nvSpPr>
          <p:spPr bwMode="auto">
            <a:xfrm>
              <a:off x="4789" y="2346"/>
              <a:ext cx="29" cy="20"/>
            </a:xfrm>
            <a:prstGeom prst="ellipse">
              <a:avLst/>
            </a:prstGeom>
            <a:noFill/>
            <a:ln w="28575" algn="ctr">
              <a:solidFill>
                <a:schemeClr val="tx1"/>
              </a:solidFill>
              <a:round/>
              <a:headEnd/>
              <a:tailEnd/>
            </a:ln>
            <a:effectLst/>
          </p:spPr>
          <p:txBody>
            <a:bodyPr/>
            <a:lstStyle/>
            <a:p>
              <a:endParaRPr lang="en-US"/>
            </a:p>
          </p:txBody>
        </p:sp>
        <p:sp>
          <p:nvSpPr>
            <p:cNvPr id="556362" name="Line 330"/>
            <p:cNvSpPr>
              <a:spLocks noChangeShapeType="1"/>
            </p:cNvSpPr>
            <p:nvPr/>
          </p:nvSpPr>
          <p:spPr bwMode="auto">
            <a:xfrm>
              <a:off x="4771" y="2339"/>
              <a:ext cx="18" cy="11"/>
            </a:xfrm>
            <a:prstGeom prst="line">
              <a:avLst/>
            </a:prstGeom>
            <a:noFill/>
            <a:ln w="28575">
              <a:solidFill>
                <a:schemeClr val="tx1"/>
              </a:solidFill>
              <a:round/>
              <a:headEnd/>
              <a:tailEnd/>
            </a:ln>
            <a:effectLst/>
          </p:spPr>
          <p:txBody>
            <a:bodyPr/>
            <a:lstStyle/>
            <a:p>
              <a:endParaRPr lang="en-US"/>
            </a:p>
          </p:txBody>
        </p:sp>
        <p:sp>
          <p:nvSpPr>
            <p:cNvPr id="556363" name="Line 331"/>
            <p:cNvSpPr>
              <a:spLocks noChangeShapeType="1"/>
            </p:cNvSpPr>
            <p:nvPr/>
          </p:nvSpPr>
          <p:spPr bwMode="auto">
            <a:xfrm flipH="1" flipV="1">
              <a:off x="4815" y="2354"/>
              <a:ext cx="104" cy="9"/>
            </a:xfrm>
            <a:prstGeom prst="line">
              <a:avLst/>
            </a:prstGeom>
            <a:noFill/>
            <a:ln w="28575">
              <a:solidFill>
                <a:schemeClr val="tx1"/>
              </a:solidFill>
              <a:round/>
              <a:headEnd/>
              <a:tailEnd/>
            </a:ln>
            <a:effectLst/>
          </p:spPr>
          <p:txBody>
            <a:bodyPr/>
            <a:lstStyle/>
            <a:p>
              <a:endParaRPr lang="en-US"/>
            </a:p>
          </p:txBody>
        </p:sp>
        <p:sp>
          <p:nvSpPr>
            <p:cNvPr id="556364" name="Oval 332"/>
            <p:cNvSpPr>
              <a:spLocks noChangeArrowheads="1"/>
            </p:cNvSpPr>
            <p:nvPr/>
          </p:nvSpPr>
          <p:spPr bwMode="auto">
            <a:xfrm>
              <a:off x="4919" y="2355"/>
              <a:ext cx="29" cy="20"/>
            </a:xfrm>
            <a:prstGeom prst="ellipse">
              <a:avLst/>
            </a:prstGeom>
            <a:noFill/>
            <a:ln w="28575" algn="ctr">
              <a:solidFill>
                <a:schemeClr val="tx1"/>
              </a:solidFill>
              <a:round/>
              <a:headEnd/>
              <a:tailEnd/>
            </a:ln>
            <a:effectLst/>
          </p:spPr>
          <p:txBody>
            <a:bodyPr/>
            <a:lstStyle/>
            <a:p>
              <a:endParaRPr lang="en-US"/>
            </a:p>
          </p:txBody>
        </p:sp>
        <p:sp>
          <p:nvSpPr>
            <p:cNvPr id="556365" name="Line 333"/>
            <p:cNvSpPr>
              <a:spLocks noChangeShapeType="1"/>
            </p:cNvSpPr>
            <p:nvPr/>
          </p:nvSpPr>
          <p:spPr bwMode="auto">
            <a:xfrm flipH="1">
              <a:off x="4948" y="2349"/>
              <a:ext cx="129" cy="15"/>
            </a:xfrm>
            <a:prstGeom prst="line">
              <a:avLst/>
            </a:prstGeom>
            <a:noFill/>
            <a:ln w="28575">
              <a:solidFill>
                <a:schemeClr val="tx1"/>
              </a:solidFill>
              <a:round/>
              <a:headEnd/>
              <a:tailEnd/>
            </a:ln>
            <a:effectLst/>
          </p:spPr>
          <p:txBody>
            <a:bodyPr/>
            <a:lstStyle/>
            <a:p>
              <a:endParaRPr lang="en-US"/>
            </a:p>
          </p:txBody>
        </p:sp>
        <p:sp>
          <p:nvSpPr>
            <p:cNvPr id="556366" name="Oval 334"/>
            <p:cNvSpPr>
              <a:spLocks noChangeArrowheads="1"/>
            </p:cNvSpPr>
            <p:nvPr/>
          </p:nvSpPr>
          <p:spPr bwMode="auto">
            <a:xfrm>
              <a:off x="4807" y="2396"/>
              <a:ext cx="29" cy="20"/>
            </a:xfrm>
            <a:prstGeom prst="ellipse">
              <a:avLst/>
            </a:prstGeom>
            <a:noFill/>
            <a:ln w="28575" algn="ctr">
              <a:solidFill>
                <a:schemeClr val="tx1"/>
              </a:solidFill>
              <a:round/>
              <a:headEnd/>
              <a:tailEnd/>
            </a:ln>
            <a:effectLst/>
          </p:spPr>
          <p:txBody>
            <a:bodyPr/>
            <a:lstStyle/>
            <a:p>
              <a:endParaRPr lang="en-US"/>
            </a:p>
          </p:txBody>
        </p:sp>
        <p:sp>
          <p:nvSpPr>
            <p:cNvPr id="556367" name="Line 335"/>
            <p:cNvSpPr>
              <a:spLocks noChangeShapeType="1"/>
            </p:cNvSpPr>
            <p:nvPr/>
          </p:nvSpPr>
          <p:spPr bwMode="auto">
            <a:xfrm flipH="1">
              <a:off x="4836" y="2374"/>
              <a:ext cx="88" cy="30"/>
            </a:xfrm>
            <a:prstGeom prst="line">
              <a:avLst/>
            </a:prstGeom>
            <a:noFill/>
            <a:ln w="28575">
              <a:solidFill>
                <a:schemeClr val="tx1"/>
              </a:solidFill>
              <a:round/>
              <a:headEnd/>
              <a:tailEnd/>
            </a:ln>
            <a:effectLst/>
          </p:spPr>
          <p:txBody>
            <a:bodyPr/>
            <a:lstStyle/>
            <a:p>
              <a:endParaRPr lang="en-US"/>
            </a:p>
          </p:txBody>
        </p:sp>
        <p:sp>
          <p:nvSpPr>
            <p:cNvPr id="556368" name="Oval 336"/>
            <p:cNvSpPr>
              <a:spLocks noChangeArrowheads="1"/>
            </p:cNvSpPr>
            <p:nvPr/>
          </p:nvSpPr>
          <p:spPr bwMode="auto">
            <a:xfrm>
              <a:off x="4803" y="2428"/>
              <a:ext cx="29" cy="20"/>
            </a:xfrm>
            <a:prstGeom prst="ellipse">
              <a:avLst/>
            </a:prstGeom>
            <a:noFill/>
            <a:ln w="28575" algn="ctr">
              <a:solidFill>
                <a:schemeClr val="tx1"/>
              </a:solidFill>
              <a:round/>
              <a:headEnd/>
              <a:tailEnd/>
            </a:ln>
            <a:effectLst/>
          </p:spPr>
          <p:txBody>
            <a:bodyPr/>
            <a:lstStyle/>
            <a:p>
              <a:endParaRPr lang="en-US"/>
            </a:p>
          </p:txBody>
        </p:sp>
        <p:sp>
          <p:nvSpPr>
            <p:cNvPr id="556369" name="Line 337"/>
            <p:cNvSpPr>
              <a:spLocks noChangeShapeType="1"/>
            </p:cNvSpPr>
            <p:nvPr/>
          </p:nvSpPr>
          <p:spPr bwMode="auto">
            <a:xfrm flipH="1">
              <a:off x="4815" y="2419"/>
              <a:ext cx="8" cy="9"/>
            </a:xfrm>
            <a:prstGeom prst="line">
              <a:avLst/>
            </a:prstGeom>
            <a:noFill/>
            <a:ln w="28575">
              <a:solidFill>
                <a:schemeClr val="tx1"/>
              </a:solidFill>
              <a:round/>
              <a:headEnd/>
              <a:tailEnd/>
            </a:ln>
            <a:effectLst/>
          </p:spPr>
          <p:txBody>
            <a:bodyPr/>
            <a:lstStyle/>
            <a:p>
              <a:endParaRPr lang="en-US"/>
            </a:p>
          </p:txBody>
        </p:sp>
        <p:sp>
          <p:nvSpPr>
            <p:cNvPr id="556370" name="Oval 338"/>
            <p:cNvSpPr>
              <a:spLocks noChangeArrowheads="1"/>
            </p:cNvSpPr>
            <p:nvPr/>
          </p:nvSpPr>
          <p:spPr bwMode="auto">
            <a:xfrm>
              <a:off x="4968" y="2393"/>
              <a:ext cx="29" cy="20"/>
            </a:xfrm>
            <a:prstGeom prst="ellipse">
              <a:avLst/>
            </a:prstGeom>
            <a:noFill/>
            <a:ln w="28575" algn="ctr">
              <a:solidFill>
                <a:schemeClr val="tx1"/>
              </a:solidFill>
              <a:round/>
              <a:headEnd/>
              <a:tailEnd/>
            </a:ln>
            <a:effectLst/>
          </p:spPr>
          <p:txBody>
            <a:bodyPr/>
            <a:lstStyle/>
            <a:p>
              <a:endParaRPr lang="en-US"/>
            </a:p>
          </p:txBody>
        </p:sp>
        <p:sp>
          <p:nvSpPr>
            <p:cNvPr id="556371" name="Line 339"/>
            <p:cNvSpPr>
              <a:spLocks noChangeShapeType="1"/>
            </p:cNvSpPr>
            <p:nvPr/>
          </p:nvSpPr>
          <p:spPr bwMode="auto">
            <a:xfrm flipH="1">
              <a:off x="4992" y="2385"/>
              <a:ext cx="21" cy="10"/>
            </a:xfrm>
            <a:prstGeom prst="line">
              <a:avLst/>
            </a:prstGeom>
            <a:noFill/>
            <a:ln w="28575">
              <a:solidFill>
                <a:schemeClr val="tx1"/>
              </a:solidFill>
              <a:round/>
              <a:headEnd/>
              <a:tailEnd/>
            </a:ln>
            <a:effectLst/>
          </p:spPr>
          <p:txBody>
            <a:bodyPr/>
            <a:lstStyle/>
            <a:p>
              <a:endParaRPr lang="en-US"/>
            </a:p>
          </p:txBody>
        </p:sp>
      </p:grpSp>
      <p:grpSp>
        <p:nvGrpSpPr>
          <p:cNvPr id="6" name="Group 343"/>
          <p:cNvGrpSpPr>
            <a:grpSpLocks/>
          </p:cNvGrpSpPr>
          <p:nvPr/>
        </p:nvGrpSpPr>
        <p:grpSpPr bwMode="auto">
          <a:xfrm>
            <a:off x="7899400" y="2566988"/>
            <a:ext cx="811213" cy="1914525"/>
            <a:chOff x="4976" y="1617"/>
            <a:chExt cx="511" cy="1206"/>
          </a:xfrm>
        </p:grpSpPr>
        <p:sp>
          <p:nvSpPr>
            <p:cNvPr id="556373" name="Rectangle 341"/>
            <p:cNvSpPr>
              <a:spLocks noChangeArrowheads="1"/>
            </p:cNvSpPr>
            <p:nvPr/>
          </p:nvSpPr>
          <p:spPr bwMode="auto">
            <a:xfrm>
              <a:off x="4976" y="1617"/>
              <a:ext cx="511" cy="268"/>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7" name="Group 222"/>
            <p:cNvGrpSpPr>
              <a:grpSpLocks/>
            </p:cNvGrpSpPr>
            <p:nvPr/>
          </p:nvGrpSpPr>
          <p:grpSpPr bwMode="auto">
            <a:xfrm>
              <a:off x="4994" y="1690"/>
              <a:ext cx="468" cy="126"/>
              <a:chOff x="77" y="3240"/>
              <a:chExt cx="1482" cy="580"/>
            </a:xfrm>
          </p:grpSpPr>
          <p:sp>
            <p:nvSpPr>
              <p:cNvPr id="556229" name="Oval 197"/>
              <p:cNvSpPr>
                <a:spLocks noChangeArrowheads="1"/>
              </p:cNvSpPr>
              <p:nvPr/>
            </p:nvSpPr>
            <p:spPr bwMode="auto">
              <a:xfrm>
                <a:off x="895" y="3455"/>
                <a:ext cx="92" cy="93"/>
              </a:xfrm>
              <a:prstGeom prst="ellipse">
                <a:avLst/>
              </a:prstGeom>
              <a:noFill/>
              <a:ln w="28575" algn="ctr">
                <a:solidFill>
                  <a:schemeClr val="tx1"/>
                </a:solidFill>
                <a:round/>
                <a:headEnd/>
                <a:tailEnd/>
              </a:ln>
              <a:effectLst/>
            </p:spPr>
            <p:txBody>
              <a:bodyPr/>
              <a:lstStyle/>
              <a:p>
                <a:endParaRPr lang="en-US"/>
              </a:p>
            </p:txBody>
          </p:sp>
          <p:sp>
            <p:nvSpPr>
              <p:cNvPr id="556230" name="Oval 198"/>
              <p:cNvSpPr>
                <a:spLocks noChangeArrowheads="1"/>
              </p:cNvSpPr>
              <p:nvPr/>
            </p:nvSpPr>
            <p:spPr bwMode="auto">
              <a:xfrm>
                <a:off x="1022" y="3566"/>
                <a:ext cx="92" cy="93"/>
              </a:xfrm>
              <a:prstGeom prst="ellipse">
                <a:avLst/>
              </a:prstGeom>
              <a:noFill/>
              <a:ln w="28575" algn="ctr">
                <a:solidFill>
                  <a:schemeClr val="tx1"/>
                </a:solidFill>
                <a:round/>
                <a:headEnd/>
                <a:tailEnd/>
              </a:ln>
              <a:effectLst/>
            </p:spPr>
            <p:txBody>
              <a:bodyPr/>
              <a:lstStyle/>
              <a:p>
                <a:endParaRPr lang="en-US"/>
              </a:p>
            </p:txBody>
          </p:sp>
          <p:sp>
            <p:nvSpPr>
              <p:cNvPr id="556231" name="Line 199"/>
              <p:cNvSpPr>
                <a:spLocks noChangeShapeType="1"/>
              </p:cNvSpPr>
              <p:nvPr/>
            </p:nvSpPr>
            <p:spPr bwMode="auto">
              <a:xfrm>
                <a:off x="966" y="3534"/>
                <a:ext cx="56" cy="49"/>
              </a:xfrm>
              <a:prstGeom prst="line">
                <a:avLst/>
              </a:prstGeom>
              <a:noFill/>
              <a:ln w="28575">
                <a:solidFill>
                  <a:schemeClr val="tx1"/>
                </a:solidFill>
                <a:round/>
                <a:headEnd/>
                <a:tailEnd/>
              </a:ln>
              <a:effectLst/>
            </p:spPr>
            <p:txBody>
              <a:bodyPr/>
              <a:lstStyle/>
              <a:p>
                <a:endParaRPr lang="en-US"/>
              </a:p>
            </p:txBody>
          </p:sp>
          <p:sp>
            <p:nvSpPr>
              <p:cNvPr id="556232" name="Oval 200"/>
              <p:cNvSpPr>
                <a:spLocks noChangeArrowheads="1"/>
              </p:cNvSpPr>
              <p:nvPr/>
            </p:nvSpPr>
            <p:spPr bwMode="auto">
              <a:xfrm>
                <a:off x="1340" y="3449"/>
                <a:ext cx="92" cy="93"/>
              </a:xfrm>
              <a:prstGeom prst="ellipse">
                <a:avLst/>
              </a:prstGeom>
              <a:noFill/>
              <a:ln w="28575" algn="ctr">
                <a:solidFill>
                  <a:schemeClr val="tx1"/>
                </a:solidFill>
                <a:round/>
                <a:headEnd/>
                <a:tailEnd/>
              </a:ln>
              <a:effectLst/>
            </p:spPr>
            <p:txBody>
              <a:bodyPr/>
              <a:lstStyle/>
              <a:p>
                <a:endParaRPr lang="en-US"/>
              </a:p>
            </p:txBody>
          </p:sp>
          <p:sp>
            <p:nvSpPr>
              <p:cNvPr id="556233" name="Oval 201"/>
              <p:cNvSpPr>
                <a:spLocks noChangeArrowheads="1"/>
              </p:cNvSpPr>
              <p:nvPr/>
            </p:nvSpPr>
            <p:spPr bwMode="auto">
              <a:xfrm>
                <a:off x="1467" y="3560"/>
                <a:ext cx="92" cy="93"/>
              </a:xfrm>
              <a:prstGeom prst="ellipse">
                <a:avLst/>
              </a:prstGeom>
              <a:noFill/>
              <a:ln w="28575" algn="ctr">
                <a:solidFill>
                  <a:schemeClr val="tx1"/>
                </a:solidFill>
                <a:round/>
                <a:headEnd/>
                <a:tailEnd/>
              </a:ln>
              <a:effectLst/>
            </p:spPr>
            <p:txBody>
              <a:bodyPr/>
              <a:lstStyle/>
              <a:p>
                <a:endParaRPr lang="en-US"/>
              </a:p>
            </p:txBody>
          </p:sp>
          <p:sp>
            <p:nvSpPr>
              <p:cNvPr id="556234" name="Oval 202"/>
              <p:cNvSpPr>
                <a:spLocks noChangeArrowheads="1"/>
              </p:cNvSpPr>
              <p:nvPr/>
            </p:nvSpPr>
            <p:spPr bwMode="auto">
              <a:xfrm>
                <a:off x="1209" y="3567"/>
                <a:ext cx="93" cy="92"/>
              </a:xfrm>
              <a:prstGeom prst="ellipse">
                <a:avLst/>
              </a:prstGeom>
              <a:noFill/>
              <a:ln w="28575" algn="ctr">
                <a:solidFill>
                  <a:schemeClr val="tx1"/>
                </a:solidFill>
                <a:round/>
                <a:headEnd/>
                <a:tailEnd/>
              </a:ln>
              <a:effectLst/>
            </p:spPr>
            <p:txBody>
              <a:bodyPr/>
              <a:lstStyle/>
              <a:p>
                <a:endParaRPr lang="en-US"/>
              </a:p>
            </p:txBody>
          </p:sp>
          <p:sp>
            <p:nvSpPr>
              <p:cNvPr id="556235" name="Line 203"/>
              <p:cNvSpPr>
                <a:spLocks noChangeShapeType="1"/>
              </p:cNvSpPr>
              <p:nvPr/>
            </p:nvSpPr>
            <p:spPr bwMode="auto">
              <a:xfrm flipH="1">
                <a:off x="1286" y="3528"/>
                <a:ext cx="67" cy="46"/>
              </a:xfrm>
              <a:prstGeom prst="line">
                <a:avLst/>
              </a:prstGeom>
              <a:noFill/>
              <a:ln w="28575">
                <a:solidFill>
                  <a:schemeClr val="tx1"/>
                </a:solidFill>
                <a:round/>
                <a:headEnd/>
                <a:tailEnd/>
              </a:ln>
              <a:effectLst/>
            </p:spPr>
            <p:txBody>
              <a:bodyPr/>
              <a:lstStyle/>
              <a:p>
                <a:endParaRPr lang="en-US"/>
              </a:p>
            </p:txBody>
          </p:sp>
          <p:sp>
            <p:nvSpPr>
              <p:cNvPr id="556236" name="Line 204"/>
              <p:cNvSpPr>
                <a:spLocks noChangeShapeType="1"/>
              </p:cNvSpPr>
              <p:nvPr/>
            </p:nvSpPr>
            <p:spPr bwMode="auto">
              <a:xfrm>
                <a:off x="1410" y="3527"/>
                <a:ext cx="57" cy="49"/>
              </a:xfrm>
              <a:prstGeom prst="line">
                <a:avLst/>
              </a:prstGeom>
              <a:noFill/>
              <a:ln w="28575">
                <a:solidFill>
                  <a:schemeClr val="tx1"/>
                </a:solidFill>
                <a:round/>
                <a:headEnd/>
                <a:tailEnd/>
              </a:ln>
              <a:effectLst/>
            </p:spPr>
            <p:txBody>
              <a:bodyPr/>
              <a:lstStyle/>
              <a:p>
                <a:endParaRPr lang="en-US"/>
              </a:p>
            </p:txBody>
          </p:sp>
          <p:sp>
            <p:nvSpPr>
              <p:cNvPr id="556237" name="Oval 205"/>
              <p:cNvSpPr>
                <a:spLocks noChangeArrowheads="1"/>
              </p:cNvSpPr>
              <p:nvPr/>
            </p:nvSpPr>
            <p:spPr bwMode="auto">
              <a:xfrm>
                <a:off x="1114" y="3336"/>
                <a:ext cx="92" cy="93"/>
              </a:xfrm>
              <a:prstGeom prst="ellipse">
                <a:avLst/>
              </a:prstGeom>
              <a:noFill/>
              <a:ln w="28575" algn="ctr">
                <a:solidFill>
                  <a:schemeClr val="tx1"/>
                </a:solidFill>
                <a:round/>
                <a:headEnd/>
                <a:tailEnd/>
              </a:ln>
              <a:effectLst/>
            </p:spPr>
            <p:txBody>
              <a:bodyPr/>
              <a:lstStyle/>
              <a:p>
                <a:endParaRPr lang="en-US"/>
              </a:p>
            </p:txBody>
          </p:sp>
          <p:sp>
            <p:nvSpPr>
              <p:cNvPr id="556238" name="Line 206"/>
              <p:cNvSpPr>
                <a:spLocks noChangeShapeType="1"/>
              </p:cNvSpPr>
              <p:nvPr/>
            </p:nvSpPr>
            <p:spPr bwMode="auto">
              <a:xfrm flipH="1">
                <a:off x="987" y="3409"/>
                <a:ext cx="132" cy="69"/>
              </a:xfrm>
              <a:prstGeom prst="line">
                <a:avLst/>
              </a:prstGeom>
              <a:noFill/>
              <a:ln w="28575">
                <a:solidFill>
                  <a:schemeClr val="tx1"/>
                </a:solidFill>
                <a:round/>
                <a:headEnd/>
                <a:tailEnd/>
              </a:ln>
              <a:effectLst/>
            </p:spPr>
            <p:txBody>
              <a:bodyPr/>
              <a:lstStyle/>
              <a:p>
                <a:endParaRPr lang="en-US"/>
              </a:p>
            </p:txBody>
          </p:sp>
          <p:sp>
            <p:nvSpPr>
              <p:cNvPr id="556239" name="Line 207"/>
              <p:cNvSpPr>
                <a:spLocks noChangeShapeType="1"/>
              </p:cNvSpPr>
              <p:nvPr/>
            </p:nvSpPr>
            <p:spPr bwMode="auto">
              <a:xfrm>
                <a:off x="1205" y="3394"/>
                <a:ext cx="135" cy="79"/>
              </a:xfrm>
              <a:prstGeom prst="line">
                <a:avLst/>
              </a:prstGeom>
              <a:noFill/>
              <a:ln w="28575">
                <a:solidFill>
                  <a:schemeClr val="tx1"/>
                </a:solidFill>
                <a:round/>
                <a:headEnd/>
                <a:tailEnd/>
              </a:ln>
              <a:effectLst/>
            </p:spPr>
            <p:txBody>
              <a:bodyPr/>
              <a:lstStyle/>
              <a:p>
                <a:endParaRPr lang="en-US"/>
              </a:p>
            </p:txBody>
          </p:sp>
          <p:sp>
            <p:nvSpPr>
              <p:cNvPr id="556240" name="Oval 208"/>
              <p:cNvSpPr>
                <a:spLocks noChangeArrowheads="1"/>
              </p:cNvSpPr>
              <p:nvPr/>
            </p:nvSpPr>
            <p:spPr bwMode="auto">
              <a:xfrm>
                <a:off x="1030" y="3712"/>
                <a:ext cx="93" cy="93"/>
              </a:xfrm>
              <a:prstGeom prst="ellipse">
                <a:avLst/>
              </a:prstGeom>
              <a:noFill/>
              <a:ln w="28575" algn="ctr">
                <a:solidFill>
                  <a:schemeClr val="tx1"/>
                </a:solidFill>
                <a:round/>
                <a:headEnd/>
                <a:tailEnd/>
              </a:ln>
              <a:effectLst/>
            </p:spPr>
            <p:txBody>
              <a:bodyPr/>
              <a:lstStyle/>
              <a:p>
                <a:endParaRPr lang="en-US"/>
              </a:p>
            </p:txBody>
          </p:sp>
          <p:sp>
            <p:nvSpPr>
              <p:cNvPr id="556241" name="Line 209"/>
              <p:cNvSpPr>
                <a:spLocks noChangeShapeType="1"/>
              </p:cNvSpPr>
              <p:nvPr/>
            </p:nvSpPr>
            <p:spPr bwMode="auto">
              <a:xfrm flipH="1">
                <a:off x="1067" y="3663"/>
                <a:ext cx="6" cy="39"/>
              </a:xfrm>
              <a:prstGeom prst="line">
                <a:avLst/>
              </a:prstGeom>
              <a:noFill/>
              <a:ln w="28575">
                <a:solidFill>
                  <a:schemeClr val="tx1"/>
                </a:solidFill>
                <a:round/>
                <a:headEnd/>
                <a:tailEnd/>
              </a:ln>
              <a:effectLst/>
            </p:spPr>
            <p:txBody>
              <a:bodyPr/>
              <a:lstStyle/>
              <a:p>
                <a:endParaRPr lang="en-US"/>
              </a:p>
            </p:txBody>
          </p:sp>
          <p:sp>
            <p:nvSpPr>
              <p:cNvPr id="556242" name="Oval 210"/>
              <p:cNvSpPr>
                <a:spLocks noChangeArrowheads="1"/>
              </p:cNvSpPr>
              <p:nvPr/>
            </p:nvSpPr>
            <p:spPr bwMode="auto">
              <a:xfrm>
                <a:off x="77" y="3240"/>
                <a:ext cx="92" cy="93"/>
              </a:xfrm>
              <a:prstGeom prst="ellipse">
                <a:avLst/>
              </a:prstGeom>
              <a:noFill/>
              <a:ln w="28575" algn="ctr">
                <a:solidFill>
                  <a:schemeClr val="tx1"/>
                </a:solidFill>
                <a:round/>
                <a:headEnd/>
                <a:tailEnd/>
              </a:ln>
              <a:effectLst/>
            </p:spPr>
            <p:txBody>
              <a:bodyPr/>
              <a:lstStyle/>
              <a:p>
                <a:endParaRPr lang="en-US"/>
              </a:p>
            </p:txBody>
          </p:sp>
          <p:sp>
            <p:nvSpPr>
              <p:cNvPr id="556243" name="Oval 211"/>
              <p:cNvSpPr>
                <a:spLocks noChangeArrowheads="1"/>
              </p:cNvSpPr>
              <p:nvPr/>
            </p:nvSpPr>
            <p:spPr bwMode="auto">
              <a:xfrm>
                <a:off x="204" y="3351"/>
                <a:ext cx="92" cy="93"/>
              </a:xfrm>
              <a:prstGeom prst="ellipse">
                <a:avLst/>
              </a:prstGeom>
              <a:noFill/>
              <a:ln w="28575" algn="ctr">
                <a:solidFill>
                  <a:schemeClr val="tx1"/>
                </a:solidFill>
                <a:round/>
                <a:headEnd/>
                <a:tailEnd/>
              </a:ln>
              <a:effectLst/>
            </p:spPr>
            <p:txBody>
              <a:bodyPr/>
              <a:lstStyle/>
              <a:p>
                <a:endParaRPr lang="en-US"/>
              </a:p>
            </p:txBody>
          </p:sp>
          <p:sp>
            <p:nvSpPr>
              <p:cNvPr id="556244" name="Line 212"/>
              <p:cNvSpPr>
                <a:spLocks noChangeShapeType="1"/>
              </p:cNvSpPr>
              <p:nvPr/>
            </p:nvSpPr>
            <p:spPr bwMode="auto">
              <a:xfrm>
                <a:off x="147" y="3319"/>
                <a:ext cx="57" cy="49"/>
              </a:xfrm>
              <a:prstGeom prst="line">
                <a:avLst/>
              </a:prstGeom>
              <a:noFill/>
              <a:ln w="28575">
                <a:solidFill>
                  <a:schemeClr val="tx1"/>
                </a:solidFill>
                <a:round/>
                <a:headEnd/>
                <a:tailEnd/>
              </a:ln>
              <a:effectLst/>
            </p:spPr>
            <p:txBody>
              <a:bodyPr/>
              <a:lstStyle/>
              <a:p>
                <a:endParaRPr lang="en-US"/>
              </a:p>
            </p:txBody>
          </p:sp>
          <p:sp>
            <p:nvSpPr>
              <p:cNvPr id="556245" name="Line 213"/>
              <p:cNvSpPr>
                <a:spLocks noChangeShapeType="1"/>
              </p:cNvSpPr>
              <p:nvPr/>
            </p:nvSpPr>
            <p:spPr bwMode="auto">
              <a:xfrm flipH="1" flipV="1">
                <a:off x="286" y="3388"/>
                <a:ext cx="329" cy="42"/>
              </a:xfrm>
              <a:prstGeom prst="line">
                <a:avLst/>
              </a:prstGeom>
              <a:noFill/>
              <a:ln w="28575">
                <a:solidFill>
                  <a:schemeClr val="tx1"/>
                </a:solidFill>
                <a:round/>
                <a:headEnd/>
                <a:tailEnd/>
              </a:ln>
              <a:effectLst/>
            </p:spPr>
            <p:txBody>
              <a:bodyPr/>
              <a:lstStyle/>
              <a:p>
                <a:endParaRPr lang="en-US"/>
              </a:p>
            </p:txBody>
          </p:sp>
          <p:sp>
            <p:nvSpPr>
              <p:cNvPr id="556246" name="Oval 214"/>
              <p:cNvSpPr>
                <a:spLocks noChangeArrowheads="1"/>
              </p:cNvSpPr>
              <p:nvPr/>
            </p:nvSpPr>
            <p:spPr bwMode="auto">
              <a:xfrm>
                <a:off x="615" y="3391"/>
                <a:ext cx="92" cy="93"/>
              </a:xfrm>
              <a:prstGeom prst="ellipse">
                <a:avLst/>
              </a:prstGeom>
              <a:noFill/>
              <a:ln w="28575" algn="ctr">
                <a:solidFill>
                  <a:schemeClr val="tx1"/>
                </a:solidFill>
                <a:round/>
                <a:headEnd/>
                <a:tailEnd/>
              </a:ln>
              <a:effectLst/>
            </p:spPr>
            <p:txBody>
              <a:bodyPr/>
              <a:lstStyle/>
              <a:p>
                <a:endParaRPr lang="en-US"/>
              </a:p>
            </p:txBody>
          </p:sp>
          <p:sp>
            <p:nvSpPr>
              <p:cNvPr id="556247" name="Line 215"/>
              <p:cNvSpPr>
                <a:spLocks noChangeShapeType="1"/>
              </p:cNvSpPr>
              <p:nvPr/>
            </p:nvSpPr>
            <p:spPr bwMode="auto">
              <a:xfrm flipH="1">
                <a:off x="706" y="3364"/>
                <a:ext cx="411" cy="71"/>
              </a:xfrm>
              <a:prstGeom prst="line">
                <a:avLst/>
              </a:prstGeom>
              <a:noFill/>
              <a:ln w="28575">
                <a:solidFill>
                  <a:schemeClr val="tx1"/>
                </a:solidFill>
                <a:round/>
                <a:headEnd/>
                <a:tailEnd/>
              </a:ln>
              <a:effectLst/>
            </p:spPr>
            <p:txBody>
              <a:bodyPr/>
              <a:lstStyle/>
              <a:p>
                <a:endParaRPr lang="en-US"/>
              </a:p>
            </p:txBody>
          </p:sp>
          <p:sp>
            <p:nvSpPr>
              <p:cNvPr id="556248" name="Oval 216"/>
              <p:cNvSpPr>
                <a:spLocks noChangeArrowheads="1"/>
              </p:cNvSpPr>
              <p:nvPr/>
            </p:nvSpPr>
            <p:spPr bwMode="auto">
              <a:xfrm>
                <a:off x="261" y="3581"/>
                <a:ext cx="92" cy="93"/>
              </a:xfrm>
              <a:prstGeom prst="ellipse">
                <a:avLst/>
              </a:prstGeom>
              <a:noFill/>
              <a:ln w="28575" algn="ctr">
                <a:solidFill>
                  <a:schemeClr val="tx1"/>
                </a:solidFill>
                <a:round/>
                <a:headEnd/>
                <a:tailEnd/>
              </a:ln>
              <a:effectLst/>
            </p:spPr>
            <p:txBody>
              <a:bodyPr/>
              <a:lstStyle/>
              <a:p>
                <a:endParaRPr lang="en-US"/>
              </a:p>
            </p:txBody>
          </p:sp>
          <p:sp>
            <p:nvSpPr>
              <p:cNvPr id="556249" name="Line 217"/>
              <p:cNvSpPr>
                <a:spLocks noChangeShapeType="1"/>
              </p:cNvSpPr>
              <p:nvPr/>
            </p:nvSpPr>
            <p:spPr bwMode="auto">
              <a:xfrm flipH="1">
                <a:off x="353" y="3478"/>
                <a:ext cx="279" cy="138"/>
              </a:xfrm>
              <a:prstGeom prst="line">
                <a:avLst/>
              </a:prstGeom>
              <a:noFill/>
              <a:ln w="28575">
                <a:solidFill>
                  <a:schemeClr val="tx1"/>
                </a:solidFill>
                <a:round/>
                <a:headEnd/>
                <a:tailEnd/>
              </a:ln>
              <a:effectLst/>
            </p:spPr>
            <p:txBody>
              <a:bodyPr/>
              <a:lstStyle/>
              <a:p>
                <a:endParaRPr lang="en-US"/>
              </a:p>
            </p:txBody>
          </p:sp>
          <p:sp>
            <p:nvSpPr>
              <p:cNvPr id="556250" name="Oval 218"/>
              <p:cNvSpPr>
                <a:spLocks noChangeArrowheads="1"/>
              </p:cNvSpPr>
              <p:nvPr/>
            </p:nvSpPr>
            <p:spPr bwMode="auto">
              <a:xfrm>
                <a:off x="249" y="3727"/>
                <a:ext cx="92" cy="93"/>
              </a:xfrm>
              <a:prstGeom prst="ellipse">
                <a:avLst/>
              </a:prstGeom>
              <a:noFill/>
              <a:ln w="28575" algn="ctr">
                <a:solidFill>
                  <a:schemeClr val="tx1"/>
                </a:solidFill>
                <a:round/>
                <a:headEnd/>
                <a:tailEnd/>
              </a:ln>
              <a:effectLst/>
            </p:spPr>
            <p:txBody>
              <a:bodyPr/>
              <a:lstStyle/>
              <a:p>
                <a:endParaRPr lang="en-US"/>
              </a:p>
            </p:txBody>
          </p:sp>
          <p:sp>
            <p:nvSpPr>
              <p:cNvPr id="556251" name="Line 219"/>
              <p:cNvSpPr>
                <a:spLocks noChangeShapeType="1"/>
              </p:cNvSpPr>
              <p:nvPr/>
            </p:nvSpPr>
            <p:spPr bwMode="auto">
              <a:xfrm flipH="1">
                <a:off x="286" y="3685"/>
                <a:ext cx="24" cy="44"/>
              </a:xfrm>
              <a:prstGeom prst="line">
                <a:avLst/>
              </a:prstGeom>
              <a:noFill/>
              <a:ln w="28575">
                <a:solidFill>
                  <a:schemeClr val="tx1"/>
                </a:solidFill>
                <a:round/>
                <a:headEnd/>
                <a:tailEnd/>
              </a:ln>
              <a:effectLst/>
            </p:spPr>
            <p:txBody>
              <a:bodyPr/>
              <a:lstStyle/>
              <a:p>
                <a:endParaRPr lang="en-US"/>
              </a:p>
            </p:txBody>
          </p:sp>
          <p:sp>
            <p:nvSpPr>
              <p:cNvPr id="556252" name="Oval 220"/>
              <p:cNvSpPr>
                <a:spLocks noChangeArrowheads="1"/>
              </p:cNvSpPr>
              <p:nvPr/>
            </p:nvSpPr>
            <p:spPr bwMode="auto">
              <a:xfrm>
                <a:off x="769" y="3567"/>
                <a:ext cx="93" cy="92"/>
              </a:xfrm>
              <a:prstGeom prst="ellipse">
                <a:avLst/>
              </a:prstGeom>
              <a:noFill/>
              <a:ln w="28575" algn="ctr">
                <a:solidFill>
                  <a:schemeClr val="tx1"/>
                </a:solidFill>
                <a:round/>
                <a:headEnd/>
                <a:tailEnd/>
              </a:ln>
              <a:effectLst/>
            </p:spPr>
            <p:txBody>
              <a:bodyPr/>
              <a:lstStyle/>
              <a:p>
                <a:endParaRPr lang="en-US"/>
              </a:p>
            </p:txBody>
          </p:sp>
          <p:sp>
            <p:nvSpPr>
              <p:cNvPr id="556253" name="Line 221"/>
              <p:cNvSpPr>
                <a:spLocks noChangeShapeType="1"/>
              </p:cNvSpPr>
              <p:nvPr/>
            </p:nvSpPr>
            <p:spPr bwMode="auto">
              <a:xfrm flipH="1">
                <a:off x="846" y="3528"/>
                <a:ext cx="67" cy="46"/>
              </a:xfrm>
              <a:prstGeom prst="line">
                <a:avLst/>
              </a:prstGeom>
              <a:noFill/>
              <a:ln w="28575">
                <a:solidFill>
                  <a:schemeClr val="tx1"/>
                </a:solidFill>
                <a:round/>
                <a:headEnd/>
                <a:tailEnd/>
              </a:ln>
              <a:effectLst/>
            </p:spPr>
            <p:txBody>
              <a:bodyPr/>
              <a:lstStyle/>
              <a:p>
                <a:endParaRPr lang="en-US"/>
              </a:p>
            </p:txBody>
          </p:sp>
        </p:grpSp>
        <p:sp>
          <p:nvSpPr>
            <p:cNvPr id="556374" name="Line 342"/>
            <p:cNvSpPr>
              <a:spLocks noChangeShapeType="1"/>
            </p:cNvSpPr>
            <p:nvPr/>
          </p:nvSpPr>
          <p:spPr bwMode="auto">
            <a:xfrm flipV="1">
              <a:off x="5222" y="1891"/>
              <a:ext cx="0" cy="932"/>
            </a:xfrm>
            <a:prstGeom prst="line">
              <a:avLst/>
            </a:prstGeom>
            <a:noFill/>
            <a:ln w="38100">
              <a:solidFill>
                <a:schemeClr val="tx1"/>
              </a:solidFill>
              <a:round/>
              <a:headEnd/>
              <a:tailEnd type="triangle" w="med" len="med"/>
            </a:ln>
            <a:effectLst/>
          </p:spPr>
          <p:txBody>
            <a:bodyPr/>
            <a:lstStyle/>
            <a:p>
              <a:endParaRPr lang="en-US"/>
            </a:p>
          </p:txBody>
        </p:sp>
      </p:grpSp>
      <p:sp>
        <p:nvSpPr>
          <p:cNvPr id="167" name="Slide Number Placeholder 166"/>
          <p:cNvSpPr>
            <a:spLocks noGrp="1"/>
          </p:cNvSpPr>
          <p:nvPr>
            <p:ph type="sldNum" sz="quarter" idx="10"/>
          </p:nvPr>
        </p:nvSpPr>
        <p:spPr/>
        <p:txBody>
          <a:bodyPr/>
          <a:lstStyle/>
          <a:p>
            <a:pPr>
              <a:defRPr/>
            </a:pPr>
            <a:fld id="{ADF37FEF-FB85-4DDB-AE1E-F793A92FED47}" type="slidenum">
              <a:rPr lang="en-US" smtClean="0"/>
              <a:pPr>
                <a:defRPr/>
              </a:pPr>
              <a:t>44</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AutoShape 2"/>
          <p:cNvSpPr>
            <a:spLocks noChangeArrowheads="1"/>
          </p:cNvSpPr>
          <p:nvPr/>
        </p:nvSpPr>
        <p:spPr bwMode="auto">
          <a:xfrm>
            <a:off x="2668588" y="1114425"/>
            <a:ext cx="4297362" cy="2105025"/>
          </a:xfrm>
          <a:prstGeom prst="roundRect">
            <a:avLst>
              <a:gd name="adj" fmla="val 16667"/>
            </a:avLst>
          </a:prstGeom>
          <a:solidFill>
            <a:schemeClr val="hlink"/>
          </a:solidFill>
          <a:ln w="28575">
            <a:solidFill>
              <a:schemeClr val="tx1"/>
            </a:solidFill>
            <a:round/>
            <a:headEnd/>
            <a:tailEnd/>
          </a:ln>
          <a:effectLst/>
        </p:spPr>
        <p:txBody>
          <a:bodyPr wrap="none"/>
          <a:lstStyle/>
          <a:p>
            <a:pPr algn="ctr"/>
            <a:r>
              <a:rPr lang="en-US" sz="2000">
                <a:latin typeface="Arial" charset="0"/>
              </a:rPr>
              <a:t>Long-term Procedural Memory</a:t>
            </a:r>
          </a:p>
          <a:p>
            <a:pPr algn="ctr"/>
            <a:r>
              <a:rPr lang="en-US" sz="2000">
                <a:latin typeface="Arial" charset="0"/>
              </a:rPr>
              <a:t>Production Rules</a:t>
            </a:r>
          </a:p>
        </p:txBody>
      </p:sp>
      <p:sp>
        <p:nvSpPr>
          <p:cNvPr id="557059" name="Rectangle 3"/>
          <p:cNvSpPr>
            <a:spLocks noGrp="1" noChangeArrowheads="1"/>
          </p:cNvSpPr>
          <p:nvPr>
            <p:ph type="title"/>
          </p:nvPr>
        </p:nvSpPr>
        <p:spPr/>
        <p:txBody>
          <a:bodyPr/>
          <a:lstStyle/>
          <a:p>
            <a:r>
              <a:rPr lang="en-US"/>
              <a:t>Current Implementation </a:t>
            </a:r>
          </a:p>
        </p:txBody>
      </p:sp>
      <p:sp>
        <p:nvSpPr>
          <p:cNvPr id="557060" name="Line 4"/>
          <p:cNvSpPr>
            <a:spLocks noChangeShapeType="1"/>
          </p:cNvSpPr>
          <p:nvPr/>
        </p:nvSpPr>
        <p:spPr bwMode="auto">
          <a:xfrm flipH="1">
            <a:off x="5072063" y="3225800"/>
            <a:ext cx="12700" cy="561975"/>
          </a:xfrm>
          <a:prstGeom prst="line">
            <a:avLst/>
          </a:prstGeom>
          <a:noFill/>
          <a:ln w="28575">
            <a:solidFill>
              <a:schemeClr val="tx1"/>
            </a:solidFill>
            <a:round/>
            <a:headEnd/>
            <a:tailEnd type="triangle" w="med" len="med"/>
          </a:ln>
          <a:effectLst/>
        </p:spPr>
        <p:txBody>
          <a:bodyPr/>
          <a:lstStyle/>
          <a:p>
            <a:endParaRPr lang="en-US"/>
          </a:p>
        </p:txBody>
      </p:sp>
      <p:sp>
        <p:nvSpPr>
          <p:cNvPr id="557061" name="Line 5"/>
          <p:cNvSpPr>
            <a:spLocks noChangeShapeType="1"/>
          </p:cNvSpPr>
          <p:nvPr/>
        </p:nvSpPr>
        <p:spPr bwMode="auto">
          <a:xfrm>
            <a:off x="5424488" y="3225800"/>
            <a:ext cx="3175" cy="561975"/>
          </a:xfrm>
          <a:prstGeom prst="line">
            <a:avLst/>
          </a:prstGeom>
          <a:noFill/>
          <a:ln w="28575">
            <a:solidFill>
              <a:schemeClr val="tx1"/>
            </a:solidFill>
            <a:round/>
            <a:headEnd/>
            <a:tailEnd type="triangle" w="med" len="med"/>
          </a:ln>
          <a:effectLst/>
        </p:spPr>
        <p:txBody>
          <a:bodyPr/>
          <a:lstStyle/>
          <a:p>
            <a:endParaRPr lang="en-US"/>
          </a:p>
        </p:txBody>
      </p:sp>
      <p:sp>
        <p:nvSpPr>
          <p:cNvPr id="557062" name="Line 6"/>
          <p:cNvSpPr>
            <a:spLocks noChangeShapeType="1"/>
          </p:cNvSpPr>
          <p:nvPr/>
        </p:nvSpPr>
        <p:spPr bwMode="auto">
          <a:xfrm flipV="1">
            <a:off x="3611563" y="3209925"/>
            <a:ext cx="3175" cy="577850"/>
          </a:xfrm>
          <a:prstGeom prst="line">
            <a:avLst/>
          </a:prstGeom>
          <a:noFill/>
          <a:ln w="28575">
            <a:solidFill>
              <a:schemeClr val="tx1"/>
            </a:solidFill>
            <a:round/>
            <a:headEnd/>
            <a:tailEnd type="triangle" w="med" len="med"/>
          </a:ln>
          <a:effectLst/>
        </p:spPr>
        <p:txBody>
          <a:bodyPr/>
          <a:lstStyle/>
          <a:p>
            <a:endParaRPr lang="en-US"/>
          </a:p>
        </p:txBody>
      </p:sp>
      <p:sp>
        <p:nvSpPr>
          <p:cNvPr id="557063" name="Line 7"/>
          <p:cNvSpPr>
            <a:spLocks noChangeShapeType="1"/>
          </p:cNvSpPr>
          <p:nvPr/>
        </p:nvSpPr>
        <p:spPr bwMode="auto">
          <a:xfrm flipV="1">
            <a:off x="3933825" y="3209925"/>
            <a:ext cx="15875" cy="577850"/>
          </a:xfrm>
          <a:prstGeom prst="line">
            <a:avLst/>
          </a:prstGeom>
          <a:noFill/>
          <a:ln w="28575">
            <a:solidFill>
              <a:schemeClr val="tx1"/>
            </a:solidFill>
            <a:round/>
            <a:headEnd/>
            <a:tailEnd type="triangle" w="med" len="med"/>
          </a:ln>
          <a:effectLst/>
        </p:spPr>
        <p:txBody>
          <a:bodyPr/>
          <a:lstStyle/>
          <a:p>
            <a:endParaRPr lang="en-US"/>
          </a:p>
        </p:txBody>
      </p:sp>
      <p:sp>
        <p:nvSpPr>
          <p:cNvPr id="557064" name="AutoShape 8"/>
          <p:cNvSpPr>
            <a:spLocks noChangeArrowheads="1"/>
          </p:cNvSpPr>
          <p:nvPr/>
        </p:nvSpPr>
        <p:spPr bwMode="auto">
          <a:xfrm>
            <a:off x="2659063" y="3792538"/>
            <a:ext cx="4348162" cy="1725612"/>
          </a:xfrm>
          <a:prstGeom prst="roundRect">
            <a:avLst>
              <a:gd name="adj" fmla="val 16667"/>
            </a:avLst>
          </a:prstGeom>
          <a:solidFill>
            <a:schemeClr val="hlink"/>
          </a:solidFill>
          <a:ln w="28575">
            <a:solidFill>
              <a:schemeClr val="tx1"/>
            </a:solidFill>
            <a:round/>
            <a:headEnd/>
            <a:tailEnd/>
          </a:ln>
          <a:effectLst/>
        </p:spPr>
        <p:txBody>
          <a:bodyPr wrap="none" anchorCtr="1"/>
          <a:lstStyle/>
          <a:p>
            <a:pPr algn="ctr"/>
            <a:endParaRPr lang="en-US" sz="2000">
              <a:latin typeface="Arial" charset="0"/>
            </a:endParaRPr>
          </a:p>
        </p:txBody>
      </p:sp>
      <p:sp>
        <p:nvSpPr>
          <p:cNvPr id="557065" name="Text Box 9"/>
          <p:cNvSpPr txBox="1">
            <a:spLocks noChangeArrowheads="1"/>
          </p:cNvSpPr>
          <p:nvPr/>
        </p:nvSpPr>
        <p:spPr bwMode="auto">
          <a:xfrm>
            <a:off x="31750" y="1579563"/>
            <a:ext cx="2684463" cy="3785652"/>
          </a:xfrm>
          <a:prstGeom prst="rect">
            <a:avLst/>
          </a:prstGeom>
          <a:noFill/>
          <a:ln w="12700">
            <a:noFill/>
            <a:miter lim="800000"/>
            <a:headEnd/>
            <a:tailEnd/>
          </a:ln>
          <a:effectLst/>
        </p:spPr>
        <p:txBody>
          <a:bodyPr>
            <a:spAutoFit/>
          </a:bodyPr>
          <a:lstStyle/>
          <a:p>
            <a:r>
              <a:rPr lang="en-US" u="sng">
                <a:solidFill>
                  <a:srgbClr val="FFFF00"/>
                </a:solidFill>
              </a:rPr>
              <a:t>Encoding</a:t>
            </a:r>
          </a:p>
          <a:p>
            <a:r>
              <a:rPr lang="en-US">
                <a:solidFill>
                  <a:srgbClr val="FFFF00"/>
                </a:solidFill>
              </a:rPr>
              <a:t>   Initiation</a:t>
            </a:r>
          </a:p>
          <a:p>
            <a:r>
              <a:rPr lang="en-US">
                <a:solidFill>
                  <a:srgbClr val="FFFF00"/>
                </a:solidFill>
              </a:rPr>
              <a:t>   Content</a:t>
            </a:r>
          </a:p>
          <a:p>
            <a:r>
              <a:rPr lang="en-US" u="sng">
                <a:solidFill>
                  <a:srgbClr val="FFFF00"/>
                </a:solidFill>
              </a:rPr>
              <a:t>Storage</a:t>
            </a:r>
          </a:p>
          <a:p>
            <a:r>
              <a:rPr lang="en-US">
                <a:solidFill>
                  <a:srgbClr val="FFFF00"/>
                </a:solidFill>
              </a:rPr>
              <a:t>  Episode Structure</a:t>
            </a:r>
          </a:p>
          <a:p>
            <a:r>
              <a:rPr lang="en-US" u="sng">
                <a:solidFill>
                  <a:srgbClr val="FFFF00"/>
                </a:solidFill>
              </a:rPr>
              <a:t>Retrieval</a:t>
            </a:r>
          </a:p>
          <a:p>
            <a:r>
              <a:rPr lang="en-US">
                <a:solidFill>
                  <a:srgbClr val="FFFF00"/>
                </a:solidFill>
              </a:rPr>
              <a:t>  Initiation/Cue?</a:t>
            </a:r>
          </a:p>
          <a:p>
            <a:endParaRPr lang="en-US">
              <a:solidFill>
                <a:srgbClr val="FFFF00"/>
              </a:solidFill>
            </a:endParaRPr>
          </a:p>
          <a:p>
            <a:endParaRPr lang="en-US">
              <a:solidFill>
                <a:srgbClr val="FFFF00"/>
              </a:solidFill>
            </a:endParaRPr>
          </a:p>
          <a:p>
            <a:r>
              <a:rPr lang="en-US">
                <a:solidFill>
                  <a:srgbClr val="FFFF00"/>
                </a:solidFill>
              </a:rPr>
              <a:t>    </a:t>
            </a:r>
          </a:p>
        </p:txBody>
      </p:sp>
      <p:sp>
        <p:nvSpPr>
          <p:cNvPr id="557066" name="Text Box 10"/>
          <p:cNvSpPr txBox="1">
            <a:spLocks noChangeArrowheads="1"/>
          </p:cNvSpPr>
          <p:nvPr/>
        </p:nvSpPr>
        <p:spPr bwMode="auto">
          <a:xfrm>
            <a:off x="1319213" y="6067425"/>
            <a:ext cx="6669087" cy="457200"/>
          </a:xfrm>
          <a:prstGeom prst="rect">
            <a:avLst/>
          </a:prstGeom>
          <a:noFill/>
          <a:ln w="12700">
            <a:noFill/>
            <a:miter lim="800000"/>
            <a:headEnd/>
            <a:tailEnd/>
          </a:ln>
          <a:effectLst/>
        </p:spPr>
        <p:txBody>
          <a:bodyPr>
            <a:spAutoFit/>
          </a:bodyPr>
          <a:lstStyle/>
          <a:p>
            <a:pPr algn="ctr">
              <a:spcBef>
                <a:spcPct val="50000"/>
              </a:spcBef>
            </a:pPr>
            <a:r>
              <a:rPr lang="en-US">
                <a:solidFill>
                  <a:srgbClr val="FFFF00"/>
                </a:solidFill>
              </a:rPr>
              <a:t>Cue is placed in an architecture specific buffer.</a:t>
            </a:r>
          </a:p>
        </p:txBody>
      </p:sp>
      <p:sp>
        <p:nvSpPr>
          <p:cNvPr id="557067" name="Line 11"/>
          <p:cNvSpPr>
            <a:spLocks noChangeShapeType="1"/>
          </p:cNvSpPr>
          <p:nvPr/>
        </p:nvSpPr>
        <p:spPr bwMode="auto">
          <a:xfrm>
            <a:off x="3490913" y="3798888"/>
            <a:ext cx="0" cy="1738312"/>
          </a:xfrm>
          <a:prstGeom prst="line">
            <a:avLst/>
          </a:prstGeom>
          <a:noFill/>
          <a:ln w="12700">
            <a:solidFill>
              <a:schemeClr val="tx1"/>
            </a:solidFill>
            <a:prstDash val="dash"/>
            <a:round/>
            <a:headEnd/>
            <a:tailEnd/>
          </a:ln>
          <a:effectLst/>
        </p:spPr>
        <p:txBody>
          <a:bodyPr/>
          <a:lstStyle/>
          <a:p>
            <a:endParaRPr lang="en-US"/>
          </a:p>
        </p:txBody>
      </p:sp>
      <p:sp>
        <p:nvSpPr>
          <p:cNvPr id="557068" name="Line 12"/>
          <p:cNvSpPr>
            <a:spLocks noChangeShapeType="1"/>
          </p:cNvSpPr>
          <p:nvPr/>
        </p:nvSpPr>
        <p:spPr bwMode="auto">
          <a:xfrm>
            <a:off x="5840413" y="3786188"/>
            <a:ext cx="0" cy="1738312"/>
          </a:xfrm>
          <a:prstGeom prst="line">
            <a:avLst/>
          </a:prstGeom>
          <a:noFill/>
          <a:ln w="12700">
            <a:solidFill>
              <a:schemeClr val="tx1"/>
            </a:solidFill>
            <a:prstDash val="dash"/>
            <a:round/>
            <a:headEnd/>
            <a:tailEnd/>
          </a:ln>
          <a:effectLst/>
        </p:spPr>
        <p:txBody>
          <a:bodyPr/>
          <a:lstStyle/>
          <a:p>
            <a:endParaRPr lang="en-US"/>
          </a:p>
        </p:txBody>
      </p:sp>
      <p:sp>
        <p:nvSpPr>
          <p:cNvPr id="557069" name="Line 13"/>
          <p:cNvSpPr>
            <a:spLocks noChangeShapeType="1"/>
          </p:cNvSpPr>
          <p:nvPr/>
        </p:nvSpPr>
        <p:spPr bwMode="auto">
          <a:xfrm flipV="1">
            <a:off x="5822950" y="4675188"/>
            <a:ext cx="1196975" cy="12700"/>
          </a:xfrm>
          <a:prstGeom prst="line">
            <a:avLst/>
          </a:prstGeom>
          <a:noFill/>
          <a:ln w="12700">
            <a:solidFill>
              <a:schemeClr val="tx1"/>
            </a:solidFill>
            <a:prstDash val="dash"/>
            <a:round/>
            <a:headEnd/>
            <a:tailEnd/>
          </a:ln>
          <a:effectLst/>
        </p:spPr>
        <p:txBody>
          <a:bodyPr/>
          <a:lstStyle/>
          <a:p>
            <a:endParaRPr lang="en-US"/>
          </a:p>
        </p:txBody>
      </p:sp>
      <p:sp>
        <p:nvSpPr>
          <p:cNvPr id="557070" name="Text Box 14"/>
          <p:cNvSpPr txBox="1">
            <a:spLocks noChangeArrowheads="1"/>
          </p:cNvSpPr>
          <p:nvPr/>
        </p:nvSpPr>
        <p:spPr bwMode="auto">
          <a:xfrm>
            <a:off x="2719388" y="5140325"/>
            <a:ext cx="785812" cy="366713"/>
          </a:xfrm>
          <a:prstGeom prst="rect">
            <a:avLst/>
          </a:prstGeom>
          <a:noFill/>
          <a:ln w="12700">
            <a:noFill/>
            <a:miter lim="800000"/>
            <a:headEnd/>
            <a:tailEnd/>
          </a:ln>
          <a:effectLst/>
        </p:spPr>
        <p:txBody>
          <a:bodyPr>
            <a:spAutoFit/>
          </a:bodyPr>
          <a:lstStyle/>
          <a:p>
            <a:pPr>
              <a:spcBef>
                <a:spcPct val="50000"/>
              </a:spcBef>
            </a:pPr>
            <a:r>
              <a:rPr lang="en-US" sz="1800"/>
              <a:t>Input</a:t>
            </a:r>
          </a:p>
        </p:txBody>
      </p:sp>
      <p:sp>
        <p:nvSpPr>
          <p:cNvPr id="557071" name="Text Box 15"/>
          <p:cNvSpPr txBox="1">
            <a:spLocks noChangeArrowheads="1"/>
          </p:cNvSpPr>
          <p:nvPr/>
        </p:nvSpPr>
        <p:spPr bwMode="auto">
          <a:xfrm>
            <a:off x="2667000" y="3786188"/>
            <a:ext cx="966788" cy="366712"/>
          </a:xfrm>
          <a:prstGeom prst="rect">
            <a:avLst/>
          </a:prstGeom>
          <a:noFill/>
          <a:ln w="12700">
            <a:noFill/>
            <a:miter lim="800000"/>
            <a:headEnd/>
            <a:tailEnd/>
          </a:ln>
          <a:effectLst/>
        </p:spPr>
        <p:txBody>
          <a:bodyPr>
            <a:spAutoFit/>
          </a:bodyPr>
          <a:lstStyle/>
          <a:p>
            <a:pPr>
              <a:spcBef>
                <a:spcPct val="50000"/>
              </a:spcBef>
            </a:pPr>
            <a:r>
              <a:rPr lang="en-US" sz="1800"/>
              <a:t>Output</a:t>
            </a:r>
          </a:p>
        </p:txBody>
      </p:sp>
      <p:sp>
        <p:nvSpPr>
          <p:cNvPr id="557072" name="Text Box 16"/>
          <p:cNvSpPr txBox="1">
            <a:spLocks noChangeArrowheads="1"/>
          </p:cNvSpPr>
          <p:nvPr/>
        </p:nvSpPr>
        <p:spPr bwMode="auto">
          <a:xfrm>
            <a:off x="5922963" y="3744913"/>
            <a:ext cx="798512" cy="366712"/>
          </a:xfrm>
          <a:prstGeom prst="rect">
            <a:avLst/>
          </a:prstGeom>
          <a:noFill/>
          <a:ln w="12700">
            <a:noFill/>
            <a:miter lim="800000"/>
            <a:headEnd/>
            <a:tailEnd/>
          </a:ln>
          <a:effectLst/>
        </p:spPr>
        <p:txBody>
          <a:bodyPr>
            <a:spAutoFit/>
          </a:bodyPr>
          <a:lstStyle/>
          <a:p>
            <a:pPr>
              <a:spcBef>
                <a:spcPct val="50000"/>
              </a:spcBef>
            </a:pPr>
            <a:r>
              <a:rPr lang="en-US" sz="1800"/>
              <a:t>Cue</a:t>
            </a:r>
          </a:p>
        </p:txBody>
      </p:sp>
      <p:sp>
        <p:nvSpPr>
          <p:cNvPr id="557073" name="Text Box 17"/>
          <p:cNvSpPr txBox="1">
            <a:spLocks noChangeArrowheads="1"/>
          </p:cNvSpPr>
          <p:nvPr/>
        </p:nvSpPr>
        <p:spPr bwMode="auto">
          <a:xfrm>
            <a:off x="5818188" y="5162550"/>
            <a:ext cx="1223962" cy="366713"/>
          </a:xfrm>
          <a:prstGeom prst="rect">
            <a:avLst/>
          </a:prstGeom>
          <a:noFill/>
          <a:ln w="12700">
            <a:noFill/>
            <a:miter lim="800000"/>
            <a:headEnd/>
            <a:tailEnd/>
          </a:ln>
          <a:effectLst/>
        </p:spPr>
        <p:txBody>
          <a:bodyPr>
            <a:spAutoFit/>
          </a:bodyPr>
          <a:lstStyle/>
          <a:p>
            <a:pPr>
              <a:spcBef>
                <a:spcPct val="50000"/>
              </a:spcBef>
            </a:pPr>
            <a:r>
              <a:rPr lang="en-US" sz="1800"/>
              <a:t>Retrieved</a:t>
            </a:r>
          </a:p>
        </p:txBody>
      </p:sp>
      <p:sp>
        <p:nvSpPr>
          <p:cNvPr id="557074" name="Text Box 18"/>
          <p:cNvSpPr txBox="1">
            <a:spLocks noChangeArrowheads="1"/>
          </p:cNvSpPr>
          <p:nvPr/>
        </p:nvSpPr>
        <p:spPr bwMode="auto">
          <a:xfrm>
            <a:off x="3479800" y="3787775"/>
            <a:ext cx="2549525" cy="457200"/>
          </a:xfrm>
          <a:prstGeom prst="rect">
            <a:avLst/>
          </a:prstGeom>
          <a:noFill/>
          <a:ln w="12700">
            <a:noFill/>
            <a:miter lim="800000"/>
            <a:headEnd/>
            <a:tailEnd/>
          </a:ln>
          <a:effectLst/>
        </p:spPr>
        <p:txBody>
          <a:bodyPr>
            <a:spAutoFit/>
          </a:bodyPr>
          <a:lstStyle/>
          <a:p>
            <a:pPr>
              <a:spcBef>
                <a:spcPct val="50000"/>
              </a:spcBef>
            </a:pPr>
            <a:r>
              <a:rPr lang="en-US"/>
              <a:t>Working Memory</a:t>
            </a:r>
          </a:p>
        </p:txBody>
      </p:sp>
      <p:sp>
        <p:nvSpPr>
          <p:cNvPr id="557075" name="Oval 19"/>
          <p:cNvSpPr>
            <a:spLocks noChangeArrowheads="1"/>
          </p:cNvSpPr>
          <p:nvPr/>
        </p:nvSpPr>
        <p:spPr bwMode="auto">
          <a:xfrm>
            <a:off x="4214813" y="4595813"/>
            <a:ext cx="146050" cy="147637"/>
          </a:xfrm>
          <a:prstGeom prst="ellipse">
            <a:avLst/>
          </a:prstGeom>
          <a:noFill/>
          <a:ln w="28575" algn="ctr">
            <a:solidFill>
              <a:schemeClr val="tx1"/>
            </a:solidFill>
            <a:round/>
            <a:headEnd/>
            <a:tailEnd/>
          </a:ln>
          <a:effectLst/>
        </p:spPr>
        <p:txBody>
          <a:bodyPr/>
          <a:lstStyle/>
          <a:p>
            <a:endParaRPr lang="en-US"/>
          </a:p>
        </p:txBody>
      </p:sp>
      <p:sp>
        <p:nvSpPr>
          <p:cNvPr id="557076" name="Oval 20"/>
          <p:cNvSpPr>
            <a:spLocks noChangeArrowheads="1"/>
          </p:cNvSpPr>
          <p:nvPr/>
        </p:nvSpPr>
        <p:spPr bwMode="auto">
          <a:xfrm>
            <a:off x="4416425" y="4772025"/>
            <a:ext cx="146050" cy="147638"/>
          </a:xfrm>
          <a:prstGeom prst="ellipse">
            <a:avLst/>
          </a:prstGeom>
          <a:noFill/>
          <a:ln w="28575" algn="ctr">
            <a:solidFill>
              <a:schemeClr val="tx1"/>
            </a:solidFill>
            <a:round/>
            <a:headEnd/>
            <a:tailEnd/>
          </a:ln>
          <a:effectLst/>
        </p:spPr>
        <p:txBody>
          <a:bodyPr/>
          <a:lstStyle/>
          <a:p>
            <a:endParaRPr lang="en-US"/>
          </a:p>
        </p:txBody>
      </p:sp>
      <p:sp>
        <p:nvSpPr>
          <p:cNvPr id="557077" name="Line 21"/>
          <p:cNvSpPr>
            <a:spLocks noChangeShapeType="1"/>
          </p:cNvSpPr>
          <p:nvPr/>
        </p:nvSpPr>
        <p:spPr bwMode="auto">
          <a:xfrm>
            <a:off x="4327525" y="4721225"/>
            <a:ext cx="88900" cy="77788"/>
          </a:xfrm>
          <a:prstGeom prst="line">
            <a:avLst/>
          </a:prstGeom>
          <a:noFill/>
          <a:ln w="28575">
            <a:solidFill>
              <a:schemeClr val="tx1"/>
            </a:solidFill>
            <a:round/>
            <a:headEnd/>
            <a:tailEnd/>
          </a:ln>
          <a:effectLst/>
        </p:spPr>
        <p:txBody>
          <a:bodyPr/>
          <a:lstStyle/>
          <a:p>
            <a:endParaRPr lang="en-US"/>
          </a:p>
        </p:txBody>
      </p:sp>
      <p:sp>
        <p:nvSpPr>
          <p:cNvPr id="557078" name="Oval 22"/>
          <p:cNvSpPr>
            <a:spLocks noChangeArrowheads="1"/>
          </p:cNvSpPr>
          <p:nvPr/>
        </p:nvSpPr>
        <p:spPr bwMode="auto">
          <a:xfrm>
            <a:off x="4921250" y="4586288"/>
            <a:ext cx="146050" cy="147637"/>
          </a:xfrm>
          <a:prstGeom prst="ellipse">
            <a:avLst/>
          </a:prstGeom>
          <a:noFill/>
          <a:ln w="28575" algn="ctr">
            <a:solidFill>
              <a:schemeClr val="tx1"/>
            </a:solidFill>
            <a:round/>
            <a:headEnd/>
            <a:tailEnd/>
          </a:ln>
          <a:effectLst/>
        </p:spPr>
        <p:txBody>
          <a:bodyPr/>
          <a:lstStyle/>
          <a:p>
            <a:endParaRPr lang="en-US"/>
          </a:p>
        </p:txBody>
      </p:sp>
      <p:sp>
        <p:nvSpPr>
          <p:cNvPr id="557079" name="Oval 23"/>
          <p:cNvSpPr>
            <a:spLocks noChangeArrowheads="1"/>
          </p:cNvSpPr>
          <p:nvPr/>
        </p:nvSpPr>
        <p:spPr bwMode="auto">
          <a:xfrm>
            <a:off x="5122863" y="4762500"/>
            <a:ext cx="146050" cy="147638"/>
          </a:xfrm>
          <a:prstGeom prst="ellipse">
            <a:avLst/>
          </a:prstGeom>
          <a:noFill/>
          <a:ln w="28575" algn="ctr">
            <a:solidFill>
              <a:schemeClr val="tx1"/>
            </a:solidFill>
            <a:round/>
            <a:headEnd/>
            <a:tailEnd/>
          </a:ln>
          <a:effectLst/>
        </p:spPr>
        <p:txBody>
          <a:bodyPr/>
          <a:lstStyle/>
          <a:p>
            <a:endParaRPr lang="en-US"/>
          </a:p>
        </p:txBody>
      </p:sp>
      <p:sp>
        <p:nvSpPr>
          <p:cNvPr id="557080" name="Oval 24"/>
          <p:cNvSpPr>
            <a:spLocks noChangeArrowheads="1"/>
          </p:cNvSpPr>
          <p:nvPr/>
        </p:nvSpPr>
        <p:spPr bwMode="auto">
          <a:xfrm>
            <a:off x="47132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7081" name="Line 25"/>
          <p:cNvSpPr>
            <a:spLocks noChangeShapeType="1"/>
          </p:cNvSpPr>
          <p:nvPr/>
        </p:nvSpPr>
        <p:spPr bwMode="auto">
          <a:xfrm flipH="1">
            <a:off x="4835525" y="4711700"/>
            <a:ext cx="106363" cy="73025"/>
          </a:xfrm>
          <a:prstGeom prst="line">
            <a:avLst/>
          </a:prstGeom>
          <a:noFill/>
          <a:ln w="28575">
            <a:solidFill>
              <a:schemeClr val="tx1"/>
            </a:solidFill>
            <a:round/>
            <a:headEnd/>
            <a:tailEnd/>
          </a:ln>
          <a:effectLst/>
        </p:spPr>
        <p:txBody>
          <a:bodyPr/>
          <a:lstStyle/>
          <a:p>
            <a:endParaRPr lang="en-US"/>
          </a:p>
        </p:txBody>
      </p:sp>
      <p:sp>
        <p:nvSpPr>
          <p:cNvPr id="557082" name="Line 26"/>
          <p:cNvSpPr>
            <a:spLocks noChangeShapeType="1"/>
          </p:cNvSpPr>
          <p:nvPr/>
        </p:nvSpPr>
        <p:spPr bwMode="auto">
          <a:xfrm>
            <a:off x="5032375" y="4710113"/>
            <a:ext cx="90488" cy="77787"/>
          </a:xfrm>
          <a:prstGeom prst="line">
            <a:avLst/>
          </a:prstGeom>
          <a:noFill/>
          <a:ln w="28575">
            <a:solidFill>
              <a:schemeClr val="tx1"/>
            </a:solidFill>
            <a:round/>
            <a:headEnd/>
            <a:tailEnd/>
          </a:ln>
          <a:effectLst/>
        </p:spPr>
        <p:txBody>
          <a:bodyPr/>
          <a:lstStyle/>
          <a:p>
            <a:endParaRPr lang="en-US"/>
          </a:p>
        </p:txBody>
      </p:sp>
      <p:sp>
        <p:nvSpPr>
          <p:cNvPr id="557083" name="Oval 27"/>
          <p:cNvSpPr>
            <a:spLocks noChangeArrowheads="1"/>
          </p:cNvSpPr>
          <p:nvPr/>
        </p:nvSpPr>
        <p:spPr bwMode="auto">
          <a:xfrm>
            <a:off x="4562475" y="4406900"/>
            <a:ext cx="146050" cy="147638"/>
          </a:xfrm>
          <a:prstGeom prst="ellipse">
            <a:avLst/>
          </a:prstGeom>
          <a:noFill/>
          <a:ln w="28575" algn="ctr">
            <a:solidFill>
              <a:schemeClr val="tx1"/>
            </a:solidFill>
            <a:round/>
            <a:headEnd/>
            <a:tailEnd/>
          </a:ln>
          <a:effectLst/>
        </p:spPr>
        <p:txBody>
          <a:bodyPr/>
          <a:lstStyle/>
          <a:p>
            <a:endParaRPr lang="en-US"/>
          </a:p>
        </p:txBody>
      </p:sp>
      <p:sp>
        <p:nvSpPr>
          <p:cNvPr id="557084" name="Line 28"/>
          <p:cNvSpPr>
            <a:spLocks noChangeShapeType="1"/>
          </p:cNvSpPr>
          <p:nvPr/>
        </p:nvSpPr>
        <p:spPr bwMode="auto">
          <a:xfrm flipH="1">
            <a:off x="4360863" y="4522788"/>
            <a:ext cx="209550" cy="109537"/>
          </a:xfrm>
          <a:prstGeom prst="line">
            <a:avLst/>
          </a:prstGeom>
          <a:noFill/>
          <a:ln w="28575">
            <a:solidFill>
              <a:schemeClr val="tx1"/>
            </a:solidFill>
            <a:round/>
            <a:headEnd/>
            <a:tailEnd/>
          </a:ln>
          <a:effectLst/>
        </p:spPr>
        <p:txBody>
          <a:bodyPr/>
          <a:lstStyle/>
          <a:p>
            <a:endParaRPr lang="en-US"/>
          </a:p>
        </p:txBody>
      </p:sp>
      <p:sp>
        <p:nvSpPr>
          <p:cNvPr id="557085" name="Line 29"/>
          <p:cNvSpPr>
            <a:spLocks noChangeShapeType="1"/>
          </p:cNvSpPr>
          <p:nvPr/>
        </p:nvSpPr>
        <p:spPr bwMode="auto">
          <a:xfrm>
            <a:off x="4706938" y="4498975"/>
            <a:ext cx="214312" cy="125413"/>
          </a:xfrm>
          <a:prstGeom prst="line">
            <a:avLst/>
          </a:prstGeom>
          <a:noFill/>
          <a:ln w="28575">
            <a:solidFill>
              <a:schemeClr val="tx1"/>
            </a:solidFill>
            <a:round/>
            <a:headEnd/>
            <a:tailEnd/>
          </a:ln>
          <a:effectLst/>
        </p:spPr>
        <p:txBody>
          <a:bodyPr/>
          <a:lstStyle/>
          <a:p>
            <a:endParaRPr lang="en-US"/>
          </a:p>
        </p:txBody>
      </p:sp>
      <p:sp>
        <p:nvSpPr>
          <p:cNvPr id="557086" name="Oval 30"/>
          <p:cNvSpPr>
            <a:spLocks noChangeArrowheads="1"/>
          </p:cNvSpPr>
          <p:nvPr/>
        </p:nvSpPr>
        <p:spPr bwMode="auto">
          <a:xfrm>
            <a:off x="4429125" y="5003800"/>
            <a:ext cx="147638" cy="147638"/>
          </a:xfrm>
          <a:prstGeom prst="ellipse">
            <a:avLst/>
          </a:prstGeom>
          <a:noFill/>
          <a:ln w="28575" algn="ctr">
            <a:solidFill>
              <a:schemeClr val="tx1"/>
            </a:solidFill>
            <a:round/>
            <a:headEnd/>
            <a:tailEnd/>
          </a:ln>
          <a:effectLst/>
        </p:spPr>
        <p:txBody>
          <a:bodyPr/>
          <a:lstStyle/>
          <a:p>
            <a:endParaRPr lang="en-US"/>
          </a:p>
        </p:txBody>
      </p:sp>
      <p:sp>
        <p:nvSpPr>
          <p:cNvPr id="557087" name="Line 31"/>
          <p:cNvSpPr>
            <a:spLocks noChangeShapeType="1"/>
          </p:cNvSpPr>
          <p:nvPr/>
        </p:nvSpPr>
        <p:spPr bwMode="auto">
          <a:xfrm flipH="1">
            <a:off x="4487863" y="4926013"/>
            <a:ext cx="9525" cy="61912"/>
          </a:xfrm>
          <a:prstGeom prst="line">
            <a:avLst/>
          </a:prstGeom>
          <a:noFill/>
          <a:ln w="28575">
            <a:solidFill>
              <a:schemeClr val="tx1"/>
            </a:solidFill>
            <a:round/>
            <a:headEnd/>
            <a:tailEnd/>
          </a:ln>
          <a:effectLst/>
        </p:spPr>
        <p:txBody>
          <a:bodyPr/>
          <a:lstStyle/>
          <a:p>
            <a:endParaRPr lang="en-US"/>
          </a:p>
        </p:txBody>
      </p:sp>
      <p:sp>
        <p:nvSpPr>
          <p:cNvPr id="557088" name="Oval 32"/>
          <p:cNvSpPr>
            <a:spLocks noChangeArrowheads="1"/>
          </p:cNvSpPr>
          <p:nvPr/>
        </p:nvSpPr>
        <p:spPr bwMode="auto">
          <a:xfrm>
            <a:off x="2916238" y="4254500"/>
            <a:ext cx="146050" cy="147638"/>
          </a:xfrm>
          <a:prstGeom prst="ellipse">
            <a:avLst/>
          </a:prstGeom>
          <a:noFill/>
          <a:ln w="28575" algn="ctr">
            <a:solidFill>
              <a:schemeClr val="tx1"/>
            </a:solidFill>
            <a:round/>
            <a:headEnd/>
            <a:tailEnd/>
          </a:ln>
          <a:effectLst/>
        </p:spPr>
        <p:txBody>
          <a:bodyPr/>
          <a:lstStyle/>
          <a:p>
            <a:endParaRPr lang="en-US"/>
          </a:p>
        </p:txBody>
      </p:sp>
      <p:sp>
        <p:nvSpPr>
          <p:cNvPr id="557089" name="Oval 33"/>
          <p:cNvSpPr>
            <a:spLocks noChangeArrowheads="1"/>
          </p:cNvSpPr>
          <p:nvPr/>
        </p:nvSpPr>
        <p:spPr bwMode="auto">
          <a:xfrm>
            <a:off x="3117850" y="4430713"/>
            <a:ext cx="146050" cy="147637"/>
          </a:xfrm>
          <a:prstGeom prst="ellipse">
            <a:avLst/>
          </a:prstGeom>
          <a:noFill/>
          <a:ln w="28575" algn="ctr">
            <a:solidFill>
              <a:schemeClr val="tx1"/>
            </a:solidFill>
            <a:round/>
            <a:headEnd/>
            <a:tailEnd/>
          </a:ln>
          <a:effectLst/>
        </p:spPr>
        <p:txBody>
          <a:bodyPr/>
          <a:lstStyle/>
          <a:p>
            <a:endParaRPr lang="en-US"/>
          </a:p>
        </p:txBody>
      </p:sp>
      <p:sp>
        <p:nvSpPr>
          <p:cNvPr id="557090" name="Line 34"/>
          <p:cNvSpPr>
            <a:spLocks noChangeShapeType="1"/>
          </p:cNvSpPr>
          <p:nvPr/>
        </p:nvSpPr>
        <p:spPr bwMode="auto">
          <a:xfrm>
            <a:off x="3027363" y="4379913"/>
            <a:ext cx="90487" cy="77787"/>
          </a:xfrm>
          <a:prstGeom prst="line">
            <a:avLst/>
          </a:prstGeom>
          <a:noFill/>
          <a:ln w="28575">
            <a:solidFill>
              <a:schemeClr val="tx1"/>
            </a:solidFill>
            <a:round/>
            <a:headEnd/>
            <a:tailEnd/>
          </a:ln>
          <a:effectLst/>
        </p:spPr>
        <p:txBody>
          <a:bodyPr/>
          <a:lstStyle/>
          <a:p>
            <a:endParaRPr lang="en-US"/>
          </a:p>
        </p:txBody>
      </p:sp>
      <p:sp>
        <p:nvSpPr>
          <p:cNvPr id="557091" name="Line 35"/>
          <p:cNvSpPr>
            <a:spLocks noChangeShapeType="1"/>
          </p:cNvSpPr>
          <p:nvPr/>
        </p:nvSpPr>
        <p:spPr bwMode="auto">
          <a:xfrm flipH="1" flipV="1">
            <a:off x="3248025" y="4489450"/>
            <a:ext cx="522288" cy="66675"/>
          </a:xfrm>
          <a:prstGeom prst="line">
            <a:avLst/>
          </a:prstGeom>
          <a:noFill/>
          <a:ln w="28575">
            <a:solidFill>
              <a:schemeClr val="tx1"/>
            </a:solidFill>
            <a:round/>
            <a:headEnd/>
            <a:tailEnd/>
          </a:ln>
          <a:effectLst/>
        </p:spPr>
        <p:txBody>
          <a:bodyPr/>
          <a:lstStyle/>
          <a:p>
            <a:endParaRPr lang="en-US"/>
          </a:p>
        </p:txBody>
      </p:sp>
      <p:sp>
        <p:nvSpPr>
          <p:cNvPr id="557092" name="Line 36"/>
          <p:cNvSpPr>
            <a:spLocks noChangeShapeType="1"/>
          </p:cNvSpPr>
          <p:nvPr/>
        </p:nvSpPr>
        <p:spPr bwMode="auto">
          <a:xfrm flipV="1">
            <a:off x="2690813" y="4660900"/>
            <a:ext cx="773112" cy="25400"/>
          </a:xfrm>
          <a:prstGeom prst="line">
            <a:avLst/>
          </a:prstGeom>
          <a:noFill/>
          <a:ln w="12700">
            <a:solidFill>
              <a:schemeClr val="tx1"/>
            </a:solidFill>
            <a:prstDash val="dash"/>
            <a:round/>
            <a:headEnd/>
            <a:tailEnd/>
          </a:ln>
          <a:effectLst/>
        </p:spPr>
        <p:txBody>
          <a:bodyPr/>
          <a:lstStyle/>
          <a:p>
            <a:endParaRPr lang="en-US"/>
          </a:p>
        </p:txBody>
      </p:sp>
      <p:sp>
        <p:nvSpPr>
          <p:cNvPr id="557093" name="Oval 37"/>
          <p:cNvSpPr>
            <a:spLocks noChangeArrowheads="1"/>
          </p:cNvSpPr>
          <p:nvPr/>
        </p:nvSpPr>
        <p:spPr bwMode="auto">
          <a:xfrm>
            <a:off x="3770313" y="4494213"/>
            <a:ext cx="146050" cy="147637"/>
          </a:xfrm>
          <a:prstGeom prst="ellipse">
            <a:avLst/>
          </a:prstGeom>
          <a:noFill/>
          <a:ln w="28575" algn="ctr">
            <a:solidFill>
              <a:schemeClr val="tx1"/>
            </a:solidFill>
            <a:round/>
            <a:headEnd/>
            <a:tailEnd/>
          </a:ln>
          <a:effectLst/>
        </p:spPr>
        <p:txBody>
          <a:bodyPr/>
          <a:lstStyle/>
          <a:p>
            <a:endParaRPr lang="en-US"/>
          </a:p>
        </p:txBody>
      </p:sp>
      <p:sp>
        <p:nvSpPr>
          <p:cNvPr id="557094" name="Line 38"/>
          <p:cNvSpPr>
            <a:spLocks noChangeShapeType="1"/>
          </p:cNvSpPr>
          <p:nvPr/>
        </p:nvSpPr>
        <p:spPr bwMode="auto">
          <a:xfrm flipH="1">
            <a:off x="3914775" y="4451350"/>
            <a:ext cx="652463" cy="112713"/>
          </a:xfrm>
          <a:prstGeom prst="line">
            <a:avLst/>
          </a:prstGeom>
          <a:noFill/>
          <a:ln w="28575">
            <a:solidFill>
              <a:schemeClr val="tx1"/>
            </a:solidFill>
            <a:round/>
            <a:headEnd/>
            <a:tailEnd/>
          </a:ln>
          <a:effectLst/>
        </p:spPr>
        <p:txBody>
          <a:bodyPr/>
          <a:lstStyle/>
          <a:p>
            <a:endParaRPr lang="en-US"/>
          </a:p>
        </p:txBody>
      </p:sp>
      <p:sp>
        <p:nvSpPr>
          <p:cNvPr id="557095" name="Oval 39"/>
          <p:cNvSpPr>
            <a:spLocks noChangeArrowheads="1"/>
          </p:cNvSpPr>
          <p:nvPr/>
        </p:nvSpPr>
        <p:spPr bwMode="auto">
          <a:xfrm>
            <a:off x="3208338" y="4795838"/>
            <a:ext cx="146050" cy="147637"/>
          </a:xfrm>
          <a:prstGeom prst="ellipse">
            <a:avLst/>
          </a:prstGeom>
          <a:noFill/>
          <a:ln w="28575" algn="ctr">
            <a:solidFill>
              <a:schemeClr val="tx1"/>
            </a:solidFill>
            <a:round/>
            <a:headEnd/>
            <a:tailEnd/>
          </a:ln>
          <a:effectLst/>
        </p:spPr>
        <p:txBody>
          <a:bodyPr/>
          <a:lstStyle/>
          <a:p>
            <a:endParaRPr lang="en-US"/>
          </a:p>
        </p:txBody>
      </p:sp>
      <p:sp>
        <p:nvSpPr>
          <p:cNvPr id="557096" name="Line 40"/>
          <p:cNvSpPr>
            <a:spLocks noChangeShapeType="1"/>
          </p:cNvSpPr>
          <p:nvPr/>
        </p:nvSpPr>
        <p:spPr bwMode="auto">
          <a:xfrm flipH="1">
            <a:off x="3354388" y="4632325"/>
            <a:ext cx="442912" cy="219075"/>
          </a:xfrm>
          <a:prstGeom prst="line">
            <a:avLst/>
          </a:prstGeom>
          <a:noFill/>
          <a:ln w="28575">
            <a:solidFill>
              <a:schemeClr val="tx1"/>
            </a:solidFill>
            <a:round/>
            <a:headEnd/>
            <a:tailEnd/>
          </a:ln>
          <a:effectLst/>
        </p:spPr>
        <p:txBody>
          <a:bodyPr/>
          <a:lstStyle/>
          <a:p>
            <a:endParaRPr lang="en-US"/>
          </a:p>
        </p:txBody>
      </p:sp>
      <p:sp>
        <p:nvSpPr>
          <p:cNvPr id="557097" name="Oval 41"/>
          <p:cNvSpPr>
            <a:spLocks noChangeArrowheads="1"/>
          </p:cNvSpPr>
          <p:nvPr/>
        </p:nvSpPr>
        <p:spPr bwMode="auto">
          <a:xfrm>
            <a:off x="3189288" y="5027613"/>
            <a:ext cx="146050" cy="147637"/>
          </a:xfrm>
          <a:prstGeom prst="ellipse">
            <a:avLst/>
          </a:prstGeom>
          <a:noFill/>
          <a:ln w="28575" algn="ctr">
            <a:solidFill>
              <a:schemeClr val="tx1"/>
            </a:solidFill>
            <a:round/>
            <a:headEnd/>
            <a:tailEnd/>
          </a:ln>
          <a:effectLst/>
        </p:spPr>
        <p:txBody>
          <a:bodyPr/>
          <a:lstStyle/>
          <a:p>
            <a:endParaRPr lang="en-US"/>
          </a:p>
        </p:txBody>
      </p:sp>
      <p:sp>
        <p:nvSpPr>
          <p:cNvPr id="557098" name="Line 42"/>
          <p:cNvSpPr>
            <a:spLocks noChangeShapeType="1"/>
          </p:cNvSpPr>
          <p:nvPr/>
        </p:nvSpPr>
        <p:spPr bwMode="auto">
          <a:xfrm flipH="1">
            <a:off x="3248025" y="4960938"/>
            <a:ext cx="38100" cy="69850"/>
          </a:xfrm>
          <a:prstGeom prst="line">
            <a:avLst/>
          </a:prstGeom>
          <a:noFill/>
          <a:ln w="28575">
            <a:solidFill>
              <a:schemeClr val="tx1"/>
            </a:solidFill>
            <a:round/>
            <a:headEnd/>
            <a:tailEnd/>
          </a:ln>
          <a:effectLst/>
        </p:spPr>
        <p:txBody>
          <a:bodyPr/>
          <a:lstStyle/>
          <a:p>
            <a:endParaRPr lang="en-US"/>
          </a:p>
        </p:txBody>
      </p:sp>
      <p:sp>
        <p:nvSpPr>
          <p:cNvPr id="557099" name="Oval 43"/>
          <p:cNvSpPr>
            <a:spLocks noChangeArrowheads="1"/>
          </p:cNvSpPr>
          <p:nvPr/>
        </p:nvSpPr>
        <p:spPr bwMode="auto">
          <a:xfrm>
            <a:off x="40147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7100" name="Line 44"/>
          <p:cNvSpPr>
            <a:spLocks noChangeShapeType="1"/>
          </p:cNvSpPr>
          <p:nvPr/>
        </p:nvSpPr>
        <p:spPr bwMode="auto">
          <a:xfrm flipH="1">
            <a:off x="4137025" y="4711700"/>
            <a:ext cx="106363" cy="73025"/>
          </a:xfrm>
          <a:prstGeom prst="line">
            <a:avLst/>
          </a:prstGeom>
          <a:noFill/>
          <a:ln w="28575">
            <a:solidFill>
              <a:schemeClr val="tx1"/>
            </a:solidFill>
            <a:round/>
            <a:headEnd/>
            <a:tailEnd/>
          </a:ln>
          <a:effectLst/>
        </p:spPr>
        <p:txBody>
          <a:bodyPr/>
          <a:lstStyle/>
          <a:p>
            <a:endParaRPr lang="en-US"/>
          </a:p>
        </p:txBody>
      </p:sp>
      <p:sp>
        <p:nvSpPr>
          <p:cNvPr id="557102" name="Line 46"/>
          <p:cNvSpPr>
            <a:spLocks noChangeShapeType="1"/>
          </p:cNvSpPr>
          <p:nvPr/>
        </p:nvSpPr>
        <p:spPr bwMode="auto">
          <a:xfrm>
            <a:off x="44021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7103" name="Line 47"/>
          <p:cNvSpPr>
            <a:spLocks noChangeShapeType="1"/>
          </p:cNvSpPr>
          <p:nvPr/>
        </p:nvSpPr>
        <p:spPr bwMode="auto">
          <a:xfrm>
            <a:off x="4402138" y="2860675"/>
            <a:ext cx="568325" cy="4763"/>
          </a:xfrm>
          <a:prstGeom prst="line">
            <a:avLst/>
          </a:prstGeom>
          <a:noFill/>
          <a:ln w="28575">
            <a:solidFill>
              <a:schemeClr val="folHlink"/>
            </a:solidFill>
            <a:round/>
            <a:headEnd/>
            <a:tailEnd type="triangle" w="med" len="med"/>
          </a:ln>
          <a:effectLst/>
        </p:spPr>
        <p:txBody>
          <a:bodyPr/>
          <a:lstStyle/>
          <a:p>
            <a:endParaRPr lang="en-US"/>
          </a:p>
        </p:txBody>
      </p:sp>
      <p:sp>
        <p:nvSpPr>
          <p:cNvPr id="557104" name="Line 48"/>
          <p:cNvSpPr>
            <a:spLocks noChangeShapeType="1"/>
          </p:cNvSpPr>
          <p:nvPr/>
        </p:nvSpPr>
        <p:spPr bwMode="auto">
          <a:xfrm>
            <a:off x="44021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7105" name="Line 49"/>
          <p:cNvSpPr>
            <a:spLocks noChangeShapeType="1"/>
          </p:cNvSpPr>
          <p:nvPr/>
        </p:nvSpPr>
        <p:spPr bwMode="auto">
          <a:xfrm>
            <a:off x="44021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7106" name="Line 50"/>
          <p:cNvSpPr>
            <a:spLocks noChangeShapeType="1"/>
          </p:cNvSpPr>
          <p:nvPr/>
        </p:nvSpPr>
        <p:spPr bwMode="auto">
          <a:xfrm>
            <a:off x="44021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7107" name="Line 51"/>
          <p:cNvSpPr>
            <a:spLocks noChangeShapeType="1"/>
          </p:cNvSpPr>
          <p:nvPr/>
        </p:nvSpPr>
        <p:spPr bwMode="auto">
          <a:xfrm>
            <a:off x="3632200" y="26590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7108" name="Line 52"/>
          <p:cNvSpPr>
            <a:spLocks noChangeShapeType="1"/>
          </p:cNvSpPr>
          <p:nvPr/>
        </p:nvSpPr>
        <p:spPr bwMode="auto">
          <a:xfrm>
            <a:off x="3632200" y="28575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7109" name="Line 53"/>
          <p:cNvSpPr>
            <a:spLocks noChangeShapeType="1"/>
          </p:cNvSpPr>
          <p:nvPr/>
        </p:nvSpPr>
        <p:spPr bwMode="auto">
          <a:xfrm>
            <a:off x="3632200" y="3052763"/>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7110" name="Line 54"/>
          <p:cNvSpPr>
            <a:spLocks noChangeShapeType="1"/>
          </p:cNvSpPr>
          <p:nvPr/>
        </p:nvSpPr>
        <p:spPr bwMode="auto">
          <a:xfrm>
            <a:off x="3632200" y="223678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7111" name="Line 55"/>
          <p:cNvSpPr>
            <a:spLocks noChangeShapeType="1"/>
          </p:cNvSpPr>
          <p:nvPr/>
        </p:nvSpPr>
        <p:spPr bwMode="auto">
          <a:xfrm>
            <a:off x="3632200" y="243522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7112" name="Line 56"/>
          <p:cNvSpPr>
            <a:spLocks noChangeShapeType="1"/>
          </p:cNvSpPr>
          <p:nvPr/>
        </p:nvSpPr>
        <p:spPr bwMode="auto">
          <a:xfrm>
            <a:off x="52149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7113" name="Line 57"/>
          <p:cNvSpPr>
            <a:spLocks noChangeShapeType="1"/>
          </p:cNvSpPr>
          <p:nvPr/>
        </p:nvSpPr>
        <p:spPr bwMode="auto">
          <a:xfrm>
            <a:off x="52149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7114" name="Line 58"/>
          <p:cNvSpPr>
            <a:spLocks noChangeShapeType="1"/>
          </p:cNvSpPr>
          <p:nvPr/>
        </p:nvSpPr>
        <p:spPr bwMode="auto">
          <a:xfrm>
            <a:off x="52149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7115" name="Line 59"/>
          <p:cNvSpPr>
            <a:spLocks noChangeShapeType="1"/>
          </p:cNvSpPr>
          <p:nvPr/>
        </p:nvSpPr>
        <p:spPr bwMode="auto">
          <a:xfrm>
            <a:off x="52149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7116" name="Line 60"/>
          <p:cNvSpPr>
            <a:spLocks noChangeShapeType="1"/>
          </p:cNvSpPr>
          <p:nvPr/>
        </p:nvSpPr>
        <p:spPr bwMode="auto">
          <a:xfrm>
            <a:off x="52149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7117" name="AutoShape 61"/>
          <p:cNvSpPr>
            <a:spLocks noChangeArrowheads="1"/>
          </p:cNvSpPr>
          <p:nvPr/>
        </p:nvSpPr>
        <p:spPr bwMode="auto">
          <a:xfrm>
            <a:off x="7165975" y="1122363"/>
            <a:ext cx="1828800" cy="2063750"/>
          </a:xfrm>
          <a:prstGeom prst="roundRect">
            <a:avLst>
              <a:gd name="adj" fmla="val 16667"/>
            </a:avLst>
          </a:prstGeom>
          <a:solidFill>
            <a:srgbClr val="9900CC"/>
          </a:solidFill>
          <a:ln w="28575">
            <a:solidFill>
              <a:schemeClr val="tx1"/>
            </a:solidFill>
            <a:round/>
            <a:headEnd/>
            <a:tailEnd/>
          </a:ln>
          <a:effectLst/>
        </p:spPr>
        <p:txBody>
          <a:bodyPr wrap="none"/>
          <a:lstStyle/>
          <a:p>
            <a:pPr algn="ctr"/>
            <a:r>
              <a:rPr lang="en-US" sz="2000">
                <a:latin typeface="Arial" charset="0"/>
              </a:rPr>
              <a:t>Episodic</a:t>
            </a:r>
          </a:p>
          <a:p>
            <a:pPr algn="ctr"/>
            <a:r>
              <a:rPr lang="en-US" sz="2000">
                <a:latin typeface="Arial" charset="0"/>
              </a:rPr>
              <a:t>Memory</a:t>
            </a:r>
          </a:p>
        </p:txBody>
      </p:sp>
      <p:sp>
        <p:nvSpPr>
          <p:cNvPr id="557118" name="Text Box 62"/>
          <p:cNvSpPr txBox="1">
            <a:spLocks noChangeArrowheads="1"/>
          </p:cNvSpPr>
          <p:nvPr/>
        </p:nvSpPr>
        <p:spPr bwMode="auto">
          <a:xfrm>
            <a:off x="7208838" y="4457700"/>
            <a:ext cx="1730375" cy="730250"/>
          </a:xfrm>
          <a:prstGeom prst="rect">
            <a:avLst/>
          </a:prstGeom>
          <a:solidFill>
            <a:srgbClr val="9900CC"/>
          </a:solidFill>
          <a:ln w="28575" algn="ctr">
            <a:solidFill>
              <a:schemeClr val="tx1"/>
            </a:solidFill>
            <a:miter lim="800000"/>
            <a:headEnd/>
            <a:tailEnd/>
          </a:ln>
          <a:effectLst/>
        </p:spPr>
        <p:txBody>
          <a:bodyPr>
            <a:spAutoFit/>
          </a:bodyPr>
          <a:lstStyle/>
          <a:p>
            <a:pPr algn="ctr"/>
            <a:r>
              <a:rPr lang="en-US" sz="2000"/>
              <a:t>Episodic</a:t>
            </a:r>
          </a:p>
          <a:p>
            <a:pPr algn="ctr"/>
            <a:r>
              <a:rPr lang="en-US" sz="2000"/>
              <a:t>Learning</a:t>
            </a:r>
          </a:p>
        </p:txBody>
      </p:sp>
      <p:sp>
        <p:nvSpPr>
          <p:cNvPr id="557120" name="Rectangle 64"/>
          <p:cNvSpPr>
            <a:spLocks noChangeArrowheads="1"/>
          </p:cNvSpPr>
          <p:nvPr/>
        </p:nvSpPr>
        <p:spPr bwMode="auto">
          <a:xfrm>
            <a:off x="7289800" y="19573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2" name="Group 65"/>
          <p:cNvGrpSpPr>
            <a:grpSpLocks/>
          </p:cNvGrpSpPr>
          <p:nvPr/>
        </p:nvGrpSpPr>
        <p:grpSpPr bwMode="auto">
          <a:xfrm>
            <a:off x="7461250" y="2097088"/>
            <a:ext cx="473075" cy="161925"/>
            <a:chOff x="4871" y="2270"/>
            <a:chExt cx="298" cy="102"/>
          </a:xfrm>
        </p:grpSpPr>
        <p:sp>
          <p:nvSpPr>
            <p:cNvPr id="557122" name="Oval 66"/>
            <p:cNvSpPr>
              <a:spLocks noChangeArrowheads="1"/>
            </p:cNvSpPr>
            <p:nvPr/>
          </p:nvSpPr>
          <p:spPr bwMode="auto">
            <a:xfrm>
              <a:off x="4959" y="2296"/>
              <a:ext cx="29" cy="20"/>
            </a:xfrm>
            <a:prstGeom prst="ellipse">
              <a:avLst/>
            </a:prstGeom>
            <a:noFill/>
            <a:ln w="28575" algn="ctr">
              <a:solidFill>
                <a:schemeClr val="tx1"/>
              </a:solidFill>
              <a:round/>
              <a:headEnd/>
              <a:tailEnd/>
            </a:ln>
            <a:effectLst/>
          </p:spPr>
          <p:txBody>
            <a:bodyPr/>
            <a:lstStyle/>
            <a:p>
              <a:endParaRPr lang="en-US"/>
            </a:p>
          </p:txBody>
        </p:sp>
        <p:sp>
          <p:nvSpPr>
            <p:cNvPr id="557123" name="Oval 67"/>
            <p:cNvSpPr>
              <a:spLocks noChangeArrowheads="1"/>
            </p:cNvSpPr>
            <p:nvPr/>
          </p:nvSpPr>
          <p:spPr bwMode="auto">
            <a:xfrm>
              <a:off x="4999" y="2320"/>
              <a:ext cx="29" cy="20"/>
            </a:xfrm>
            <a:prstGeom prst="ellipse">
              <a:avLst/>
            </a:prstGeom>
            <a:noFill/>
            <a:ln w="28575" algn="ctr">
              <a:solidFill>
                <a:schemeClr val="tx1"/>
              </a:solidFill>
              <a:round/>
              <a:headEnd/>
              <a:tailEnd/>
            </a:ln>
            <a:effectLst/>
          </p:spPr>
          <p:txBody>
            <a:bodyPr/>
            <a:lstStyle/>
            <a:p>
              <a:endParaRPr lang="en-US"/>
            </a:p>
          </p:txBody>
        </p:sp>
        <p:sp>
          <p:nvSpPr>
            <p:cNvPr id="557124" name="Line 68"/>
            <p:cNvSpPr>
              <a:spLocks noChangeShapeType="1"/>
            </p:cNvSpPr>
            <p:nvPr/>
          </p:nvSpPr>
          <p:spPr bwMode="auto">
            <a:xfrm>
              <a:off x="4982" y="2313"/>
              <a:ext cx="17" cy="11"/>
            </a:xfrm>
            <a:prstGeom prst="line">
              <a:avLst/>
            </a:prstGeom>
            <a:noFill/>
            <a:ln w="28575">
              <a:solidFill>
                <a:schemeClr val="tx1"/>
              </a:solidFill>
              <a:round/>
              <a:headEnd/>
              <a:tailEnd/>
            </a:ln>
            <a:effectLst/>
          </p:spPr>
          <p:txBody>
            <a:bodyPr/>
            <a:lstStyle/>
            <a:p>
              <a:endParaRPr lang="en-US"/>
            </a:p>
          </p:txBody>
        </p:sp>
        <p:sp>
          <p:nvSpPr>
            <p:cNvPr id="557125" name="Oval 69"/>
            <p:cNvSpPr>
              <a:spLocks noChangeArrowheads="1"/>
            </p:cNvSpPr>
            <p:nvPr/>
          </p:nvSpPr>
          <p:spPr bwMode="auto">
            <a:xfrm>
              <a:off x="5100" y="2294"/>
              <a:ext cx="29" cy="21"/>
            </a:xfrm>
            <a:prstGeom prst="ellipse">
              <a:avLst/>
            </a:prstGeom>
            <a:noFill/>
            <a:ln w="28575" algn="ctr">
              <a:solidFill>
                <a:schemeClr val="tx1"/>
              </a:solidFill>
              <a:round/>
              <a:headEnd/>
              <a:tailEnd/>
            </a:ln>
            <a:effectLst/>
          </p:spPr>
          <p:txBody>
            <a:bodyPr/>
            <a:lstStyle/>
            <a:p>
              <a:endParaRPr lang="en-US"/>
            </a:p>
          </p:txBody>
        </p:sp>
        <p:sp>
          <p:nvSpPr>
            <p:cNvPr id="557126" name="Oval 70"/>
            <p:cNvSpPr>
              <a:spLocks noChangeArrowheads="1"/>
            </p:cNvSpPr>
            <p:nvPr/>
          </p:nvSpPr>
          <p:spPr bwMode="auto">
            <a:xfrm>
              <a:off x="5140" y="2319"/>
              <a:ext cx="29" cy="20"/>
            </a:xfrm>
            <a:prstGeom prst="ellipse">
              <a:avLst/>
            </a:prstGeom>
            <a:noFill/>
            <a:ln w="28575" algn="ctr">
              <a:solidFill>
                <a:schemeClr val="tx1"/>
              </a:solidFill>
              <a:round/>
              <a:headEnd/>
              <a:tailEnd/>
            </a:ln>
            <a:effectLst/>
          </p:spPr>
          <p:txBody>
            <a:bodyPr/>
            <a:lstStyle/>
            <a:p>
              <a:endParaRPr lang="en-US"/>
            </a:p>
          </p:txBody>
        </p:sp>
        <p:sp>
          <p:nvSpPr>
            <p:cNvPr id="557127" name="Oval 71"/>
            <p:cNvSpPr>
              <a:spLocks noChangeArrowheads="1"/>
            </p:cNvSpPr>
            <p:nvPr/>
          </p:nvSpPr>
          <p:spPr bwMode="auto">
            <a:xfrm>
              <a:off x="5058" y="2320"/>
              <a:ext cx="30" cy="20"/>
            </a:xfrm>
            <a:prstGeom prst="ellipse">
              <a:avLst/>
            </a:prstGeom>
            <a:noFill/>
            <a:ln w="28575" algn="ctr">
              <a:solidFill>
                <a:schemeClr val="tx1"/>
              </a:solidFill>
              <a:round/>
              <a:headEnd/>
              <a:tailEnd/>
            </a:ln>
            <a:effectLst/>
          </p:spPr>
          <p:txBody>
            <a:bodyPr/>
            <a:lstStyle/>
            <a:p>
              <a:endParaRPr lang="en-US"/>
            </a:p>
          </p:txBody>
        </p:sp>
        <p:sp>
          <p:nvSpPr>
            <p:cNvPr id="557128" name="Line 72"/>
            <p:cNvSpPr>
              <a:spLocks noChangeShapeType="1"/>
            </p:cNvSpPr>
            <p:nvPr/>
          </p:nvSpPr>
          <p:spPr bwMode="auto">
            <a:xfrm flipH="1">
              <a:off x="5083" y="2312"/>
              <a:ext cx="21" cy="10"/>
            </a:xfrm>
            <a:prstGeom prst="line">
              <a:avLst/>
            </a:prstGeom>
            <a:noFill/>
            <a:ln w="28575">
              <a:solidFill>
                <a:schemeClr val="tx1"/>
              </a:solidFill>
              <a:round/>
              <a:headEnd/>
              <a:tailEnd/>
            </a:ln>
            <a:effectLst/>
          </p:spPr>
          <p:txBody>
            <a:bodyPr/>
            <a:lstStyle/>
            <a:p>
              <a:endParaRPr lang="en-US"/>
            </a:p>
          </p:txBody>
        </p:sp>
        <p:sp>
          <p:nvSpPr>
            <p:cNvPr id="557129" name="Line 73"/>
            <p:cNvSpPr>
              <a:spLocks noChangeShapeType="1"/>
            </p:cNvSpPr>
            <p:nvPr/>
          </p:nvSpPr>
          <p:spPr bwMode="auto">
            <a:xfrm>
              <a:off x="5122" y="2311"/>
              <a:ext cx="18" cy="11"/>
            </a:xfrm>
            <a:prstGeom prst="line">
              <a:avLst/>
            </a:prstGeom>
            <a:noFill/>
            <a:ln w="28575">
              <a:solidFill>
                <a:schemeClr val="tx1"/>
              </a:solidFill>
              <a:round/>
              <a:headEnd/>
              <a:tailEnd/>
            </a:ln>
            <a:effectLst/>
          </p:spPr>
          <p:txBody>
            <a:bodyPr/>
            <a:lstStyle/>
            <a:p>
              <a:endParaRPr lang="en-US"/>
            </a:p>
          </p:txBody>
        </p:sp>
        <p:sp>
          <p:nvSpPr>
            <p:cNvPr id="557130" name="Oval 74"/>
            <p:cNvSpPr>
              <a:spLocks noChangeArrowheads="1"/>
            </p:cNvSpPr>
            <p:nvPr/>
          </p:nvSpPr>
          <p:spPr bwMode="auto">
            <a:xfrm>
              <a:off x="5028" y="2270"/>
              <a:ext cx="30" cy="20"/>
            </a:xfrm>
            <a:prstGeom prst="ellipse">
              <a:avLst/>
            </a:prstGeom>
            <a:noFill/>
            <a:ln w="28575" algn="ctr">
              <a:solidFill>
                <a:schemeClr val="tx1"/>
              </a:solidFill>
              <a:round/>
              <a:headEnd/>
              <a:tailEnd/>
            </a:ln>
            <a:effectLst/>
          </p:spPr>
          <p:txBody>
            <a:bodyPr/>
            <a:lstStyle/>
            <a:p>
              <a:endParaRPr lang="en-US"/>
            </a:p>
          </p:txBody>
        </p:sp>
        <p:sp>
          <p:nvSpPr>
            <p:cNvPr id="557131" name="Line 75"/>
            <p:cNvSpPr>
              <a:spLocks noChangeShapeType="1"/>
            </p:cNvSpPr>
            <p:nvPr/>
          </p:nvSpPr>
          <p:spPr bwMode="auto">
            <a:xfrm flipH="1">
              <a:off x="4988" y="2286"/>
              <a:ext cx="42" cy="15"/>
            </a:xfrm>
            <a:prstGeom prst="line">
              <a:avLst/>
            </a:prstGeom>
            <a:noFill/>
            <a:ln w="28575">
              <a:solidFill>
                <a:schemeClr val="tx1"/>
              </a:solidFill>
              <a:round/>
              <a:headEnd/>
              <a:tailEnd/>
            </a:ln>
            <a:effectLst/>
          </p:spPr>
          <p:txBody>
            <a:bodyPr/>
            <a:lstStyle/>
            <a:p>
              <a:endParaRPr lang="en-US"/>
            </a:p>
          </p:txBody>
        </p:sp>
        <p:sp>
          <p:nvSpPr>
            <p:cNvPr id="557132" name="Line 76"/>
            <p:cNvSpPr>
              <a:spLocks noChangeShapeType="1"/>
            </p:cNvSpPr>
            <p:nvPr/>
          </p:nvSpPr>
          <p:spPr bwMode="auto">
            <a:xfrm>
              <a:off x="5057" y="2282"/>
              <a:ext cx="43" cy="18"/>
            </a:xfrm>
            <a:prstGeom prst="line">
              <a:avLst/>
            </a:prstGeom>
            <a:noFill/>
            <a:ln w="28575">
              <a:solidFill>
                <a:schemeClr val="tx1"/>
              </a:solidFill>
              <a:round/>
              <a:headEnd/>
              <a:tailEnd/>
            </a:ln>
            <a:effectLst/>
          </p:spPr>
          <p:txBody>
            <a:bodyPr/>
            <a:lstStyle/>
            <a:p>
              <a:endParaRPr lang="en-US"/>
            </a:p>
          </p:txBody>
        </p:sp>
        <p:sp>
          <p:nvSpPr>
            <p:cNvPr id="557133" name="Oval 77"/>
            <p:cNvSpPr>
              <a:spLocks noChangeArrowheads="1"/>
            </p:cNvSpPr>
            <p:nvPr/>
          </p:nvSpPr>
          <p:spPr bwMode="auto">
            <a:xfrm>
              <a:off x="5002" y="2352"/>
              <a:ext cx="29" cy="20"/>
            </a:xfrm>
            <a:prstGeom prst="ellipse">
              <a:avLst/>
            </a:prstGeom>
            <a:noFill/>
            <a:ln w="28575" algn="ctr">
              <a:solidFill>
                <a:schemeClr val="tx1"/>
              </a:solidFill>
              <a:round/>
              <a:headEnd/>
              <a:tailEnd/>
            </a:ln>
            <a:effectLst/>
          </p:spPr>
          <p:txBody>
            <a:bodyPr/>
            <a:lstStyle/>
            <a:p>
              <a:endParaRPr lang="en-US"/>
            </a:p>
          </p:txBody>
        </p:sp>
        <p:sp>
          <p:nvSpPr>
            <p:cNvPr id="557134" name="Line 78"/>
            <p:cNvSpPr>
              <a:spLocks noChangeShapeType="1"/>
            </p:cNvSpPr>
            <p:nvPr/>
          </p:nvSpPr>
          <p:spPr bwMode="auto">
            <a:xfrm flipH="1">
              <a:off x="5014" y="2341"/>
              <a:ext cx="2" cy="8"/>
            </a:xfrm>
            <a:prstGeom prst="line">
              <a:avLst/>
            </a:prstGeom>
            <a:noFill/>
            <a:ln w="28575">
              <a:solidFill>
                <a:schemeClr val="tx1"/>
              </a:solidFill>
              <a:round/>
              <a:headEnd/>
              <a:tailEnd/>
            </a:ln>
            <a:effectLst/>
          </p:spPr>
          <p:txBody>
            <a:bodyPr/>
            <a:lstStyle/>
            <a:p>
              <a:endParaRPr lang="en-US"/>
            </a:p>
          </p:txBody>
        </p:sp>
        <p:sp>
          <p:nvSpPr>
            <p:cNvPr id="557135" name="Oval 79"/>
            <p:cNvSpPr>
              <a:spLocks noChangeArrowheads="1"/>
            </p:cNvSpPr>
            <p:nvPr/>
          </p:nvSpPr>
          <p:spPr bwMode="auto">
            <a:xfrm>
              <a:off x="4871" y="2282"/>
              <a:ext cx="29" cy="20"/>
            </a:xfrm>
            <a:prstGeom prst="ellipse">
              <a:avLst/>
            </a:prstGeom>
            <a:noFill/>
            <a:ln w="28575" algn="ctr">
              <a:solidFill>
                <a:schemeClr val="tx1"/>
              </a:solidFill>
              <a:round/>
              <a:headEnd/>
              <a:tailEnd/>
            </a:ln>
            <a:effectLst/>
          </p:spPr>
          <p:txBody>
            <a:bodyPr/>
            <a:lstStyle/>
            <a:p>
              <a:endParaRPr lang="en-US"/>
            </a:p>
          </p:txBody>
        </p:sp>
        <p:sp>
          <p:nvSpPr>
            <p:cNvPr id="557136" name="Line 80"/>
            <p:cNvSpPr>
              <a:spLocks noChangeShapeType="1"/>
            </p:cNvSpPr>
            <p:nvPr/>
          </p:nvSpPr>
          <p:spPr bwMode="auto">
            <a:xfrm flipH="1">
              <a:off x="4900" y="2276"/>
              <a:ext cx="129" cy="15"/>
            </a:xfrm>
            <a:prstGeom prst="line">
              <a:avLst/>
            </a:prstGeom>
            <a:noFill/>
            <a:ln w="28575">
              <a:solidFill>
                <a:schemeClr val="tx1"/>
              </a:solidFill>
              <a:round/>
              <a:headEnd/>
              <a:tailEnd/>
            </a:ln>
            <a:effectLst/>
          </p:spPr>
          <p:txBody>
            <a:bodyPr/>
            <a:lstStyle/>
            <a:p>
              <a:endParaRPr lang="en-US"/>
            </a:p>
          </p:txBody>
        </p:sp>
        <p:sp>
          <p:nvSpPr>
            <p:cNvPr id="557137" name="Oval 81"/>
            <p:cNvSpPr>
              <a:spLocks noChangeArrowheads="1"/>
            </p:cNvSpPr>
            <p:nvPr/>
          </p:nvSpPr>
          <p:spPr bwMode="auto">
            <a:xfrm>
              <a:off x="4920" y="2320"/>
              <a:ext cx="29" cy="20"/>
            </a:xfrm>
            <a:prstGeom prst="ellipse">
              <a:avLst/>
            </a:prstGeom>
            <a:noFill/>
            <a:ln w="28575" algn="ctr">
              <a:solidFill>
                <a:schemeClr val="tx1"/>
              </a:solidFill>
              <a:round/>
              <a:headEnd/>
              <a:tailEnd/>
            </a:ln>
            <a:effectLst/>
          </p:spPr>
          <p:txBody>
            <a:bodyPr/>
            <a:lstStyle/>
            <a:p>
              <a:endParaRPr lang="en-US"/>
            </a:p>
          </p:txBody>
        </p:sp>
        <p:sp>
          <p:nvSpPr>
            <p:cNvPr id="557138" name="Line 82"/>
            <p:cNvSpPr>
              <a:spLocks noChangeShapeType="1"/>
            </p:cNvSpPr>
            <p:nvPr/>
          </p:nvSpPr>
          <p:spPr bwMode="auto">
            <a:xfrm flipH="1">
              <a:off x="4944" y="2312"/>
              <a:ext cx="21" cy="10"/>
            </a:xfrm>
            <a:prstGeom prst="line">
              <a:avLst/>
            </a:prstGeom>
            <a:noFill/>
            <a:ln w="28575">
              <a:solidFill>
                <a:schemeClr val="tx1"/>
              </a:solidFill>
              <a:round/>
              <a:headEnd/>
              <a:tailEnd/>
            </a:ln>
            <a:effectLst/>
          </p:spPr>
          <p:txBody>
            <a:bodyPr/>
            <a:lstStyle/>
            <a:p>
              <a:endParaRPr lang="en-US"/>
            </a:p>
          </p:txBody>
        </p:sp>
      </p:grpSp>
      <p:sp>
        <p:nvSpPr>
          <p:cNvPr id="557139" name="Rectangle 83"/>
          <p:cNvSpPr>
            <a:spLocks noChangeArrowheads="1"/>
          </p:cNvSpPr>
          <p:nvPr/>
        </p:nvSpPr>
        <p:spPr bwMode="auto">
          <a:xfrm>
            <a:off x="7442200" y="21097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3" name="Group 84"/>
          <p:cNvGrpSpPr>
            <a:grpSpLocks/>
          </p:cNvGrpSpPr>
          <p:nvPr/>
        </p:nvGrpSpPr>
        <p:grpSpPr bwMode="auto">
          <a:xfrm>
            <a:off x="7515225" y="2244725"/>
            <a:ext cx="523875" cy="195263"/>
            <a:chOff x="4798" y="2265"/>
            <a:chExt cx="330" cy="123"/>
          </a:xfrm>
        </p:grpSpPr>
        <p:sp>
          <p:nvSpPr>
            <p:cNvPr id="557141" name="Oval 85"/>
            <p:cNvSpPr>
              <a:spLocks noChangeArrowheads="1"/>
            </p:cNvSpPr>
            <p:nvPr/>
          </p:nvSpPr>
          <p:spPr bwMode="auto">
            <a:xfrm>
              <a:off x="5056" y="2312"/>
              <a:ext cx="29" cy="20"/>
            </a:xfrm>
            <a:prstGeom prst="ellipse">
              <a:avLst/>
            </a:prstGeom>
            <a:noFill/>
            <a:ln w="28575" algn="ctr">
              <a:solidFill>
                <a:schemeClr val="tx1"/>
              </a:solidFill>
              <a:round/>
              <a:headEnd/>
              <a:tailEnd/>
            </a:ln>
            <a:effectLst/>
          </p:spPr>
          <p:txBody>
            <a:bodyPr/>
            <a:lstStyle/>
            <a:p>
              <a:endParaRPr lang="en-US"/>
            </a:p>
          </p:txBody>
        </p:sp>
        <p:sp>
          <p:nvSpPr>
            <p:cNvPr id="557142" name="Oval 86"/>
            <p:cNvSpPr>
              <a:spLocks noChangeArrowheads="1"/>
            </p:cNvSpPr>
            <p:nvPr/>
          </p:nvSpPr>
          <p:spPr bwMode="auto">
            <a:xfrm>
              <a:off x="5096" y="2336"/>
              <a:ext cx="29" cy="20"/>
            </a:xfrm>
            <a:prstGeom prst="ellipse">
              <a:avLst/>
            </a:prstGeom>
            <a:noFill/>
            <a:ln w="28575" algn="ctr">
              <a:solidFill>
                <a:schemeClr val="tx1"/>
              </a:solidFill>
              <a:round/>
              <a:headEnd/>
              <a:tailEnd/>
            </a:ln>
            <a:effectLst/>
          </p:spPr>
          <p:txBody>
            <a:bodyPr/>
            <a:lstStyle/>
            <a:p>
              <a:endParaRPr lang="en-US"/>
            </a:p>
          </p:txBody>
        </p:sp>
        <p:sp>
          <p:nvSpPr>
            <p:cNvPr id="557143" name="Line 87"/>
            <p:cNvSpPr>
              <a:spLocks noChangeShapeType="1"/>
            </p:cNvSpPr>
            <p:nvPr/>
          </p:nvSpPr>
          <p:spPr bwMode="auto">
            <a:xfrm>
              <a:off x="5079" y="2329"/>
              <a:ext cx="17" cy="11"/>
            </a:xfrm>
            <a:prstGeom prst="line">
              <a:avLst/>
            </a:prstGeom>
            <a:noFill/>
            <a:ln w="28575">
              <a:solidFill>
                <a:schemeClr val="tx1"/>
              </a:solidFill>
              <a:round/>
              <a:headEnd/>
              <a:tailEnd/>
            </a:ln>
            <a:effectLst/>
          </p:spPr>
          <p:txBody>
            <a:bodyPr/>
            <a:lstStyle/>
            <a:p>
              <a:endParaRPr lang="en-US"/>
            </a:p>
          </p:txBody>
        </p:sp>
        <p:sp>
          <p:nvSpPr>
            <p:cNvPr id="557144" name="Line 88"/>
            <p:cNvSpPr>
              <a:spLocks noChangeShapeType="1"/>
            </p:cNvSpPr>
            <p:nvPr/>
          </p:nvSpPr>
          <p:spPr bwMode="auto">
            <a:xfrm flipH="1">
              <a:off x="5085" y="2302"/>
              <a:ext cx="42" cy="15"/>
            </a:xfrm>
            <a:prstGeom prst="line">
              <a:avLst/>
            </a:prstGeom>
            <a:noFill/>
            <a:ln w="28575">
              <a:solidFill>
                <a:schemeClr val="tx1"/>
              </a:solidFill>
              <a:round/>
              <a:headEnd/>
              <a:tailEnd/>
            </a:ln>
            <a:effectLst/>
          </p:spPr>
          <p:txBody>
            <a:bodyPr/>
            <a:lstStyle/>
            <a:p>
              <a:endParaRPr lang="en-US"/>
            </a:p>
          </p:txBody>
        </p:sp>
        <p:sp>
          <p:nvSpPr>
            <p:cNvPr id="557145" name="Oval 89"/>
            <p:cNvSpPr>
              <a:spLocks noChangeArrowheads="1"/>
            </p:cNvSpPr>
            <p:nvPr/>
          </p:nvSpPr>
          <p:spPr bwMode="auto">
            <a:xfrm>
              <a:off x="5099" y="2368"/>
              <a:ext cx="29" cy="20"/>
            </a:xfrm>
            <a:prstGeom prst="ellipse">
              <a:avLst/>
            </a:prstGeom>
            <a:noFill/>
            <a:ln w="28575" algn="ctr">
              <a:solidFill>
                <a:schemeClr val="tx1"/>
              </a:solidFill>
              <a:round/>
              <a:headEnd/>
              <a:tailEnd/>
            </a:ln>
            <a:effectLst/>
          </p:spPr>
          <p:txBody>
            <a:bodyPr/>
            <a:lstStyle/>
            <a:p>
              <a:endParaRPr lang="en-US"/>
            </a:p>
          </p:txBody>
        </p:sp>
        <p:sp>
          <p:nvSpPr>
            <p:cNvPr id="557146" name="Line 90"/>
            <p:cNvSpPr>
              <a:spLocks noChangeShapeType="1"/>
            </p:cNvSpPr>
            <p:nvPr/>
          </p:nvSpPr>
          <p:spPr bwMode="auto">
            <a:xfrm flipH="1">
              <a:off x="5111" y="2357"/>
              <a:ext cx="2" cy="8"/>
            </a:xfrm>
            <a:prstGeom prst="line">
              <a:avLst/>
            </a:prstGeom>
            <a:noFill/>
            <a:ln w="28575">
              <a:solidFill>
                <a:schemeClr val="tx1"/>
              </a:solidFill>
              <a:round/>
              <a:headEnd/>
              <a:tailEnd/>
            </a:ln>
            <a:effectLst/>
          </p:spPr>
          <p:txBody>
            <a:bodyPr/>
            <a:lstStyle/>
            <a:p>
              <a:endParaRPr lang="en-US"/>
            </a:p>
          </p:txBody>
        </p:sp>
        <p:sp>
          <p:nvSpPr>
            <p:cNvPr id="557147" name="Oval 91"/>
            <p:cNvSpPr>
              <a:spLocks noChangeArrowheads="1"/>
            </p:cNvSpPr>
            <p:nvPr/>
          </p:nvSpPr>
          <p:spPr bwMode="auto">
            <a:xfrm>
              <a:off x="4798" y="2265"/>
              <a:ext cx="29" cy="20"/>
            </a:xfrm>
            <a:prstGeom prst="ellipse">
              <a:avLst/>
            </a:prstGeom>
            <a:noFill/>
            <a:ln w="28575" algn="ctr">
              <a:solidFill>
                <a:schemeClr val="tx1"/>
              </a:solidFill>
              <a:round/>
              <a:headEnd/>
              <a:tailEnd/>
            </a:ln>
            <a:effectLst/>
          </p:spPr>
          <p:txBody>
            <a:bodyPr/>
            <a:lstStyle/>
            <a:p>
              <a:endParaRPr lang="en-US"/>
            </a:p>
          </p:txBody>
        </p:sp>
        <p:sp>
          <p:nvSpPr>
            <p:cNvPr id="557148" name="Oval 92"/>
            <p:cNvSpPr>
              <a:spLocks noChangeArrowheads="1"/>
            </p:cNvSpPr>
            <p:nvPr/>
          </p:nvSpPr>
          <p:spPr bwMode="auto">
            <a:xfrm>
              <a:off x="4838" y="2289"/>
              <a:ext cx="29" cy="20"/>
            </a:xfrm>
            <a:prstGeom prst="ellipse">
              <a:avLst/>
            </a:prstGeom>
            <a:noFill/>
            <a:ln w="28575" algn="ctr">
              <a:solidFill>
                <a:schemeClr val="tx1"/>
              </a:solidFill>
              <a:round/>
              <a:headEnd/>
              <a:tailEnd/>
            </a:ln>
            <a:effectLst/>
          </p:spPr>
          <p:txBody>
            <a:bodyPr/>
            <a:lstStyle/>
            <a:p>
              <a:endParaRPr lang="en-US"/>
            </a:p>
          </p:txBody>
        </p:sp>
        <p:sp>
          <p:nvSpPr>
            <p:cNvPr id="557149" name="Line 93"/>
            <p:cNvSpPr>
              <a:spLocks noChangeShapeType="1"/>
            </p:cNvSpPr>
            <p:nvPr/>
          </p:nvSpPr>
          <p:spPr bwMode="auto">
            <a:xfrm>
              <a:off x="4820" y="2282"/>
              <a:ext cx="18" cy="11"/>
            </a:xfrm>
            <a:prstGeom prst="line">
              <a:avLst/>
            </a:prstGeom>
            <a:noFill/>
            <a:ln w="28575">
              <a:solidFill>
                <a:schemeClr val="tx1"/>
              </a:solidFill>
              <a:round/>
              <a:headEnd/>
              <a:tailEnd/>
            </a:ln>
            <a:effectLst/>
          </p:spPr>
          <p:txBody>
            <a:bodyPr/>
            <a:lstStyle/>
            <a:p>
              <a:endParaRPr lang="en-US"/>
            </a:p>
          </p:txBody>
        </p:sp>
        <p:sp>
          <p:nvSpPr>
            <p:cNvPr id="557150" name="Line 94"/>
            <p:cNvSpPr>
              <a:spLocks noChangeShapeType="1"/>
            </p:cNvSpPr>
            <p:nvPr/>
          </p:nvSpPr>
          <p:spPr bwMode="auto">
            <a:xfrm flipH="1" flipV="1">
              <a:off x="4864" y="2297"/>
              <a:ext cx="104" cy="9"/>
            </a:xfrm>
            <a:prstGeom prst="line">
              <a:avLst/>
            </a:prstGeom>
            <a:noFill/>
            <a:ln w="28575">
              <a:solidFill>
                <a:schemeClr val="tx1"/>
              </a:solidFill>
              <a:round/>
              <a:headEnd/>
              <a:tailEnd/>
            </a:ln>
            <a:effectLst/>
          </p:spPr>
          <p:txBody>
            <a:bodyPr/>
            <a:lstStyle/>
            <a:p>
              <a:endParaRPr lang="en-US"/>
            </a:p>
          </p:txBody>
        </p:sp>
        <p:sp>
          <p:nvSpPr>
            <p:cNvPr id="557151" name="Oval 95"/>
            <p:cNvSpPr>
              <a:spLocks noChangeArrowheads="1"/>
            </p:cNvSpPr>
            <p:nvPr/>
          </p:nvSpPr>
          <p:spPr bwMode="auto">
            <a:xfrm>
              <a:off x="4968" y="2298"/>
              <a:ext cx="29" cy="20"/>
            </a:xfrm>
            <a:prstGeom prst="ellipse">
              <a:avLst/>
            </a:prstGeom>
            <a:noFill/>
            <a:ln w="28575" algn="ctr">
              <a:solidFill>
                <a:schemeClr val="tx1"/>
              </a:solidFill>
              <a:round/>
              <a:headEnd/>
              <a:tailEnd/>
            </a:ln>
            <a:effectLst/>
          </p:spPr>
          <p:txBody>
            <a:bodyPr/>
            <a:lstStyle/>
            <a:p>
              <a:endParaRPr lang="en-US"/>
            </a:p>
          </p:txBody>
        </p:sp>
        <p:sp>
          <p:nvSpPr>
            <p:cNvPr id="557152" name="Line 96"/>
            <p:cNvSpPr>
              <a:spLocks noChangeShapeType="1"/>
            </p:cNvSpPr>
            <p:nvPr/>
          </p:nvSpPr>
          <p:spPr bwMode="auto">
            <a:xfrm flipH="1">
              <a:off x="4997" y="2292"/>
              <a:ext cx="129" cy="15"/>
            </a:xfrm>
            <a:prstGeom prst="line">
              <a:avLst/>
            </a:prstGeom>
            <a:noFill/>
            <a:ln w="28575">
              <a:solidFill>
                <a:schemeClr val="tx1"/>
              </a:solidFill>
              <a:round/>
              <a:headEnd/>
              <a:tailEnd/>
            </a:ln>
            <a:effectLst/>
          </p:spPr>
          <p:txBody>
            <a:bodyPr/>
            <a:lstStyle/>
            <a:p>
              <a:endParaRPr lang="en-US"/>
            </a:p>
          </p:txBody>
        </p:sp>
        <p:sp>
          <p:nvSpPr>
            <p:cNvPr id="557153" name="Oval 97"/>
            <p:cNvSpPr>
              <a:spLocks noChangeArrowheads="1"/>
            </p:cNvSpPr>
            <p:nvPr/>
          </p:nvSpPr>
          <p:spPr bwMode="auto">
            <a:xfrm>
              <a:off x="5017" y="2336"/>
              <a:ext cx="29" cy="20"/>
            </a:xfrm>
            <a:prstGeom prst="ellipse">
              <a:avLst/>
            </a:prstGeom>
            <a:noFill/>
            <a:ln w="28575" algn="ctr">
              <a:solidFill>
                <a:schemeClr val="tx1"/>
              </a:solidFill>
              <a:round/>
              <a:headEnd/>
              <a:tailEnd/>
            </a:ln>
            <a:effectLst/>
          </p:spPr>
          <p:txBody>
            <a:bodyPr/>
            <a:lstStyle/>
            <a:p>
              <a:endParaRPr lang="en-US"/>
            </a:p>
          </p:txBody>
        </p:sp>
        <p:sp>
          <p:nvSpPr>
            <p:cNvPr id="557154" name="Line 98"/>
            <p:cNvSpPr>
              <a:spLocks noChangeShapeType="1"/>
            </p:cNvSpPr>
            <p:nvPr/>
          </p:nvSpPr>
          <p:spPr bwMode="auto">
            <a:xfrm flipH="1">
              <a:off x="5041" y="2328"/>
              <a:ext cx="21" cy="10"/>
            </a:xfrm>
            <a:prstGeom prst="line">
              <a:avLst/>
            </a:prstGeom>
            <a:noFill/>
            <a:ln w="28575">
              <a:solidFill>
                <a:schemeClr val="tx1"/>
              </a:solidFill>
              <a:round/>
              <a:headEnd/>
              <a:tailEnd/>
            </a:ln>
            <a:effectLst/>
          </p:spPr>
          <p:txBody>
            <a:bodyPr/>
            <a:lstStyle/>
            <a:p>
              <a:endParaRPr lang="en-US"/>
            </a:p>
          </p:txBody>
        </p:sp>
      </p:grpSp>
      <p:sp>
        <p:nvSpPr>
          <p:cNvPr id="557155" name="Rectangle 99"/>
          <p:cNvSpPr>
            <a:spLocks noChangeArrowheads="1"/>
          </p:cNvSpPr>
          <p:nvPr/>
        </p:nvSpPr>
        <p:spPr bwMode="auto">
          <a:xfrm>
            <a:off x="7594600" y="22621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4" name="Group 100"/>
          <p:cNvGrpSpPr>
            <a:grpSpLocks/>
          </p:cNvGrpSpPr>
          <p:nvPr/>
        </p:nvGrpSpPr>
        <p:grpSpPr bwMode="auto">
          <a:xfrm>
            <a:off x="7653338" y="2452688"/>
            <a:ext cx="254000" cy="152400"/>
            <a:chOff x="5032" y="2291"/>
            <a:chExt cx="160" cy="96"/>
          </a:xfrm>
        </p:grpSpPr>
        <p:sp>
          <p:nvSpPr>
            <p:cNvPr id="557157" name="Oval 101"/>
            <p:cNvSpPr>
              <a:spLocks noChangeArrowheads="1"/>
            </p:cNvSpPr>
            <p:nvPr/>
          </p:nvSpPr>
          <p:spPr bwMode="auto">
            <a:xfrm>
              <a:off x="5120" y="2311"/>
              <a:ext cx="29" cy="20"/>
            </a:xfrm>
            <a:prstGeom prst="ellipse">
              <a:avLst/>
            </a:prstGeom>
            <a:noFill/>
            <a:ln w="28575" algn="ctr">
              <a:solidFill>
                <a:schemeClr val="tx1"/>
              </a:solidFill>
              <a:round/>
              <a:headEnd/>
              <a:tailEnd/>
            </a:ln>
            <a:effectLst/>
          </p:spPr>
          <p:txBody>
            <a:bodyPr/>
            <a:lstStyle/>
            <a:p>
              <a:endParaRPr lang="en-US"/>
            </a:p>
          </p:txBody>
        </p:sp>
        <p:sp>
          <p:nvSpPr>
            <p:cNvPr id="557158" name="Oval 102"/>
            <p:cNvSpPr>
              <a:spLocks noChangeArrowheads="1"/>
            </p:cNvSpPr>
            <p:nvPr/>
          </p:nvSpPr>
          <p:spPr bwMode="auto">
            <a:xfrm>
              <a:off x="5160" y="2335"/>
              <a:ext cx="29" cy="20"/>
            </a:xfrm>
            <a:prstGeom prst="ellipse">
              <a:avLst/>
            </a:prstGeom>
            <a:noFill/>
            <a:ln w="28575" algn="ctr">
              <a:solidFill>
                <a:schemeClr val="tx1"/>
              </a:solidFill>
              <a:round/>
              <a:headEnd/>
              <a:tailEnd/>
            </a:ln>
            <a:effectLst/>
          </p:spPr>
          <p:txBody>
            <a:bodyPr/>
            <a:lstStyle/>
            <a:p>
              <a:endParaRPr lang="en-US"/>
            </a:p>
          </p:txBody>
        </p:sp>
        <p:sp>
          <p:nvSpPr>
            <p:cNvPr id="557159" name="Line 103"/>
            <p:cNvSpPr>
              <a:spLocks noChangeShapeType="1"/>
            </p:cNvSpPr>
            <p:nvPr/>
          </p:nvSpPr>
          <p:spPr bwMode="auto">
            <a:xfrm>
              <a:off x="5143" y="2328"/>
              <a:ext cx="17" cy="11"/>
            </a:xfrm>
            <a:prstGeom prst="line">
              <a:avLst/>
            </a:prstGeom>
            <a:noFill/>
            <a:ln w="28575">
              <a:solidFill>
                <a:schemeClr val="tx1"/>
              </a:solidFill>
              <a:round/>
              <a:headEnd/>
              <a:tailEnd/>
            </a:ln>
            <a:effectLst/>
          </p:spPr>
          <p:txBody>
            <a:bodyPr/>
            <a:lstStyle/>
            <a:p>
              <a:endParaRPr lang="en-US"/>
            </a:p>
          </p:txBody>
        </p:sp>
        <p:sp>
          <p:nvSpPr>
            <p:cNvPr id="557160" name="Line 104"/>
            <p:cNvSpPr>
              <a:spLocks noChangeShapeType="1"/>
            </p:cNvSpPr>
            <p:nvPr/>
          </p:nvSpPr>
          <p:spPr bwMode="auto">
            <a:xfrm flipH="1">
              <a:off x="5149" y="2301"/>
              <a:ext cx="42" cy="15"/>
            </a:xfrm>
            <a:prstGeom prst="line">
              <a:avLst/>
            </a:prstGeom>
            <a:noFill/>
            <a:ln w="28575">
              <a:solidFill>
                <a:schemeClr val="tx1"/>
              </a:solidFill>
              <a:round/>
              <a:headEnd/>
              <a:tailEnd/>
            </a:ln>
            <a:effectLst/>
          </p:spPr>
          <p:txBody>
            <a:bodyPr/>
            <a:lstStyle/>
            <a:p>
              <a:endParaRPr lang="en-US"/>
            </a:p>
          </p:txBody>
        </p:sp>
        <p:sp>
          <p:nvSpPr>
            <p:cNvPr id="557161" name="Oval 105"/>
            <p:cNvSpPr>
              <a:spLocks noChangeArrowheads="1"/>
            </p:cNvSpPr>
            <p:nvPr/>
          </p:nvSpPr>
          <p:spPr bwMode="auto">
            <a:xfrm>
              <a:off x="5163" y="2367"/>
              <a:ext cx="29" cy="20"/>
            </a:xfrm>
            <a:prstGeom prst="ellipse">
              <a:avLst/>
            </a:prstGeom>
            <a:noFill/>
            <a:ln w="28575" algn="ctr">
              <a:solidFill>
                <a:schemeClr val="tx1"/>
              </a:solidFill>
              <a:round/>
              <a:headEnd/>
              <a:tailEnd/>
            </a:ln>
            <a:effectLst/>
          </p:spPr>
          <p:txBody>
            <a:bodyPr/>
            <a:lstStyle/>
            <a:p>
              <a:endParaRPr lang="en-US"/>
            </a:p>
          </p:txBody>
        </p:sp>
        <p:sp>
          <p:nvSpPr>
            <p:cNvPr id="557162" name="Line 106"/>
            <p:cNvSpPr>
              <a:spLocks noChangeShapeType="1"/>
            </p:cNvSpPr>
            <p:nvPr/>
          </p:nvSpPr>
          <p:spPr bwMode="auto">
            <a:xfrm flipH="1">
              <a:off x="5175" y="2356"/>
              <a:ext cx="2" cy="8"/>
            </a:xfrm>
            <a:prstGeom prst="line">
              <a:avLst/>
            </a:prstGeom>
            <a:noFill/>
            <a:ln w="28575">
              <a:solidFill>
                <a:schemeClr val="tx1"/>
              </a:solidFill>
              <a:round/>
              <a:headEnd/>
              <a:tailEnd/>
            </a:ln>
            <a:effectLst/>
          </p:spPr>
          <p:txBody>
            <a:bodyPr/>
            <a:lstStyle/>
            <a:p>
              <a:endParaRPr lang="en-US"/>
            </a:p>
          </p:txBody>
        </p:sp>
        <p:sp>
          <p:nvSpPr>
            <p:cNvPr id="557163" name="Oval 107"/>
            <p:cNvSpPr>
              <a:spLocks noChangeArrowheads="1"/>
            </p:cNvSpPr>
            <p:nvPr/>
          </p:nvSpPr>
          <p:spPr bwMode="auto">
            <a:xfrm>
              <a:off x="5032" y="2297"/>
              <a:ext cx="29" cy="20"/>
            </a:xfrm>
            <a:prstGeom prst="ellipse">
              <a:avLst/>
            </a:prstGeom>
            <a:noFill/>
            <a:ln w="28575" algn="ctr">
              <a:solidFill>
                <a:schemeClr val="tx1"/>
              </a:solidFill>
              <a:round/>
              <a:headEnd/>
              <a:tailEnd/>
            </a:ln>
            <a:effectLst/>
          </p:spPr>
          <p:txBody>
            <a:bodyPr/>
            <a:lstStyle/>
            <a:p>
              <a:endParaRPr lang="en-US"/>
            </a:p>
          </p:txBody>
        </p:sp>
        <p:sp>
          <p:nvSpPr>
            <p:cNvPr id="557164" name="Line 108"/>
            <p:cNvSpPr>
              <a:spLocks noChangeShapeType="1"/>
            </p:cNvSpPr>
            <p:nvPr/>
          </p:nvSpPr>
          <p:spPr bwMode="auto">
            <a:xfrm flipH="1">
              <a:off x="5061" y="2291"/>
              <a:ext cx="129" cy="15"/>
            </a:xfrm>
            <a:prstGeom prst="line">
              <a:avLst/>
            </a:prstGeom>
            <a:noFill/>
            <a:ln w="28575">
              <a:solidFill>
                <a:schemeClr val="tx1"/>
              </a:solidFill>
              <a:round/>
              <a:headEnd/>
              <a:tailEnd/>
            </a:ln>
            <a:effectLst/>
          </p:spPr>
          <p:txBody>
            <a:bodyPr/>
            <a:lstStyle/>
            <a:p>
              <a:endParaRPr lang="en-US"/>
            </a:p>
          </p:txBody>
        </p:sp>
        <p:sp>
          <p:nvSpPr>
            <p:cNvPr id="557165" name="Oval 109"/>
            <p:cNvSpPr>
              <a:spLocks noChangeArrowheads="1"/>
            </p:cNvSpPr>
            <p:nvPr/>
          </p:nvSpPr>
          <p:spPr bwMode="auto">
            <a:xfrm>
              <a:off x="5081" y="2335"/>
              <a:ext cx="29" cy="20"/>
            </a:xfrm>
            <a:prstGeom prst="ellipse">
              <a:avLst/>
            </a:prstGeom>
            <a:noFill/>
            <a:ln w="28575" algn="ctr">
              <a:solidFill>
                <a:schemeClr val="tx1"/>
              </a:solidFill>
              <a:round/>
              <a:headEnd/>
              <a:tailEnd/>
            </a:ln>
            <a:effectLst/>
          </p:spPr>
          <p:txBody>
            <a:bodyPr/>
            <a:lstStyle/>
            <a:p>
              <a:endParaRPr lang="en-US"/>
            </a:p>
          </p:txBody>
        </p:sp>
        <p:sp>
          <p:nvSpPr>
            <p:cNvPr id="557166" name="Line 110"/>
            <p:cNvSpPr>
              <a:spLocks noChangeShapeType="1"/>
            </p:cNvSpPr>
            <p:nvPr/>
          </p:nvSpPr>
          <p:spPr bwMode="auto">
            <a:xfrm flipH="1">
              <a:off x="5105" y="2327"/>
              <a:ext cx="21" cy="10"/>
            </a:xfrm>
            <a:prstGeom prst="line">
              <a:avLst/>
            </a:prstGeom>
            <a:noFill/>
            <a:ln w="28575">
              <a:solidFill>
                <a:schemeClr val="tx1"/>
              </a:solidFill>
              <a:round/>
              <a:headEnd/>
              <a:tailEnd/>
            </a:ln>
            <a:effectLst/>
          </p:spPr>
          <p:txBody>
            <a:bodyPr/>
            <a:lstStyle/>
            <a:p>
              <a:endParaRPr lang="en-US"/>
            </a:p>
          </p:txBody>
        </p:sp>
      </p:grpSp>
      <p:sp>
        <p:nvSpPr>
          <p:cNvPr id="557167" name="Rectangle 111"/>
          <p:cNvSpPr>
            <a:spLocks noChangeArrowheads="1"/>
          </p:cNvSpPr>
          <p:nvPr/>
        </p:nvSpPr>
        <p:spPr bwMode="auto">
          <a:xfrm>
            <a:off x="7747000" y="24145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5" name="Group 112"/>
          <p:cNvGrpSpPr>
            <a:grpSpLocks/>
          </p:cNvGrpSpPr>
          <p:nvPr/>
        </p:nvGrpSpPr>
        <p:grpSpPr bwMode="auto">
          <a:xfrm>
            <a:off x="7808913" y="2527300"/>
            <a:ext cx="566737" cy="233363"/>
            <a:chOff x="4749" y="2322"/>
            <a:chExt cx="357" cy="147"/>
          </a:xfrm>
        </p:grpSpPr>
        <p:sp>
          <p:nvSpPr>
            <p:cNvPr id="557169" name="Oval 113"/>
            <p:cNvSpPr>
              <a:spLocks noChangeArrowheads="1"/>
            </p:cNvSpPr>
            <p:nvPr/>
          </p:nvSpPr>
          <p:spPr bwMode="auto">
            <a:xfrm>
              <a:off x="5007" y="2369"/>
              <a:ext cx="29" cy="20"/>
            </a:xfrm>
            <a:prstGeom prst="ellipse">
              <a:avLst/>
            </a:prstGeom>
            <a:noFill/>
            <a:ln w="28575" algn="ctr">
              <a:solidFill>
                <a:schemeClr val="tx1"/>
              </a:solidFill>
              <a:round/>
              <a:headEnd/>
              <a:tailEnd/>
            </a:ln>
            <a:effectLst/>
          </p:spPr>
          <p:txBody>
            <a:bodyPr/>
            <a:lstStyle/>
            <a:p>
              <a:endParaRPr lang="en-US"/>
            </a:p>
          </p:txBody>
        </p:sp>
        <p:sp>
          <p:nvSpPr>
            <p:cNvPr id="557170" name="Oval 114"/>
            <p:cNvSpPr>
              <a:spLocks noChangeArrowheads="1"/>
            </p:cNvSpPr>
            <p:nvPr/>
          </p:nvSpPr>
          <p:spPr bwMode="auto">
            <a:xfrm>
              <a:off x="5047" y="2393"/>
              <a:ext cx="29" cy="20"/>
            </a:xfrm>
            <a:prstGeom prst="ellipse">
              <a:avLst/>
            </a:prstGeom>
            <a:noFill/>
            <a:ln w="28575" algn="ctr">
              <a:solidFill>
                <a:schemeClr val="tx1"/>
              </a:solidFill>
              <a:round/>
              <a:headEnd/>
              <a:tailEnd/>
            </a:ln>
            <a:effectLst/>
          </p:spPr>
          <p:txBody>
            <a:bodyPr/>
            <a:lstStyle/>
            <a:p>
              <a:endParaRPr lang="en-US"/>
            </a:p>
          </p:txBody>
        </p:sp>
        <p:sp>
          <p:nvSpPr>
            <p:cNvPr id="557171" name="Line 115"/>
            <p:cNvSpPr>
              <a:spLocks noChangeShapeType="1"/>
            </p:cNvSpPr>
            <p:nvPr/>
          </p:nvSpPr>
          <p:spPr bwMode="auto">
            <a:xfrm>
              <a:off x="5030" y="2386"/>
              <a:ext cx="17" cy="11"/>
            </a:xfrm>
            <a:prstGeom prst="line">
              <a:avLst/>
            </a:prstGeom>
            <a:noFill/>
            <a:ln w="28575">
              <a:solidFill>
                <a:schemeClr val="tx1"/>
              </a:solidFill>
              <a:round/>
              <a:headEnd/>
              <a:tailEnd/>
            </a:ln>
            <a:effectLst/>
          </p:spPr>
          <p:txBody>
            <a:bodyPr/>
            <a:lstStyle/>
            <a:p>
              <a:endParaRPr lang="en-US"/>
            </a:p>
          </p:txBody>
        </p:sp>
        <p:sp>
          <p:nvSpPr>
            <p:cNvPr id="557172" name="Oval 116"/>
            <p:cNvSpPr>
              <a:spLocks noChangeArrowheads="1"/>
            </p:cNvSpPr>
            <p:nvPr/>
          </p:nvSpPr>
          <p:spPr bwMode="auto">
            <a:xfrm>
              <a:off x="4844" y="2423"/>
              <a:ext cx="29" cy="21"/>
            </a:xfrm>
            <a:prstGeom prst="ellipse">
              <a:avLst/>
            </a:prstGeom>
            <a:noFill/>
            <a:ln w="28575" algn="ctr">
              <a:solidFill>
                <a:schemeClr val="tx1"/>
              </a:solidFill>
              <a:round/>
              <a:headEnd/>
              <a:tailEnd/>
            </a:ln>
            <a:effectLst/>
          </p:spPr>
          <p:txBody>
            <a:bodyPr/>
            <a:lstStyle/>
            <a:p>
              <a:endParaRPr lang="en-US"/>
            </a:p>
          </p:txBody>
        </p:sp>
        <p:sp>
          <p:nvSpPr>
            <p:cNvPr id="557173" name="Oval 117"/>
            <p:cNvSpPr>
              <a:spLocks noChangeArrowheads="1"/>
            </p:cNvSpPr>
            <p:nvPr/>
          </p:nvSpPr>
          <p:spPr bwMode="auto">
            <a:xfrm>
              <a:off x="4884" y="2448"/>
              <a:ext cx="29" cy="20"/>
            </a:xfrm>
            <a:prstGeom prst="ellipse">
              <a:avLst/>
            </a:prstGeom>
            <a:noFill/>
            <a:ln w="28575" algn="ctr">
              <a:solidFill>
                <a:schemeClr val="tx1"/>
              </a:solidFill>
              <a:round/>
              <a:headEnd/>
              <a:tailEnd/>
            </a:ln>
            <a:effectLst/>
          </p:spPr>
          <p:txBody>
            <a:bodyPr/>
            <a:lstStyle/>
            <a:p>
              <a:endParaRPr lang="en-US"/>
            </a:p>
          </p:txBody>
        </p:sp>
        <p:sp>
          <p:nvSpPr>
            <p:cNvPr id="557174" name="Oval 118"/>
            <p:cNvSpPr>
              <a:spLocks noChangeArrowheads="1"/>
            </p:cNvSpPr>
            <p:nvPr/>
          </p:nvSpPr>
          <p:spPr bwMode="auto">
            <a:xfrm>
              <a:off x="4802" y="2449"/>
              <a:ext cx="30" cy="20"/>
            </a:xfrm>
            <a:prstGeom prst="ellipse">
              <a:avLst/>
            </a:prstGeom>
            <a:noFill/>
            <a:ln w="28575" algn="ctr">
              <a:solidFill>
                <a:schemeClr val="tx1"/>
              </a:solidFill>
              <a:round/>
              <a:headEnd/>
              <a:tailEnd/>
            </a:ln>
            <a:effectLst/>
          </p:spPr>
          <p:txBody>
            <a:bodyPr/>
            <a:lstStyle/>
            <a:p>
              <a:endParaRPr lang="en-US"/>
            </a:p>
          </p:txBody>
        </p:sp>
        <p:sp>
          <p:nvSpPr>
            <p:cNvPr id="557175" name="Line 119"/>
            <p:cNvSpPr>
              <a:spLocks noChangeShapeType="1"/>
            </p:cNvSpPr>
            <p:nvPr/>
          </p:nvSpPr>
          <p:spPr bwMode="auto">
            <a:xfrm flipH="1">
              <a:off x="4827" y="2441"/>
              <a:ext cx="21" cy="10"/>
            </a:xfrm>
            <a:prstGeom prst="line">
              <a:avLst/>
            </a:prstGeom>
            <a:noFill/>
            <a:ln w="28575">
              <a:solidFill>
                <a:schemeClr val="tx1"/>
              </a:solidFill>
              <a:round/>
              <a:headEnd/>
              <a:tailEnd/>
            </a:ln>
            <a:effectLst/>
          </p:spPr>
          <p:txBody>
            <a:bodyPr/>
            <a:lstStyle/>
            <a:p>
              <a:endParaRPr lang="en-US"/>
            </a:p>
          </p:txBody>
        </p:sp>
        <p:sp>
          <p:nvSpPr>
            <p:cNvPr id="557176" name="Line 120"/>
            <p:cNvSpPr>
              <a:spLocks noChangeShapeType="1"/>
            </p:cNvSpPr>
            <p:nvPr/>
          </p:nvSpPr>
          <p:spPr bwMode="auto">
            <a:xfrm>
              <a:off x="4866" y="2440"/>
              <a:ext cx="18" cy="11"/>
            </a:xfrm>
            <a:prstGeom prst="line">
              <a:avLst/>
            </a:prstGeom>
            <a:noFill/>
            <a:ln w="28575">
              <a:solidFill>
                <a:schemeClr val="tx1"/>
              </a:solidFill>
              <a:round/>
              <a:headEnd/>
              <a:tailEnd/>
            </a:ln>
            <a:effectLst/>
          </p:spPr>
          <p:txBody>
            <a:bodyPr/>
            <a:lstStyle/>
            <a:p>
              <a:endParaRPr lang="en-US"/>
            </a:p>
          </p:txBody>
        </p:sp>
        <p:sp>
          <p:nvSpPr>
            <p:cNvPr id="557177" name="Oval 121"/>
            <p:cNvSpPr>
              <a:spLocks noChangeArrowheads="1"/>
            </p:cNvSpPr>
            <p:nvPr/>
          </p:nvSpPr>
          <p:spPr bwMode="auto">
            <a:xfrm>
              <a:off x="5076" y="2343"/>
              <a:ext cx="30" cy="20"/>
            </a:xfrm>
            <a:prstGeom prst="ellipse">
              <a:avLst/>
            </a:prstGeom>
            <a:noFill/>
            <a:ln w="28575" algn="ctr">
              <a:solidFill>
                <a:schemeClr val="tx1"/>
              </a:solidFill>
              <a:round/>
              <a:headEnd/>
              <a:tailEnd/>
            </a:ln>
            <a:effectLst/>
          </p:spPr>
          <p:txBody>
            <a:bodyPr/>
            <a:lstStyle/>
            <a:p>
              <a:endParaRPr lang="en-US"/>
            </a:p>
          </p:txBody>
        </p:sp>
        <p:sp>
          <p:nvSpPr>
            <p:cNvPr id="557178" name="Line 122"/>
            <p:cNvSpPr>
              <a:spLocks noChangeShapeType="1"/>
            </p:cNvSpPr>
            <p:nvPr/>
          </p:nvSpPr>
          <p:spPr bwMode="auto">
            <a:xfrm flipH="1">
              <a:off x="5036" y="2359"/>
              <a:ext cx="42" cy="15"/>
            </a:xfrm>
            <a:prstGeom prst="line">
              <a:avLst/>
            </a:prstGeom>
            <a:noFill/>
            <a:ln w="28575">
              <a:solidFill>
                <a:schemeClr val="tx1"/>
              </a:solidFill>
              <a:round/>
              <a:headEnd/>
              <a:tailEnd/>
            </a:ln>
            <a:effectLst/>
          </p:spPr>
          <p:txBody>
            <a:bodyPr/>
            <a:lstStyle/>
            <a:p>
              <a:endParaRPr lang="en-US"/>
            </a:p>
          </p:txBody>
        </p:sp>
        <p:sp>
          <p:nvSpPr>
            <p:cNvPr id="557179" name="Line 123"/>
            <p:cNvSpPr>
              <a:spLocks noChangeShapeType="1"/>
            </p:cNvSpPr>
            <p:nvPr/>
          </p:nvSpPr>
          <p:spPr bwMode="auto">
            <a:xfrm>
              <a:off x="4801" y="2411"/>
              <a:ext cx="43" cy="18"/>
            </a:xfrm>
            <a:prstGeom prst="line">
              <a:avLst/>
            </a:prstGeom>
            <a:noFill/>
            <a:ln w="28575">
              <a:solidFill>
                <a:schemeClr val="tx1"/>
              </a:solidFill>
              <a:round/>
              <a:headEnd/>
              <a:tailEnd/>
            </a:ln>
            <a:effectLst/>
          </p:spPr>
          <p:txBody>
            <a:bodyPr/>
            <a:lstStyle/>
            <a:p>
              <a:endParaRPr lang="en-US"/>
            </a:p>
          </p:txBody>
        </p:sp>
        <p:sp>
          <p:nvSpPr>
            <p:cNvPr id="557180" name="Oval 124"/>
            <p:cNvSpPr>
              <a:spLocks noChangeArrowheads="1"/>
            </p:cNvSpPr>
            <p:nvPr/>
          </p:nvSpPr>
          <p:spPr bwMode="auto">
            <a:xfrm>
              <a:off x="5050" y="2425"/>
              <a:ext cx="29" cy="20"/>
            </a:xfrm>
            <a:prstGeom prst="ellipse">
              <a:avLst/>
            </a:prstGeom>
            <a:noFill/>
            <a:ln w="28575" algn="ctr">
              <a:solidFill>
                <a:schemeClr val="tx1"/>
              </a:solidFill>
              <a:round/>
              <a:headEnd/>
              <a:tailEnd/>
            </a:ln>
            <a:effectLst/>
          </p:spPr>
          <p:txBody>
            <a:bodyPr/>
            <a:lstStyle/>
            <a:p>
              <a:endParaRPr lang="en-US"/>
            </a:p>
          </p:txBody>
        </p:sp>
        <p:sp>
          <p:nvSpPr>
            <p:cNvPr id="557181" name="Line 125"/>
            <p:cNvSpPr>
              <a:spLocks noChangeShapeType="1"/>
            </p:cNvSpPr>
            <p:nvPr/>
          </p:nvSpPr>
          <p:spPr bwMode="auto">
            <a:xfrm flipH="1">
              <a:off x="5062" y="2414"/>
              <a:ext cx="2" cy="8"/>
            </a:xfrm>
            <a:prstGeom prst="line">
              <a:avLst/>
            </a:prstGeom>
            <a:noFill/>
            <a:ln w="28575">
              <a:solidFill>
                <a:schemeClr val="tx1"/>
              </a:solidFill>
              <a:round/>
              <a:headEnd/>
              <a:tailEnd/>
            </a:ln>
            <a:effectLst/>
          </p:spPr>
          <p:txBody>
            <a:bodyPr/>
            <a:lstStyle/>
            <a:p>
              <a:endParaRPr lang="en-US"/>
            </a:p>
          </p:txBody>
        </p:sp>
        <p:sp>
          <p:nvSpPr>
            <p:cNvPr id="557182" name="Oval 126"/>
            <p:cNvSpPr>
              <a:spLocks noChangeArrowheads="1"/>
            </p:cNvSpPr>
            <p:nvPr/>
          </p:nvSpPr>
          <p:spPr bwMode="auto">
            <a:xfrm>
              <a:off x="4749" y="2322"/>
              <a:ext cx="29" cy="20"/>
            </a:xfrm>
            <a:prstGeom prst="ellipse">
              <a:avLst/>
            </a:prstGeom>
            <a:noFill/>
            <a:ln w="28575" algn="ctr">
              <a:solidFill>
                <a:schemeClr val="tx1"/>
              </a:solidFill>
              <a:round/>
              <a:headEnd/>
              <a:tailEnd/>
            </a:ln>
            <a:effectLst/>
          </p:spPr>
          <p:txBody>
            <a:bodyPr/>
            <a:lstStyle/>
            <a:p>
              <a:endParaRPr lang="en-US"/>
            </a:p>
          </p:txBody>
        </p:sp>
        <p:sp>
          <p:nvSpPr>
            <p:cNvPr id="557183" name="Oval 127"/>
            <p:cNvSpPr>
              <a:spLocks noChangeArrowheads="1"/>
            </p:cNvSpPr>
            <p:nvPr/>
          </p:nvSpPr>
          <p:spPr bwMode="auto">
            <a:xfrm>
              <a:off x="4789" y="2346"/>
              <a:ext cx="29" cy="20"/>
            </a:xfrm>
            <a:prstGeom prst="ellipse">
              <a:avLst/>
            </a:prstGeom>
            <a:noFill/>
            <a:ln w="28575" algn="ctr">
              <a:solidFill>
                <a:schemeClr val="tx1"/>
              </a:solidFill>
              <a:round/>
              <a:headEnd/>
              <a:tailEnd/>
            </a:ln>
            <a:effectLst/>
          </p:spPr>
          <p:txBody>
            <a:bodyPr/>
            <a:lstStyle/>
            <a:p>
              <a:endParaRPr lang="en-US"/>
            </a:p>
          </p:txBody>
        </p:sp>
        <p:sp>
          <p:nvSpPr>
            <p:cNvPr id="557184" name="Line 128"/>
            <p:cNvSpPr>
              <a:spLocks noChangeShapeType="1"/>
            </p:cNvSpPr>
            <p:nvPr/>
          </p:nvSpPr>
          <p:spPr bwMode="auto">
            <a:xfrm>
              <a:off x="4771" y="2339"/>
              <a:ext cx="18" cy="11"/>
            </a:xfrm>
            <a:prstGeom prst="line">
              <a:avLst/>
            </a:prstGeom>
            <a:noFill/>
            <a:ln w="28575">
              <a:solidFill>
                <a:schemeClr val="tx1"/>
              </a:solidFill>
              <a:round/>
              <a:headEnd/>
              <a:tailEnd/>
            </a:ln>
            <a:effectLst/>
          </p:spPr>
          <p:txBody>
            <a:bodyPr/>
            <a:lstStyle/>
            <a:p>
              <a:endParaRPr lang="en-US"/>
            </a:p>
          </p:txBody>
        </p:sp>
        <p:sp>
          <p:nvSpPr>
            <p:cNvPr id="557185" name="Line 129"/>
            <p:cNvSpPr>
              <a:spLocks noChangeShapeType="1"/>
            </p:cNvSpPr>
            <p:nvPr/>
          </p:nvSpPr>
          <p:spPr bwMode="auto">
            <a:xfrm flipH="1" flipV="1">
              <a:off x="4815" y="2354"/>
              <a:ext cx="104" cy="9"/>
            </a:xfrm>
            <a:prstGeom prst="line">
              <a:avLst/>
            </a:prstGeom>
            <a:noFill/>
            <a:ln w="28575">
              <a:solidFill>
                <a:schemeClr val="tx1"/>
              </a:solidFill>
              <a:round/>
              <a:headEnd/>
              <a:tailEnd/>
            </a:ln>
            <a:effectLst/>
          </p:spPr>
          <p:txBody>
            <a:bodyPr/>
            <a:lstStyle/>
            <a:p>
              <a:endParaRPr lang="en-US"/>
            </a:p>
          </p:txBody>
        </p:sp>
        <p:sp>
          <p:nvSpPr>
            <p:cNvPr id="557186" name="Oval 130"/>
            <p:cNvSpPr>
              <a:spLocks noChangeArrowheads="1"/>
            </p:cNvSpPr>
            <p:nvPr/>
          </p:nvSpPr>
          <p:spPr bwMode="auto">
            <a:xfrm>
              <a:off x="4919" y="2355"/>
              <a:ext cx="29" cy="20"/>
            </a:xfrm>
            <a:prstGeom prst="ellipse">
              <a:avLst/>
            </a:prstGeom>
            <a:noFill/>
            <a:ln w="28575" algn="ctr">
              <a:solidFill>
                <a:schemeClr val="tx1"/>
              </a:solidFill>
              <a:round/>
              <a:headEnd/>
              <a:tailEnd/>
            </a:ln>
            <a:effectLst/>
          </p:spPr>
          <p:txBody>
            <a:bodyPr/>
            <a:lstStyle/>
            <a:p>
              <a:endParaRPr lang="en-US"/>
            </a:p>
          </p:txBody>
        </p:sp>
        <p:sp>
          <p:nvSpPr>
            <p:cNvPr id="557187" name="Line 131"/>
            <p:cNvSpPr>
              <a:spLocks noChangeShapeType="1"/>
            </p:cNvSpPr>
            <p:nvPr/>
          </p:nvSpPr>
          <p:spPr bwMode="auto">
            <a:xfrm flipH="1">
              <a:off x="4948" y="2349"/>
              <a:ext cx="129" cy="15"/>
            </a:xfrm>
            <a:prstGeom prst="line">
              <a:avLst/>
            </a:prstGeom>
            <a:noFill/>
            <a:ln w="28575">
              <a:solidFill>
                <a:schemeClr val="tx1"/>
              </a:solidFill>
              <a:round/>
              <a:headEnd/>
              <a:tailEnd/>
            </a:ln>
            <a:effectLst/>
          </p:spPr>
          <p:txBody>
            <a:bodyPr/>
            <a:lstStyle/>
            <a:p>
              <a:endParaRPr lang="en-US"/>
            </a:p>
          </p:txBody>
        </p:sp>
        <p:sp>
          <p:nvSpPr>
            <p:cNvPr id="557188" name="Oval 132"/>
            <p:cNvSpPr>
              <a:spLocks noChangeArrowheads="1"/>
            </p:cNvSpPr>
            <p:nvPr/>
          </p:nvSpPr>
          <p:spPr bwMode="auto">
            <a:xfrm>
              <a:off x="4807" y="2396"/>
              <a:ext cx="29" cy="20"/>
            </a:xfrm>
            <a:prstGeom prst="ellipse">
              <a:avLst/>
            </a:prstGeom>
            <a:noFill/>
            <a:ln w="28575" algn="ctr">
              <a:solidFill>
                <a:schemeClr val="tx1"/>
              </a:solidFill>
              <a:round/>
              <a:headEnd/>
              <a:tailEnd/>
            </a:ln>
            <a:effectLst/>
          </p:spPr>
          <p:txBody>
            <a:bodyPr/>
            <a:lstStyle/>
            <a:p>
              <a:endParaRPr lang="en-US"/>
            </a:p>
          </p:txBody>
        </p:sp>
        <p:sp>
          <p:nvSpPr>
            <p:cNvPr id="557189" name="Line 133"/>
            <p:cNvSpPr>
              <a:spLocks noChangeShapeType="1"/>
            </p:cNvSpPr>
            <p:nvPr/>
          </p:nvSpPr>
          <p:spPr bwMode="auto">
            <a:xfrm flipH="1">
              <a:off x="4836" y="2374"/>
              <a:ext cx="88" cy="30"/>
            </a:xfrm>
            <a:prstGeom prst="line">
              <a:avLst/>
            </a:prstGeom>
            <a:noFill/>
            <a:ln w="28575">
              <a:solidFill>
                <a:schemeClr val="tx1"/>
              </a:solidFill>
              <a:round/>
              <a:headEnd/>
              <a:tailEnd/>
            </a:ln>
            <a:effectLst/>
          </p:spPr>
          <p:txBody>
            <a:bodyPr/>
            <a:lstStyle/>
            <a:p>
              <a:endParaRPr lang="en-US"/>
            </a:p>
          </p:txBody>
        </p:sp>
        <p:sp>
          <p:nvSpPr>
            <p:cNvPr id="557190" name="Oval 134"/>
            <p:cNvSpPr>
              <a:spLocks noChangeArrowheads="1"/>
            </p:cNvSpPr>
            <p:nvPr/>
          </p:nvSpPr>
          <p:spPr bwMode="auto">
            <a:xfrm>
              <a:off x="4803" y="2428"/>
              <a:ext cx="29" cy="20"/>
            </a:xfrm>
            <a:prstGeom prst="ellipse">
              <a:avLst/>
            </a:prstGeom>
            <a:noFill/>
            <a:ln w="28575" algn="ctr">
              <a:solidFill>
                <a:schemeClr val="tx1"/>
              </a:solidFill>
              <a:round/>
              <a:headEnd/>
              <a:tailEnd/>
            </a:ln>
            <a:effectLst/>
          </p:spPr>
          <p:txBody>
            <a:bodyPr/>
            <a:lstStyle/>
            <a:p>
              <a:endParaRPr lang="en-US"/>
            </a:p>
          </p:txBody>
        </p:sp>
        <p:sp>
          <p:nvSpPr>
            <p:cNvPr id="557191" name="Line 135"/>
            <p:cNvSpPr>
              <a:spLocks noChangeShapeType="1"/>
            </p:cNvSpPr>
            <p:nvPr/>
          </p:nvSpPr>
          <p:spPr bwMode="auto">
            <a:xfrm flipH="1">
              <a:off x="4815" y="2419"/>
              <a:ext cx="8" cy="9"/>
            </a:xfrm>
            <a:prstGeom prst="line">
              <a:avLst/>
            </a:prstGeom>
            <a:noFill/>
            <a:ln w="28575">
              <a:solidFill>
                <a:schemeClr val="tx1"/>
              </a:solidFill>
              <a:round/>
              <a:headEnd/>
              <a:tailEnd/>
            </a:ln>
            <a:effectLst/>
          </p:spPr>
          <p:txBody>
            <a:bodyPr/>
            <a:lstStyle/>
            <a:p>
              <a:endParaRPr lang="en-US"/>
            </a:p>
          </p:txBody>
        </p:sp>
        <p:sp>
          <p:nvSpPr>
            <p:cNvPr id="557192" name="Oval 136"/>
            <p:cNvSpPr>
              <a:spLocks noChangeArrowheads="1"/>
            </p:cNvSpPr>
            <p:nvPr/>
          </p:nvSpPr>
          <p:spPr bwMode="auto">
            <a:xfrm>
              <a:off x="4968" y="2393"/>
              <a:ext cx="29" cy="20"/>
            </a:xfrm>
            <a:prstGeom prst="ellipse">
              <a:avLst/>
            </a:prstGeom>
            <a:noFill/>
            <a:ln w="28575" algn="ctr">
              <a:solidFill>
                <a:schemeClr val="tx1"/>
              </a:solidFill>
              <a:round/>
              <a:headEnd/>
              <a:tailEnd/>
            </a:ln>
            <a:effectLst/>
          </p:spPr>
          <p:txBody>
            <a:bodyPr/>
            <a:lstStyle/>
            <a:p>
              <a:endParaRPr lang="en-US"/>
            </a:p>
          </p:txBody>
        </p:sp>
        <p:sp>
          <p:nvSpPr>
            <p:cNvPr id="557193" name="Line 137"/>
            <p:cNvSpPr>
              <a:spLocks noChangeShapeType="1"/>
            </p:cNvSpPr>
            <p:nvPr/>
          </p:nvSpPr>
          <p:spPr bwMode="auto">
            <a:xfrm flipH="1">
              <a:off x="4992" y="2385"/>
              <a:ext cx="21" cy="10"/>
            </a:xfrm>
            <a:prstGeom prst="line">
              <a:avLst/>
            </a:prstGeom>
            <a:noFill/>
            <a:ln w="28575">
              <a:solidFill>
                <a:schemeClr val="tx1"/>
              </a:solidFill>
              <a:round/>
              <a:headEnd/>
              <a:tailEnd/>
            </a:ln>
            <a:effectLst/>
          </p:spPr>
          <p:txBody>
            <a:bodyPr/>
            <a:lstStyle/>
            <a:p>
              <a:endParaRPr lang="en-US"/>
            </a:p>
          </p:txBody>
        </p:sp>
      </p:grpSp>
      <p:sp>
        <p:nvSpPr>
          <p:cNvPr id="557195" name="Rectangle 139"/>
          <p:cNvSpPr>
            <a:spLocks noChangeArrowheads="1"/>
          </p:cNvSpPr>
          <p:nvPr/>
        </p:nvSpPr>
        <p:spPr bwMode="auto">
          <a:xfrm>
            <a:off x="7899400" y="25669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6" name="Group 140"/>
          <p:cNvGrpSpPr>
            <a:grpSpLocks/>
          </p:cNvGrpSpPr>
          <p:nvPr/>
        </p:nvGrpSpPr>
        <p:grpSpPr bwMode="auto">
          <a:xfrm>
            <a:off x="7927975" y="2682875"/>
            <a:ext cx="742950" cy="200025"/>
            <a:chOff x="77" y="3240"/>
            <a:chExt cx="1482" cy="580"/>
          </a:xfrm>
        </p:grpSpPr>
        <p:sp>
          <p:nvSpPr>
            <p:cNvPr id="557197" name="Oval 141"/>
            <p:cNvSpPr>
              <a:spLocks noChangeArrowheads="1"/>
            </p:cNvSpPr>
            <p:nvPr/>
          </p:nvSpPr>
          <p:spPr bwMode="auto">
            <a:xfrm>
              <a:off x="895" y="3455"/>
              <a:ext cx="92" cy="93"/>
            </a:xfrm>
            <a:prstGeom prst="ellipse">
              <a:avLst/>
            </a:prstGeom>
            <a:noFill/>
            <a:ln w="28575" algn="ctr">
              <a:solidFill>
                <a:schemeClr val="tx1"/>
              </a:solidFill>
              <a:round/>
              <a:headEnd/>
              <a:tailEnd/>
            </a:ln>
            <a:effectLst/>
          </p:spPr>
          <p:txBody>
            <a:bodyPr/>
            <a:lstStyle/>
            <a:p>
              <a:endParaRPr lang="en-US"/>
            </a:p>
          </p:txBody>
        </p:sp>
        <p:sp>
          <p:nvSpPr>
            <p:cNvPr id="557198" name="Oval 142"/>
            <p:cNvSpPr>
              <a:spLocks noChangeArrowheads="1"/>
            </p:cNvSpPr>
            <p:nvPr/>
          </p:nvSpPr>
          <p:spPr bwMode="auto">
            <a:xfrm>
              <a:off x="1022" y="3566"/>
              <a:ext cx="92" cy="93"/>
            </a:xfrm>
            <a:prstGeom prst="ellipse">
              <a:avLst/>
            </a:prstGeom>
            <a:noFill/>
            <a:ln w="28575" algn="ctr">
              <a:solidFill>
                <a:schemeClr val="tx1"/>
              </a:solidFill>
              <a:round/>
              <a:headEnd/>
              <a:tailEnd/>
            </a:ln>
            <a:effectLst/>
          </p:spPr>
          <p:txBody>
            <a:bodyPr/>
            <a:lstStyle/>
            <a:p>
              <a:endParaRPr lang="en-US"/>
            </a:p>
          </p:txBody>
        </p:sp>
        <p:sp>
          <p:nvSpPr>
            <p:cNvPr id="557199" name="Line 143"/>
            <p:cNvSpPr>
              <a:spLocks noChangeShapeType="1"/>
            </p:cNvSpPr>
            <p:nvPr/>
          </p:nvSpPr>
          <p:spPr bwMode="auto">
            <a:xfrm>
              <a:off x="966" y="3534"/>
              <a:ext cx="56" cy="49"/>
            </a:xfrm>
            <a:prstGeom prst="line">
              <a:avLst/>
            </a:prstGeom>
            <a:noFill/>
            <a:ln w="28575">
              <a:solidFill>
                <a:schemeClr val="tx1"/>
              </a:solidFill>
              <a:round/>
              <a:headEnd/>
              <a:tailEnd/>
            </a:ln>
            <a:effectLst/>
          </p:spPr>
          <p:txBody>
            <a:bodyPr/>
            <a:lstStyle/>
            <a:p>
              <a:endParaRPr lang="en-US"/>
            </a:p>
          </p:txBody>
        </p:sp>
        <p:sp>
          <p:nvSpPr>
            <p:cNvPr id="557200" name="Oval 144"/>
            <p:cNvSpPr>
              <a:spLocks noChangeArrowheads="1"/>
            </p:cNvSpPr>
            <p:nvPr/>
          </p:nvSpPr>
          <p:spPr bwMode="auto">
            <a:xfrm>
              <a:off x="1340" y="3449"/>
              <a:ext cx="92" cy="93"/>
            </a:xfrm>
            <a:prstGeom prst="ellipse">
              <a:avLst/>
            </a:prstGeom>
            <a:noFill/>
            <a:ln w="28575" algn="ctr">
              <a:solidFill>
                <a:schemeClr val="tx1"/>
              </a:solidFill>
              <a:round/>
              <a:headEnd/>
              <a:tailEnd/>
            </a:ln>
            <a:effectLst/>
          </p:spPr>
          <p:txBody>
            <a:bodyPr/>
            <a:lstStyle/>
            <a:p>
              <a:endParaRPr lang="en-US"/>
            </a:p>
          </p:txBody>
        </p:sp>
        <p:sp>
          <p:nvSpPr>
            <p:cNvPr id="557201" name="Oval 145"/>
            <p:cNvSpPr>
              <a:spLocks noChangeArrowheads="1"/>
            </p:cNvSpPr>
            <p:nvPr/>
          </p:nvSpPr>
          <p:spPr bwMode="auto">
            <a:xfrm>
              <a:off x="1467" y="3560"/>
              <a:ext cx="92" cy="93"/>
            </a:xfrm>
            <a:prstGeom prst="ellipse">
              <a:avLst/>
            </a:prstGeom>
            <a:noFill/>
            <a:ln w="28575" algn="ctr">
              <a:solidFill>
                <a:schemeClr val="tx1"/>
              </a:solidFill>
              <a:round/>
              <a:headEnd/>
              <a:tailEnd/>
            </a:ln>
            <a:effectLst/>
          </p:spPr>
          <p:txBody>
            <a:bodyPr/>
            <a:lstStyle/>
            <a:p>
              <a:endParaRPr lang="en-US"/>
            </a:p>
          </p:txBody>
        </p:sp>
        <p:sp>
          <p:nvSpPr>
            <p:cNvPr id="557202" name="Oval 146"/>
            <p:cNvSpPr>
              <a:spLocks noChangeArrowheads="1"/>
            </p:cNvSpPr>
            <p:nvPr/>
          </p:nvSpPr>
          <p:spPr bwMode="auto">
            <a:xfrm>
              <a:off x="1209" y="3567"/>
              <a:ext cx="93" cy="92"/>
            </a:xfrm>
            <a:prstGeom prst="ellipse">
              <a:avLst/>
            </a:prstGeom>
            <a:noFill/>
            <a:ln w="28575" algn="ctr">
              <a:solidFill>
                <a:schemeClr val="tx1"/>
              </a:solidFill>
              <a:round/>
              <a:headEnd/>
              <a:tailEnd/>
            </a:ln>
            <a:effectLst/>
          </p:spPr>
          <p:txBody>
            <a:bodyPr/>
            <a:lstStyle/>
            <a:p>
              <a:endParaRPr lang="en-US"/>
            </a:p>
          </p:txBody>
        </p:sp>
        <p:sp>
          <p:nvSpPr>
            <p:cNvPr id="557203" name="Line 147"/>
            <p:cNvSpPr>
              <a:spLocks noChangeShapeType="1"/>
            </p:cNvSpPr>
            <p:nvPr/>
          </p:nvSpPr>
          <p:spPr bwMode="auto">
            <a:xfrm flipH="1">
              <a:off x="1286" y="3528"/>
              <a:ext cx="67" cy="46"/>
            </a:xfrm>
            <a:prstGeom prst="line">
              <a:avLst/>
            </a:prstGeom>
            <a:noFill/>
            <a:ln w="28575">
              <a:solidFill>
                <a:schemeClr val="tx1"/>
              </a:solidFill>
              <a:round/>
              <a:headEnd/>
              <a:tailEnd/>
            </a:ln>
            <a:effectLst/>
          </p:spPr>
          <p:txBody>
            <a:bodyPr/>
            <a:lstStyle/>
            <a:p>
              <a:endParaRPr lang="en-US"/>
            </a:p>
          </p:txBody>
        </p:sp>
        <p:sp>
          <p:nvSpPr>
            <p:cNvPr id="557204" name="Line 148"/>
            <p:cNvSpPr>
              <a:spLocks noChangeShapeType="1"/>
            </p:cNvSpPr>
            <p:nvPr/>
          </p:nvSpPr>
          <p:spPr bwMode="auto">
            <a:xfrm>
              <a:off x="1410" y="3527"/>
              <a:ext cx="57" cy="49"/>
            </a:xfrm>
            <a:prstGeom prst="line">
              <a:avLst/>
            </a:prstGeom>
            <a:noFill/>
            <a:ln w="28575">
              <a:solidFill>
                <a:schemeClr val="tx1"/>
              </a:solidFill>
              <a:round/>
              <a:headEnd/>
              <a:tailEnd/>
            </a:ln>
            <a:effectLst/>
          </p:spPr>
          <p:txBody>
            <a:bodyPr/>
            <a:lstStyle/>
            <a:p>
              <a:endParaRPr lang="en-US"/>
            </a:p>
          </p:txBody>
        </p:sp>
        <p:sp>
          <p:nvSpPr>
            <p:cNvPr id="557205" name="Oval 149"/>
            <p:cNvSpPr>
              <a:spLocks noChangeArrowheads="1"/>
            </p:cNvSpPr>
            <p:nvPr/>
          </p:nvSpPr>
          <p:spPr bwMode="auto">
            <a:xfrm>
              <a:off x="1114" y="3336"/>
              <a:ext cx="92" cy="93"/>
            </a:xfrm>
            <a:prstGeom prst="ellipse">
              <a:avLst/>
            </a:prstGeom>
            <a:noFill/>
            <a:ln w="28575" algn="ctr">
              <a:solidFill>
                <a:schemeClr val="tx1"/>
              </a:solidFill>
              <a:round/>
              <a:headEnd/>
              <a:tailEnd/>
            </a:ln>
            <a:effectLst/>
          </p:spPr>
          <p:txBody>
            <a:bodyPr/>
            <a:lstStyle/>
            <a:p>
              <a:endParaRPr lang="en-US"/>
            </a:p>
          </p:txBody>
        </p:sp>
        <p:sp>
          <p:nvSpPr>
            <p:cNvPr id="557206" name="Line 150"/>
            <p:cNvSpPr>
              <a:spLocks noChangeShapeType="1"/>
            </p:cNvSpPr>
            <p:nvPr/>
          </p:nvSpPr>
          <p:spPr bwMode="auto">
            <a:xfrm flipH="1">
              <a:off x="987" y="3409"/>
              <a:ext cx="132" cy="69"/>
            </a:xfrm>
            <a:prstGeom prst="line">
              <a:avLst/>
            </a:prstGeom>
            <a:noFill/>
            <a:ln w="28575">
              <a:solidFill>
                <a:schemeClr val="tx1"/>
              </a:solidFill>
              <a:round/>
              <a:headEnd/>
              <a:tailEnd/>
            </a:ln>
            <a:effectLst/>
          </p:spPr>
          <p:txBody>
            <a:bodyPr/>
            <a:lstStyle/>
            <a:p>
              <a:endParaRPr lang="en-US"/>
            </a:p>
          </p:txBody>
        </p:sp>
        <p:sp>
          <p:nvSpPr>
            <p:cNvPr id="557207" name="Line 151"/>
            <p:cNvSpPr>
              <a:spLocks noChangeShapeType="1"/>
            </p:cNvSpPr>
            <p:nvPr/>
          </p:nvSpPr>
          <p:spPr bwMode="auto">
            <a:xfrm>
              <a:off x="1205" y="3394"/>
              <a:ext cx="135" cy="79"/>
            </a:xfrm>
            <a:prstGeom prst="line">
              <a:avLst/>
            </a:prstGeom>
            <a:noFill/>
            <a:ln w="28575">
              <a:solidFill>
                <a:schemeClr val="tx1"/>
              </a:solidFill>
              <a:round/>
              <a:headEnd/>
              <a:tailEnd/>
            </a:ln>
            <a:effectLst/>
          </p:spPr>
          <p:txBody>
            <a:bodyPr/>
            <a:lstStyle/>
            <a:p>
              <a:endParaRPr lang="en-US"/>
            </a:p>
          </p:txBody>
        </p:sp>
        <p:sp>
          <p:nvSpPr>
            <p:cNvPr id="557208" name="Oval 152"/>
            <p:cNvSpPr>
              <a:spLocks noChangeArrowheads="1"/>
            </p:cNvSpPr>
            <p:nvPr/>
          </p:nvSpPr>
          <p:spPr bwMode="auto">
            <a:xfrm>
              <a:off x="1030" y="3712"/>
              <a:ext cx="93" cy="93"/>
            </a:xfrm>
            <a:prstGeom prst="ellipse">
              <a:avLst/>
            </a:prstGeom>
            <a:noFill/>
            <a:ln w="28575" algn="ctr">
              <a:solidFill>
                <a:schemeClr val="tx1"/>
              </a:solidFill>
              <a:round/>
              <a:headEnd/>
              <a:tailEnd/>
            </a:ln>
            <a:effectLst/>
          </p:spPr>
          <p:txBody>
            <a:bodyPr/>
            <a:lstStyle/>
            <a:p>
              <a:endParaRPr lang="en-US"/>
            </a:p>
          </p:txBody>
        </p:sp>
        <p:sp>
          <p:nvSpPr>
            <p:cNvPr id="557209" name="Line 153"/>
            <p:cNvSpPr>
              <a:spLocks noChangeShapeType="1"/>
            </p:cNvSpPr>
            <p:nvPr/>
          </p:nvSpPr>
          <p:spPr bwMode="auto">
            <a:xfrm flipH="1">
              <a:off x="1067" y="3663"/>
              <a:ext cx="6" cy="39"/>
            </a:xfrm>
            <a:prstGeom prst="line">
              <a:avLst/>
            </a:prstGeom>
            <a:noFill/>
            <a:ln w="28575">
              <a:solidFill>
                <a:schemeClr val="tx1"/>
              </a:solidFill>
              <a:round/>
              <a:headEnd/>
              <a:tailEnd/>
            </a:ln>
            <a:effectLst/>
          </p:spPr>
          <p:txBody>
            <a:bodyPr/>
            <a:lstStyle/>
            <a:p>
              <a:endParaRPr lang="en-US"/>
            </a:p>
          </p:txBody>
        </p:sp>
        <p:sp>
          <p:nvSpPr>
            <p:cNvPr id="557210" name="Oval 154"/>
            <p:cNvSpPr>
              <a:spLocks noChangeArrowheads="1"/>
            </p:cNvSpPr>
            <p:nvPr/>
          </p:nvSpPr>
          <p:spPr bwMode="auto">
            <a:xfrm>
              <a:off x="77" y="3240"/>
              <a:ext cx="92" cy="93"/>
            </a:xfrm>
            <a:prstGeom prst="ellipse">
              <a:avLst/>
            </a:prstGeom>
            <a:noFill/>
            <a:ln w="28575" algn="ctr">
              <a:solidFill>
                <a:schemeClr val="tx1"/>
              </a:solidFill>
              <a:round/>
              <a:headEnd/>
              <a:tailEnd/>
            </a:ln>
            <a:effectLst/>
          </p:spPr>
          <p:txBody>
            <a:bodyPr/>
            <a:lstStyle/>
            <a:p>
              <a:endParaRPr lang="en-US"/>
            </a:p>
          </p:txBody>
        </p:sp>
        <p:sp>
          <p:nvSpPr>
            <p:cNvPr id="557211" name="Oval 155"/>
            <p:cNvSpPr>
              <a:spLocks noChangeArrowheads="1"/>
            </p:cNvSpPr>
            <p:nvPr/>
          </p:nvSpPr>
          <p:spPr bwMode="auto">
            <a:xfrm>
              <a:off x="204" y="3351"/>
              <a:ext cx="92" cy="93"/>
            </a:xfrm>
            <a:prstGeom prst="ellipse">
              <a:avLst/>
            </a:prstGeom>
            <a:noFill/>
            <a:ln w="28575" algn="ctr">
              <a:solidFill>
                <a:schemeClr val="tx1"/>
              </a:solidFill>
              <a:round/>
              <a:headEnd/>
              <a:tailEnd/>
            </a:ln>
            <a:effectLst/>
          </p:spPr>
          <p:txBody>
            <a:bodyPr/>
            <a:lstStyle/>
            <a:p>
              <a:endParaRPr lang="en-US"/>
            </a:p>
          </p:txBody>
        </p:sp>
        <p:sp>
          <p:nvSpPr>
            <p:cNvPr id="557212" name="Line 156"/>
            <p:cNvSpPr>
              <a:spLocks noChangeShapeType="1"/>
            </p:cNvSpPr>
            <p:nvPr/>
          </p:nvSpPr>
          <p:spPr bwMode="auto">
            <a:xfrm>
              <a:off x="147" y="3319"/>
              <a:ext cx="57" cy="49"/>
            </a:xfrm>
            <a:prstGeom prst="line">
              <a:avLst/>
            </a:prstGeom>
            <a:noFill/>
            <a:ln w="28575">
              <a:solidFill>
                <a:schemeClr val="tx1"/>
              </a:solidFill>
              <a:round/>
              <a:headEnd/>
              <a:tailEnd/>
            </a:ln>
            <a:effectLst/>
          </p:spPr>
          <p:txBody>
            <a:bodyPr/>
            <a:lstStyle/>
            <a:p>
              <a:endParaRPr lang="en-US"/>
            </a:p>
          </p:txBody>
        </p:sp>
        <p:sp>
          <p:nvSpPr>
            <p:cNvPr id="557213" name="Line 157"/>
            <p:cNvSpPr>
              <a:spLocks noChangeShapeType="1"/>
            </p:cNvSpPr>
            <p:nvPr/>
          </p:nvSpPr>
          <p:spPr bwMode="auto">
            <a:xfrm flipH="1" flipV="1">
              <a:off x="286" y="3388"/>
              <a:ext cx="329" cy="42"/>
            </a:xfrm>
            <a:prstGeom prst="line">
              <a:avLst/>
            </a:prstGeom>
            <a:noFill/>
            <a:ln w="28575">
              <a:solidFill>
                <a:schemeClr val="tx1"/>
              </a:solidFill>
              <a:round/>
              <a:headEnd/>
              <a:tailEnd/>
            </a:ln>
            <a:effectLst/>
          </p:spPr>
          <p:txBody>
            <a:bodyPr/>
            <a:lstStyle/>
            <a:p>
              <a:endParaRPr lang="en-US"/>
            </a:p>
          </p:txBody>
        </p:sp>
        <p:sp>
          <p:nvSpPr>
            <p:cNvPr id="557214" name="Oval 158"/>
            <p:cNvSpPr>
              <a:spLocks noChangeArrowheads="1"/>
            </p:cNvSpPr>
            <p:nvPr/>
          </p:nvSpPr>
          <p:spPr bwMode="auto">
            <a:xfrm>
              <a:off x="615" y="3391"/>
              <a:ext cx="92" cy="93"/>
            </a:xfrm>
            <a:prstGeom prst="ellipse">
              <a:avLst/>
            </a:prstGeom>
            <a:noFill/>
            <a:ln w="28575" algn="ctr">
              <a:solidFill>
                <a:schemeClr val="tx1"/>
              </a:solidFill>
              <a:round/>
              <a:headEnd/>
              <a:tailEnd/>
            </a:ln>
            <a:effectLst/>
          </p:spPr>
          <p:txBody>
            <a:bodyPr/>
            <a:lstStyle/>
            <a:p>
              <a:endParaRPr lang="en-US"/>
            </a:p>
          </p:txBody>
        </p:sp>
        <p:sp>
          <p:nvSpPr>
            <p:cNvPr id="557215" name="Line 159"/>
            <p:cNvSpPr>
              <a:spLocks noChangeShapeType="1"/>
            </p:cNvSpPr>
            <p:nvPr/>
          </p:nvSpPr>
          <p:spPr bwMode="auto">
            <a:xfrm flipH="1">
              <a:off x="706" y="3364"/>
              <a:ext cx="411" cy="71"/>
            </a:xfrm>
            <a:prstGeom prst="line">
              <a:avLst/>
            </a:prstGeom>
            <a:noFill/>
            <a:ln w="28575">
              <a:solidFill>
                <a:schemeClr val="tx1"/>
              </a:solidFill>
              <a:round/>
              <a:headEnd/>
              <a:tailEnd/>
            </a:ln>
            <a:effectLst/>
          </p:spPr>
          <p:txBody>
            <a:bodyPr/>
            <a:lstStyle/>
            <a:p>
              <a:endParaRPr lang="en-US"/>
            </a:p>
          </p:txBody>
        </p:sp>
        <p:sp>
          <p:nvSpPr>
            <p:cNvPr id="557216" name="Oval 160"/>
            <p:cNvSpPr>
              <a:spLocks noChangeArrowheads="1"/>
            </p:cNvSpPr>
            <p:nvPr/>
          </p:nvSpPr>
          <p:spPr bwMode="auto">
            <a:xfrm>
              <a:off x="261" y="3581"/>
              <a:ext cx="92" cy="93"/>
            </a:xfrm>
            <a:prstGeom prst="ellipse">
              <a:avLst/>
            </a:prstGeom>
            <a:noFill/>
            <a:ln w="28575" algn="ctr">
              <a:solidFill>
                <a:schemeClr val="tx1"/>
              </a:solidFill>
              <a:round/>
              <a:headEnd/>
              <a:tailEnd/>
            </a:ln>
            <a:effectLst/>
          </p:spPr>
          <p:txBody>
            <a:bodyPr/>
            <a:lstStyle/>
            <a:p>
              <a:endParaRPr lang="en-US"/>
            </a:p>
          </p:txBody>
        </p:sp>
        <p:sp>
          <p:nvSpPr>
            <p:cNvPr id="557217" name="Line 161"/>
            <p:cNvSpPr>
              <a:spLocks noChangeShapeType="1"/>
            </p:cNvSpPr>
            <p:nvPr/>
          </p:nvSpPr>
          <p:spPr bwMode="auto">
            <a:xfrm flipH="1">
              <a:off x="353" y="3478"/>
              <a:ext cx="279" cy="138"/>
            </a:xfrm>
            <a:prstGeom prst="line">
              <a:avLst/>
            </a:prstGeom>
            <a:noFill/>
            <a:ln w="28575">
              <a:solidFill>
                <a:schemeClr val="tx1"/>
              </a:solidFill>
              <a:round/>
              <a:headEnd/>
              <a:tailEnd/>
            </a:ln>
            <a:effectLst/>
          </p:spPr>
          <p:txBody>
            <a:bodyPr/>
            <a:lstStyle/>
            <a:p>
              <a:endParaRPr lang="en-US"/>
            </a:p>
          </p:txBody>
        </p:sp>
        <p:sp>
          <p:nvSpPr>
            <p:cNvPr id="557218" name="Oval 162"/>
            <p:cNvSpPr>
              <a:spLocks noChangeArrowheads="1"/>
            </p:cNvSpPr>
            <p:nvPr/>
          </p:nvSpPr>
          <p:spPr bwMode="auto">
            <a:xfrm>
              <a:off x="249" y="3727"/>
              <a:ext cx="92" cy="93"/>
            </a:xfrm>
            <a:prstGeom prst="ellipse">
              <a:avLst/>
            </a:prstGeom>
            <a:noFill/>
            <a:ln w="28575" algn="ctr">
              <a:solidFill>
                <a:schemeClr val="tx1"/>
              </a:solidFill>
              <a:round/>
              <a:headEnd/>
              <a:tailEnd/>
            </a:ln>
            <a:effectLst/>
          </p:spPr>
          <p:txBody>
            <a:bodyPr/>
            <a:lstStyle/>
            <a:p>
              <a:endParaRPr lang="en-US"/>
            </a:p>
          </p:txBody>
        </p:sp>
        <p:sp>
          <p:nvSpPr>
            <p:cNvPr id="557219" name="Line 163"/>
            <p:cNvSpPr>
              <a:spLocks noChangeShapeType="1"/>
            </p:cNvSpPr>
            <p:nvPr/>
          </p:nvSpPr>
          <p:spPr bwMode="auto">
            <a:xfrm flipH="1">
              <a:off x="286" y="3685"/>
              <a:ext cx="24" cy="44"/>
            </a:xfrm>
            <a:prstGeom prst="line">
              <a:avLst/>
            </a:prstGeom>
            <a:noFill/>
            <a:ln w="28575">
              <a:solidFill>
                <a:schemeClr val="tx1"/>
              </a:solidFill>
              <a:round/>
              <a:headEnd/>
              <a:tailEnd/>
            </a:ln>
            <a:effectLst/>
          </p:spPr>
          <p:txBody>
            <a:bodyPr/>
            <a:lstStyle/>
            <a:p>
              <a:endParaRPr lang="en-US"/>
            </a:p>
          </p:txBody>
        </p:sp>
        <p:sp>
          <p:nvSpPr>
            <p:cNvPr id="557220" name="Oval 164"/>
            <p:cNvSpPr>
              <a:spLocks noChangeArrowheads="1"/>
            </p:cNvSpPr>
            <p:nvPr/>
          </p:nvSpPr>
          <p:spPr bwMode="auto">
            <a:xfrm>
              <a:off x="769" y="3567"/>
              <a:ext cx="93" cy="92"/>
            </a:xfrm>
            <a:prstGeom prst="ellipse">
              <a:avLst/>
            </a:prstGeom>
            <a:noFill/>
            <a:ln w="28575" algn="ctr">
              <a:solidFill>
                <a:schemeClr val="tx1"/>
              </a:solidFill>
              <a:round/>
              <a:headEnd/>
              <a:tailEnd/>
            </a:ln>
            <a:effectLst/>
          </p:spPr>
          <p:txBody>
            <a:bodyPr/>
            <a:lstStyle/>
            <a:p>
              <a:endParaRPr lang="en-US"/>
            </a:p>
          </p:txBody>
        </p:sp>
        <p:sp>
          <p:nvSpPr>
            <p:cNvPr id="557221" name="Line 165"/>
            <p:cNvSpPr>
              <a:spLocks noChangeShapeType="1"/>
            </p:cNvSpPr>
            <p:nvPr/>
          </p:nvSpPr>
          <p:spPr bwMode="auto">
            <a:xfrm flipH="1">
              <a:off x="846" y="3528"/>
              <a:ext cx="67" cy="46"/>
            </a:xfrm>
            <a:prstGeom prst="line">
              <a:avLst/>
            </a:prstGeom>
            <a:noFill/>
            <a:ln w="28575">
              <a:solidFill>
                <a:schemeClr val="tx1"/>
              </a:solidFill>
              <a:round/>
              <a:headEnd/>
              <a:tailEnd/>
            </a:ln>
            <a:effectLst/>
          </p:spPr>
          <p:txBody>
            <a:bodyPr/>
            <a:lstStyle/>
            <a:p>
              <a:endParaRPr lang="en-US"/>
            </a:p>
          </p:txBody>
        </p:sp>
      </p:grpSp>
      <p:sp>
        <p:nvSpPr>
          <p:cNvPr id="557223" name="Oval 167"/>
          <p:cNvSpPr>
            <a:spLocks noChangeArrowheads="1"/>
          </p:cNvSpPr>
          <p:nvPr/>
        </p:nvSpPr>
        <p:spPr bwMode="auto">
          <a:xfrm>
            <a:off x="6200775" y="4275138"/>
            <a:ext cx="88900" cy="69850"/>
          </a:xfrm>
          <a:prstGeom prst="ellipse">
            <a:avLst/>
          </a:prstGeom>
          <a:noFill/>
          <a:ln w="28575" algn="ctr">
            <a:solidFill>
              <a:schemeClr val="folHlink"/>
            </a:solidFill>
            <a:round/>
            <a:headEnd/>
            <a:tailEnd/>
          </a:ln>
          <a:effectLst/>
        </p:spPr>
        <p:txBody>
          <a:bodyPr/>
          <a:lstStyle/>
          <a:p>
            <a:endParaRPr lang="en-US"/>
          </a:p>
        </p:txBody>
      </p:sp>
      <p:sp>
        <p:nvSpPr>
          <p:cNvPr id="557226" name="Oval 170"/>
          <p:cNvSpPr>
            <a:spLocks noChangeArrowheads="1"/>
          </p:cNvSpPr>
          <p:nvPr/>
        </p:nvSpPr>
        <p:spPr bwMode="auto">
          <a:xfrm>
            <a:off x="6629400" y="4271963"/>
            <a:ext cx="87313" cy="68262"/>
          </a:xfrm>
          <a:prstGeom prst="ellipse">
            <a:avLst/>
          </a:prstGeom>
          <a:noFill/>
          <a:ln w="28575" algn="ctr">
            <a:solidFill>
              <a:schemeClr val="folHlink"/>
            </a:solidFill>
            <a:round/>
            <a:headEnd/>
            <a:tailEnd/>
          </a:ln>
          <a:effectLst/>
        </p:spPr>
        <p:txBody>
          <a:bodyPr/>
          <a:lstStyle/>
          <a:p>
            <a:endParaRPr lang="en-US"/>
          </a:p>
        </p:txBody>
      </p:sp>
      <p:sp>
        <p:nvSpPr>
          <p:cNvPr id="557227" name="Oval 171"/>
          <p:cNvSpPr>
            <a:spLocks noChangeArrowheads="1"/>
          </p:cNvSpPr>
          <p:nvPr/>
        </p:nvSpPr>
        <p:spPr bwMode="auto">
          <a:xfrm>
            <a:off x="6750050" y="4352925"/>
            <a:ext cx="88900" cy="68263"/>
          </a:xfrm>
          <a:prstGeom prst="ellipse">
            <a:avLst/>
          </a:prstGeom>
          <a:noFill/>
          <a:ln w="28575" algn="ctr">
            <a:solidFill>
              <a:schemeClr val="folHlink"/>
            </a:solidFill>
            <a:round/>
            <a:headEnd/>
            <a:tailEnd/>
          </a:ln>
          <a:effectLst/>
        </p:spPr>
        <p:txBody>
          <a:bodyPr/>
          <a:lstStyle/>
          <a:p>
            <a:endParaRPr lang="en-US"/>
          </a:p>
        </p:txBody>
      </p:sp>
      <p:sp>
        <p:nvSpPr>
          <p:cNvPr id="557228" name="Oval 172"/>
          <p:cNvSpPr>
            <a:spLocks noChangeArrowheads="1"/>
          </p:cNvSpPr>
          <p:nvPr/>
        </p:nvSpPr>
        <p:spPr bwMode="auto">
          <a:xfrm>
            <a:off x="6502400" y="4357688"/>
            <a:ext cx="90488" cy="68262"/>
          </a:xfrm>
          <a:prstGeom prst="ellipse">
            <a:avLst/>
          </a:prstGeom>
          <a:noFill/>
          <a:ln w="28575" algn="ctr">
            <a:solidFill>
              <a:schemeClr val="folHlink"/>
            </a:solidFill>
            <a:round/>
            <a:headEnd/>
            <a:tailEnd/>
          </a:ln>
          <a:effectLst/>
        </p:spPr>
        <p:txBody>
          <a:bodyPr/>
          <a:lstStyle/>
          <a:p>
            <a:endParaRPr lang="en-US"/>
          </a:p>
        </p:txBody>
      </p:sp>
      <p:sp>
        <p:nvSpPr>
          <p:cNvPr id="557229" name="Line 173"/>
          <p:cNvSpPr>
            <a:spLocks noChangeShapeType="1"/>
          </p:cNvSpPr>
          <p:nvPr/>
        </p:nvSpPr>
        <p:spPr bwMode="auto">
          <a:xfrm flipH="1">
            <a:off x="6577013" y="4329113"/>
            <a:ext cx="63500" cy="34925"/>
          </a:xfrm>
          <a:prstGeom prst="line">
            <a:avLst/>
          </a:prstGeom>
          <a:noFill/>
          <a:ln w="28575">
            <a:solidFill>
              <a:schemeClr val="folHlink"/>
            </a:solidFill>
            <a:round/>
            <a:headEnd/>
            <a:tailEnd/>
          </a:ln>
          <a:effectLst/>
        </p:spPr>
        <p:txBody>
          <a:bodyPr/>
          <a:lstStyle/>
          <a:p>
            <a:endParaRPr lang="en-US"/>
          </a:p>
        </p:txBody>
      </p:sp>
      <p:sp>
        <p:nvSpPr>
          <p:cNvPr id="557230" name="Line 174"/>
          <p:cNvSpPr>
            <a:spLocks noChangeShapeType="1"/>
          </p:cNvSpPr>
          <p:nvPr/>
        </p:nvSpPr>
        <p:spPr bwMode="auto">
          <a:xfrm>
            <a:off x="6696075" y="4329113"/>
            <a:ext cx="53975" cy="36512"/>
          </a:xfrm>
          <a:prstGeom prst="line">
            <a:avLst/>
          </a:prstGeom>
          <a:noFill/>
          <a:ln w="28575">
            <a:solidFill>
              <a:schemeClr val="folHlink"/>
            </a:solidFill>
            <a:round/>
            <a:headEnd/>
            <a:tailEnd/>
          </a:ln>
          <a:effectLst/>
        </p:spPr>
        <p:txBody>
          <a:bodyPr/>
          <a:lstStyle/>
          <a:p>
            <a:endParaRPr lang="en-US"/>
          </a:p>
        </p:txBody>
      </p:sp>
      <p:sp>
        <p:nvSpPr>
          <p:cNvPr id="557231" name="Oval 175"/>
          <p:cNvSpPr>
            <a:spLocks noChangeArrowheads="1"/>
          </p:cNvSpPr>
          <p:nvPr/>
        </p:nvSpPr>
        <p:spPr bwMode="auto">
          <a:xfrm>
            <a:off x="6411913" y="4187825"/>
            <a:ext cx="87312" cy="68263"/>
          </a:xfrm>
          <a:prstGeom prst="ellipse">
            <a:avLst/>
          </a:prstGeom>
          <a:noFill/>
          <a:ln w="28575" algn="ctr">
            <a:solidFill>
              <a:schemeClr val="folHlink"/>
            </a:solidFill>
            <a:round/>
            <a:headEnd/>
            <a:tailEnd/>
          </a:ln>
          <a:effectLst/>
        </p:spPr>
        <p:txBody>
          <a:bodyPr/>
          <a:lstStyle/>
          <a:p>
            <a:endParaRPr lang="en-US"/>
          </a:p>
        </p:txBody>
      </p:sp>
      <p:sp>
        <p:nvSpPr>
          <p:cNvPr id="557232" name="Line 176"/>
          <p:cNvSpPr>
            <a:spLocks noChangeShapeType="1"/>
          </p:cNvSpPr>
          <p:nvPr/>
        </p:nvSpPr>
        <p:spPr bwMode="auto">
          <a:xfrm flipH="1">
            <a:off x="6289675" y="4241800"/>
            <a:ext cx="127000" cy="50800"/>
          </a:xfrm>
          <a:prstGeom prst="line">
            <a:avLst/>
          </a:prstGeom>
          <a:noFill/>
          <a:ln w="28575">
            <a:solidFill>
              <a:schemeClr val="folHlink"/>
            </a:solidFill>
            <a:round/>
            <a:headEnd/>
            <a:tailEnd/>
          </a:ln>
          <a:effectLst/>
        </p:spPr>
        <p:txBody>
          <a:bodyPr/>
          <a:lstStyle/>
          <a:p>
            <a:endParaRPr lang="en-US"/>
          </a:p>
        </p:txBody>
      </p:sp>
      <p:sp>
        <p:nvSpPr>
          <p:cNvPr id="557233" name="Line 177"/>
          <p:cNvSpPr>
            <a:spLocks noChangeShapeType="1"/>
          </p:cNvSpPr>
          <p:nvPr/>
        </p:nvSpPr>
        <p:spPr bwMode="auto">
          <a:xfrm>
            <a:off x="6499225" y="4230688"/>
            <a:ext cx="130175" cy="58737"/>
          </a:xfrm>
          <a:prstGeom prst="line">
            <a:avLst/>
          </a:prstGeom>
          <a:noFill/>
          <a:ln w="28575">
            <a:solidFill>
              <a:schemeClr val="folHlink"/>
            </a:solidFill>
            <a:round/>
            <a:headEnd/>
            <a:tailEnd/>
          </a:ln>
          <a:effectLst/>
        </p:spPr>
        <p:txBody>
          <a:bodyPr/>
          <a:lstStyle/>
          <a:p>
            <a:endParaRPr lang="en-US"/>
          </a:p>
        </p:txBody>
      </p:sp>
      <p:sp>
        <p:nvSpPr>
          <p:cNvPr id="557238" name="Oval 182"/>
          <p:cNvSpPr>
            <a:spLocks noChangeArrowheads="1"/>
          </p:cNvSpPr>
          <p:nvPr/>
        </p:nvSpPr>
        <p:spPr bwMode="auto">
          <a:xfrm>
            <a:off x="6080125" y="4357688"/>
            <a:ext cx="88900" cy="68262"/>
          </a:xfrm>
          <a:prstGeom prst="ellipse">
            <a:avLst/>
          </a:prstGeom>
          <a:noFill/>
          <a:ln w="28575" algn="ctr">
            <a:solidFill>
              <a:schemeClr val="folHlink"/>
            </a:solidFill>
            <a:round/>
            <a:headEnd/>
            <a:tailEnd/>
          </a:ln>
          <a:effectLst/>
        </p:spPr>
        <p:txBody>
          <a:bodyPr/>
          <a:lstStyle/>
          <a:p>
            <a:endParaRPr lang="en-US"/>
          </a:p>
        </p:txBody>
      </p:sp>
      <p:sp>
        <p:nvSpPr>
          <p:cNvPr id="557239" name="Line 183"/>
          <p:cNvSpPr>
            <a:spLocks noChangeShapeType="1"/>
          </p:cNvSpPr>
          <p:nvPr/>
        </p:nvSpPr>
        <p:spPr bwMode="auto">
          <a:xfrm flipH="1">
            <a:off x="6154738" y="4329113"/>
            <a:ext cx="63500" cy="34925"/>
          </a:xfrm>
          <a:prstGeom prst="line">
            <a:avLst/>
          </a:prstGeom>
          <a:noFill/>
          <a:ln w="28575">
            <a:solidFill>
              <a:schemeClr val="folHlink"/>
            </a:solidFill>
            <a:round/>
            <a:headEnd/>
            <a:tailEnd/>
          </a:ln>
          <a:effectLst/>
        </p:spPr>
        <p:txBody>
          <a:bodyPr/>
          <a:lstStyle/>
          <a:p>
            <a:endParaRPr lang="en-US"/>
          </a:p>
        </p:txBody>
      </p:sp>
      <p:sp>
        <p:nvSpPr>
          <p:cNvPr id="557242" name="Line 186"/>
          <p:cNvSpPr>
            <a:spLocks noChangeShapeType="1"/>
          </p:cNvSpPr>
          <p:nvPr/>
        </p:nvSpPr>
        <p:spPr bwMode="auto">
          <a:xfrm flipV="1">
            <a:off x="4687888" y="4198938"/>
            <a:ext cx="1725612" cy="244475"/>
          </a:xfrm>
          <a:prstGeom prst="line">
            <a:avLst/>
          </a:prstGeom>
          <a:noFill/>
          <a:ln w="25400">
            <a:solidFill>
              <a:schemeClr val="folHlink"/>
            </a:solidFill>
            <a:round/>
            <a:headEnd/>
            <a:tailEnd/>
          </a:ln>
          <a:effectLst/>
        </p:spPr>
        <p:txBody>
          <a:bodyPr/>
          <a:lstStyle/>
          <a:p>
            <a:endParaRPr lang="en-US"/>
          </a:p>
        </p:txBody>
      </p:sp>
      <p:sp>
        <p:nvSpPr>
          <p:cNvPr id="175" name="Slide Number Placeholder 174"/>
          <p:cNvSpPr>
            <a:spLocks noGrp="1"/>
          </p:cNvSpPr>
          <p:nvPr>
            <p:ph type="sldNum" sz="quarter" idx="10"/>
          </p:nvPr>
        </p:nvSpPr>
        <p:spPr/>
        <p:txBody>
          <a:bodyPr/>
          <a:lstStyle/>
          <a:p>
            <a:pPr>
              <a:defRPr/>
            </a:pPr>
            <a:fld id="{ADF37FEF-FB85-4DDB-AE1E-F793A92FED47}" type="slidenum">
              <a:rPr lang="en-US" smtClean="0"/>
              <a:pPr>
                <a:defRPr/>
              </a:pPr>
              <a:t>45</a:t>
            </a:fld>
            <a:endParaRPr lang="en-US"/>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140" name="AutoShape 60"/>
          <p:cNvSpPr>
            <a:spLocks noChangeArrowheads="1"/>
          </p:cNvSpPr>
          <p:nvPr/>
        </p:nvSpPr>
        <p:spPr bwMode="auto">
          <a:xfrm>
            <a:off x="7165975" y="1122363"/>
            <a:ext cx="1828800" cy="2063750"/>
          </a:xfrm>
          <a:prstGeom prst="roundRect">
            <a:avLst>
              <a:gd name="adj" fmla="val 16667"/>
            </a:avLst>
          </a:prstGeom>
          <a:solidFill>
            <a:srgbClr val="9900CC"/>
          </a:solidFill>
          <a:ln w="28575">
            <a:solidFill>
              <a:schemeClr val="tx1"/>
            </a:solidFill>
            <a:round/>
            <a:headEnd/>
            <a:tailEnd/>
          </a:ln>
          <a:effectLst/>
        </p:spPr>
        <p:txBody>
          <a:bodyPr wrap="none"/>
          <a:lstStyle/>
          <a:p>
            <a:pPr algn="ctr"/>
            <a:r>
              <a:rPr lang="en-US" sz="2000">
                <a:latin typeface="Arial" charset="0"/>
              </a:rPr>
              <a:t>Episodic</a:t>
            </a:r>
          </a:p>
          <a:p>
            <a:pPr algn="ctr"/>
            <a:r>
              <a:rPr lang="en-US" sz="2000">
                <a:latin typeface="Arial" charset="0"/>
              </a:rPr>
              <a:t>Memory</a:t>
            </a:r>
          </a:p>
        </p:txBody>
      </p:sp>
      <p:grpSp>
        <p:nvGrpSpPr>
          <p:cNvPr id="2" name="Group 219"/>
          <p:cNvGrpSpPr>
            <a:grpSpLocks/>
          </p:cNvGrpSpPr>
          <p:nvPr/>
        </p:nvGrpSpPr>
        <p:grpSpPr bwMode="auto">
          <a:xfrm>
            <a:off x="7289800" y="1957388"/>
            <a:ext cx="811213" cy="425450"/>
            <a:chOff x="4592" y="1233"/>
            <a:chExt cx="511" cy="268"/>
          </a:xfrm>
        </p:grpSpPr>
        <p:sp>
          <p:nvSpPr>
            <p:cNvPr id="558300" name="Rectangle 220"/>
            <p:cNvSpPr>
              <a:spLocks noChangeArrowheads="1"/>
            </p:cNvSpPr>
            <p:nvPr/>
          </p:nvSpPr>
          <p:spPr bwMode="auto">
            <a:xfrm>
              <a:off x="4592" y="1233"/>
              <a:ext cx="511" cy="268"/>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3" name="Group 221"/>
            <p:cNvGrpSpPr>
              <a:grpSpLocks/>
            </p:cNvGrpSpPr>
            <p:nvPr/>
          </p:nvGrpSpPr>
          <p:grpSpPr bwMode="auto">
            <a:xfrm>
              <a:off x="4700" y="1321"/>
              <a:ext cx="298" cy="102"/>
              <a:chOff x="4871" y="2270"/>
              <a:chExt cx="298" cy="102"/>
            </a:xfrm>
          </p:grpSpPr>
          <p:sp>
            <p:nvSpPr>
              <p:cNvPr id="558302" name="Oval 222"/>
              <p:cNvSpPr>
                <a:spLocks noChangeArrowheads="1"/>
              </p:cNvSpPr>
              <p:nvPr/>
            </p:nvSpPr>
            <p:spPr bwMode="auto">
              <a:xfrm>
                <a:off x="4959" y="2296"/>
                <a:ext cx="29" cy="20"/>
              </a:xfrm>
              <a:prstGeom prst="ellipse">
                <a:avLst/>
              </a:prstGeom>
              <a:noFill/>
              <a:ln w="28575" algn="ctr">
                <a:solidFill>
                  <a:schemeClr val="tx1"/>
                </a:solidFill>
                <a:round/>
                <a:headEnd/>
                <a:tailEnd/>
              </a:ln>
              <a:effectLst/>
            </p:spPr>
            <p:txBody>
              <a:bodyPr/>
              <a:lstStyle/>
              <a:p>
                <a:endParaRPr lang="en-US"/>
              </a:p>
            </p:txBody>
          </p:sp>
          <p:sp>
            <p:nvSpPr>
              <p:cNvPr id="558303" name="Oval 223"/>
              <p:cNvSpPr>
                <a:spLocks noChangeArrowheads="1"/>
              </p:cNvSpPr>
              <p:nvPr/>
            </p:nvSpPr>
            <p:spPr bwMode="auto">
              <a:xfrm>
                <a:off x="4999" y="2320"/>
                <a:ext cx="29" cy="20"/>
              </a:xfrm>
              <a:prstGeom prst="ellipse">
                <a:avLst/>
              </a:prstGeom>
              <a:noFill/>
              <a:ln w="28575" algn="ctr">
                <a:solidFill>
                  <a:schemeClr val="tx1"/>
                </a:solidFill>
                <a:round/>
                <a:headEnd/>
                <a:tailEnd/>
              </a:ln>
              <a:effectLst/>
            </p:spPr>
            <p:txBody>
              <a:bodyPr/>
              <a:lstStyle/>
              <a:p>
                <a:endParaRPr lang="en-US"/>
              </a:p>
            </p:txBody>
          </p:sp>
          <p:sp>
            <p:nvSpPr>
              <p:cNvPr id="558304" name="Line 224"/>
              <p:cNvSpPr>
                <a:spLocks noChangeShapeType="1"/>
              </p:cNvSpPr>
              <p:nvPr/>
            </p:nvSpPr>
            <p:spPr bwMode="auto">
              <a:xfrm>
                <a:off x="4982" y="2313"/>
                <a:ext cx="17" cy="11"/>
              </a:xfrm>
              <a:prstGeom prst="line">
                <a:avLst/>
              </a:prstGeom>
              <a:noFill/>
              <a:ln w="28575">
                <a:solidFill>
                  <a:schemeClr val="tx1"/>
                </a:solidFill>
                <a:round/>
                <a:headEnd/>
                <a:tailEnd/>
              </a:ln>
              <a:effectLst/>
            </p:spPr>
            <p:txBody>
              <a:bodyPr/>
              <a:lstStyle/>
              <a:p>
                <a:endParaRPr lang="en-US"/>
              </a:p>
            </p:txBody>
          </p:sp>
          <p:sp>
            <p:nvSpPr>
              <p:cNvPr id="558305" name="Oval 225"/>
              <p:cNvSpPr>
                <a:spLocks noChangeArrowheads="1"/>
              </p:cNvSpPr>
              <p:nvPr/>
            </p:nvSpPr>
            <p:spPr bwMode="auto">
              <a:xfrm>
                <a:off x="5100" y="2294"/>
                <a:ext cx="29" cy="21"/>
              </a:xfrm>
              <a:prstGeom prst="ellipse">
                <a:avLst/>
              </a:prstGeom>
              <a:noFill/>
              <a:ln w="28575" algn="ctr">
                <a:solidFill>
                  <a:schemeClr val="tx1"/>
                </a:solidFill>
                <a:round/>
                <a:headEnd/>
                <a:tailEnd/>
              </a:ln>
              <a:effectLst/>
            </p:spPr>
            <p:txBody>
              <a:bodyPr/>
              <a:lstStyle/>
              <a:p>
                <a:endParaRPr lang="en-US"/>
              </a:p>
            </p:txBody>
          </p:sp>
          <p:sp>
            <p:nvSpPr>
              <p:cNvPr id="558306" name="Oval 226"/>
              <p:cNvSpPr>
                <a:spLocks noChangeArrowheads="1"/>
              </p:cNvSpPr>
              <p:nvPr/>
            </p:nvSpPr>
            <p:spPr bwMode="auto">
              <a:xfrm>
                <a:off x="5140" y="2319"/>
                <a:ext cx="29" cy="20"/>
              </a:xfrm>
              <a:prstGeom prst="ellipse">
                <a:avLst/>
              </a:prstGeom>
              <a:noFill/>
              <a:ln w="28575" algn="ctr">
                <a:solidFill>
                  <a:schemeClr val="tx1"/>
                </a:solidFill>
                <a:round/>
                <a:headEnd/>
                <a:tailEnd/>
              </a:ln>
              <a:effectLst/>
            </p:spPr>
            <p:txBody>
              <a:bodyPr/>
              <a:lstStyle/>
              <a:p>
                <a:endParaRPr lang="en-US"/>
              </a:p>
            </p:txBody>
          </p:sp>
          <p:sp>
            <p:nvSpPr>
              <p:cNvPr id="558307" name="Oval 227"/>
              <p:cNvSpPr>
                <a:spLocks noChangeArrowheads="1"/>
              </p:cNvSpPr>
              <p:nvPr/>
            </p:nvSpPr>
            <p:spPr bwMode="auto">
              <a:xfrm>
                <a:off x="5058" y="2320"/>
                <a:ext cx="30" cy="20"/>
              </a:xfrm>
              <a:prstGeom prst="ellipse">
                <a:avLst/>
              </a:prstGeom>
              <a:noFill/>
              <a:ln w="28575" algn="ctr">
                <a:solidFill>
                  <a:schemeClr val="tx1"/>
                </a:solidFill>
                <a:round/>
                <a:headEnd/>
                <a:tailEnd/>
              </a:ln>
              <a:effectLst/>
            </p:spPr>
            <p:txBody>
              <a:bodyPr/>
              <a:lstStyle/>
              <a:p>
                <a:endParaRPr lang="en-US"/>
              </a:p>
            </p:txBody>
          </p:sp>
          <p:sp>
            <p:nvSpPr>
              <p:cNvPr id="558308" name="Line 228"/>
              <p:cNvSpPr>
                <a:spLocks noChangeShapeType="1"/>
              </p:cNvSpPr>
              <p:nvPr/>
            </p:nvSpPr>
            <p:spPr bwMode="auto">
              <a:xfrm flipH="1">
                <a:off x="5083" y="2312"/>
                <a:ext cx="21" cy="10"/>
              </a:xfrm>
              <a:prstGeom prst="line">
                <a:avLst/>
              </a:prstGeom>
              <a:noFill/>
              <a:ln w="28575">
                <a:solidFill>
                  <a:schemeClr val="tx1"/>
                </a:solidFill>
                <a:round/>
                <a:headEnd/>
                <a:tailEnd/>
              </a:ln>
              <a:effectLst/>
            </p:spPr>
            <p:txBody>
              <a:bodyPr/>
              <a:lstStyle/>
              <a:p>
                <a:endParaRPr lang="en-US"/>
              </a:p>
            </p:txBody>
          </p:sp>
          <p:sp>
            <p:nvSpPr>
              <p:cNvPr id="558309" name="Line 229"/>
              <p:cNvSpPr>
                <a:spLocks noChangeShapeType="1"/>
              </p:cNvSpPr>
              <p:nvPr/>
            </p:nvSpPr>
            <p:spPr bwMode="auto">
              <a:xfrm>
                <a:off x="5122" y="2311"/>
                <a:ext cx="18" cy="11"/>
              </a:xfrm>
              <a:prstGeom prst="line">
                <a:avLst/>
              </a:prstGeom>
              <a:noFill/>
              <a:ln w="28575">
                <a:solidFill>
                  <a:schemeClr val="tx1"/>
                </a:solidFill>
                <a:round/>
                <a:headEnd/>
                <a:tailEnd/>
              </a:ln>
              <a:effectLst/>
            </p:spPr>
            <p:txBody>
              <a:bodyPr/>
              <a:lstStyle/>
              <a:p>
                <a:endParaRPr lang="en-US"/>
              </a:p>
            </p:txBody>
          </p:sp>
          <p:sp>
            <p:nvSpPr>
              <p:cNvPr id="558310" name="Oval 230"/>
              <p:cNvSpPr>
                <a:spLocks noChangeArrowheads="1"/>
              </p:cNvSpPr>
              <p:nvPr/>
            </p:nvSpPr>
            <p:spPr bwMode="auto">
              <a:xfrm>
                <a:off x="5028" y="2270"/>
                <a:ext cx="30" cy="20"/>
              </a:xfrm>
              <a:prstGeom prst="ellipse">
                <a:avLst/>
              </a:prstGeom>
              <a:noFill/>
              <a:ln w="28575" algn="ctr">
                <a:solidFill>
                  <a:schemeClr val="tx1"/>
                </a:solidFill>
                <a:round/>
                <a:headEnd/>
                <a:tailEnd/>
              </a:ln>
              <a:effectLst/>
            </p:spPr>
            <p:txBody>
              <a:bodyPr/>
              <a:lstStyle/>
              <a:p>
                <a:endParaRPr lang="en-US"/>
              </a:p>
            </p:txBody>
          </p:sp>
          <p:sp>
            <p:nvSpPr>
              <p:cNvPr id="558311" name="Line 231"/>
              <p:cNvSpPr>
                <a:spLocks noChangeShapeType="1"/>
              </p:cNvSpPr>
              <p:nvPr/>
            </p:nvSpPr>
            <p:spPr bwMode="auto">
              <a:xfrm flipH="1">
                <a:off x="4988" y="2286"/>
                <a:ext cx="42" cy="15"/>
              </a:xfrm>
              <a:prstGeom prst="line">
                <a:avLst/>
              </a:prstGeom>
              <a:noFill/>
              <a:ln w="28575">
                <a:solidFill>
                  <a:schemeClr val="tx1"/>
                </a:solidFill>
                <a:round/>
                <a:headEnd/>
                <a:tailEnd/>
              </a:ln>
              <a:effectLst/>
            </p:spPr>
            <p:txBody>
              <a:bodyPr/>
              <a:lstStyle/>
              <a:p>
                <a:endParaRPr lang="en-US"/>
              </a:p>
            </p:txBody>
          </p:sp>
          <p:sp>
            <p:nvSpPr>
              <p:cNvPr id="558312" name="Line 232"/>
              <p:cNvSpPr>
                <a:spLocks noChangeShapeType="1"/>
              </p:cNvSpPr>
              <p:nvPr/>
            </p:nvSpPr>
            <p:spPr bwMode="auto">
              <a:xfrm>
                <a:off x="5057" y="2282"/>
                <a:ext cx="43" cy="18"/>
              </a:xfrm>
              <a:prstGeom prst="line">
                <a:avLst/>
              </a:prstGeom>
              <a:noFill/>
              <a:ln w="28575">
                <a:solidFill>
                  <a:schemeClr val="tx1"/>
                </a:solidFill>
                <a:round/>
                <a:headEnd/>
                <a:tailEnd/>
              </a:ln>
              <a:effectLst/>
            </p:spPr>
            <p:txBody>
              <a:bodyPr/>
              <a:lstStyle/>
              <a:p>
                <a:endParaRPr lang="en-US"/>
              </a:p>
            </p:txBody>
          </p:sp>
          <p:sp>
            <p:nvSpPr>
              <p:cNvPr id="558313" name="Oval 233"/>
              <p:cNvSpPr>
                <a:spLocks noChangeArrowheads="1"/>
              </p:cNvSpPr>
              <p:nvPr/>
            </p:nvSpPr>
            <p:spPr bwMode="auto">
              <a:xfrm>
                <a:off x="5002" y="2352"/>
                <a:ext cx="29" cy="20"/>
              </a:xfrm>
              <a:prstGeom prst="ellipse">
                <a:avLst/>
              </a:prstGeom>
              <a:noFill/>
              <a:ln w="28575" algn="ctr">
                <a:solidFill>
                  <a:schemeClr val="tx1"/>
                </a:solidFill>
                <a:round/>
                <a:headEnd/>
                <a:tailEnd/>
              </a:ln>
              <a:effectLst/>
            </p:spPr>
            <p:txBody>
              <a:bodyPr/>
              <a:lstStyle/>
              <a:p>
                <a:endParaRPr lang="en-US"/>
              </a:p>
            </p:txBody>
          </p:sp>
          <p:sp>
            <p:nvSpPr>
              <p:cNvPr id="558314" name="Line 234"/>
              <p:cNvSpPr>
                <a:spLocks noChangeShapeType="1"/>
              </p:cNvSpPr>
              <p:nvPr/>
            </p:nvSpPr>
            <p:spPr bwMode="auto">
              <a:xfrm flipH="1">
                <a:off x="5014" y="2341"/>
                <a:ext cx="2" cy="8"/>
              </a:xfrm>
              <a:prstGeom prst="line">
                <a:avLst/>
              </a:prstGeom>
              <a:noFill/>
              <a:ln w="28575">
                <a:solidFill>
                  <a:schemeClr val="tx1"/>
                </a:solidFill>
                <a:round/>
                <a:headEnd/>
                <a:tailEnd/>
              </a:ln>
              <a:effectLst/>
            </p:spPr>
            <p:txBody>
              <a:bodyPr/>
              <a:lstStyle/>
              <a:p>
                <a:endParaRPr lang="en-US"/>
              </a:p>
            </p:txBody>
          </p:sp>
          <p:sp>
            <p:nvSpPr>
              <p:cNvPr id="558315" name="Oval 235"/>
              <p:cNvSpPr>
                <a:spLocks noChangeArrowheads="1"/>
              </p:cNvSpPr>
              <p:nvPr/>
            </p:nvSpPr>
            <p:spPr bwMode="auto">
              <a:xfrm>
                <a:off x="4871" y="2282"/>
                <a:ext cx="29" cy="20"/>
              </a:xfrm>
              <a:prstGeom prst="ellipse">
                <a:avLst/>
              </a:prstGeom>
              <a:noFill/>
              <a:ln w="28575" algn="ctr">
                <a:solidFill>
                  <a:schemeClr val="tx1"/>
                </a:solidFill>
                <a:round/>
                <a:headEnd/>
                <a:tailEnd/>
              </a:ln>
              <a:effectLst/>
            </p:spPr>
            <p:txBody>
              <a:bodyPr/>
              <a:lstStyle/>
              <a:p>
                <a:endParaRPr lang="en-US"/>
              </a:p>
            </p:txBody>
          </p:sp>
          <p:sp>
            <p:nvSpPr>
              <p:cNvPr id="558316" name="Line 236"/>
              <p:cNvSpPr>
                <a:spLocks noChangeShapeType="1"/>
              </p:cNvSpPr>
              <p:nvPr/>
            </p:nvSpPr>
            <p:spPr bwMode="auto">
              <a:xfrm flipH="1">
                <a:off x="4900" y="2276"/>
                <a:ext cx="129" cy="15"/>
              </a:xfrm>
              <a:prstGeom prst="line">
                <a:avLst/>
              </a:prstGeom>
              <a:noFill/>
              <a:ln w="28575">
                <a:solidFill>
                  <a:schemeClr val="tx1"/>
                </a:solidFill>
                <a:round/>
                <a:headEnd/>
                <a:tailEnd/>
              </a:ln>
              <a:effectLst/>
            </p:spPr>
            <p:txBody>
              <a:bodyPr/>
              <a:lstStyle/>
              <a:p>
                <a:endParaRPr lang="en-US"/>
              </a:p>
            </p:txBody>
          </p:sp>
          <p:sp>
            <p:nvSpPr>
              <p:cNvPr id="558317" name="Oval 237"/>
              <p:cNvSpPr>
                <a:spLocks noChangeArrowheads="1"/>
              </p:cNvSpPr>
              <p:nvPr/>
            </p:nvSpPr>
            <p:spPr bwMode="auto">
              <a:xfrm>
                <a:off x="4920" y="2320"/>
                <a:ext cx="29" cy="20"/>
              </a:xfrm>
              <a:prstGeom prst="ellipse">
                <a:avLst/>
              </a:prstGeom>
              <a:noFill/>
              <a:ln w="28575" algn="ctr">
                <a:solidFill>
                  <a:schemeClr val="tx1"/>
                </a:solidFill>
                <a:round/>
                <a:headEnd/>
                <a:tailEnd/>
              </a:ln>
              <a:effectLst/>
            </p:spPr>
            <p:txBody>
              <a:bodyPr/>
              <a:lstStyle/>
              <a:p>
                <a:endParaRPr lang="en-US"/>
              </a:p>
            </p:txBody>
          </p:sp>
          <p:sp>
            <p:nvSpPr>
              <p:cNvPr id="558318" name="Line 238"/>
              <p:cNvSpPr>
                <a:spLocks noChangeShapeType="1"/>
              </p:cNvSpPr>
              <p:nvPr/>
            </p:nvSpPr>
            <p:spPr bwMode="auto">
              <a:xfrm flipH="1">
                <a:off x="4944" y="2312"/>
                <a:ext cx="21" cy="10"/>
              </a:xfrm>
              <a:prstGeom prst="line">
                <a:avLst/>
              </a:prstGeom>
              <a:noFill/>
              <a:ln w="28575">
                <a:solidFill>
                  <a:schemeClr val="tx1"/>
                </a:solidFill>
                <a:round/>
                <a:headEnd/>
                <a:tailEnd/>
              </a:ln>
              <a:effectLst/>
            </p:spPr>
            <p:txBody>
              <a:bodyPr/>
              <a:lstStyle/>
              <a:p>
                <a:endParaRPr lang="en-US"/>
              </a:p>
            </p:txBody>
          </p:sp>
        </p:grpSp>
      </p:grpSp>
      <p:sp>
        <p:nvSpPr>
          <p:cNvPr id="558082" name="AutoShape 2"/>
          <p:cNvSpPr>
            <a:spLocks noChangeArrowheads="1"/>
          </p:cNvSpPr>
          <p:nvPr/>
        </p:nvSpPr>
        <p:spPr bwMode="auto">
          <a:xfrm>
            <a:off x="2668588" y="1114425"/>
            <a:ext cx="4297362" cy="2105025"/>
          </a:xfrm>
          <a:prstGeom prst="roundRect">
            <a:avLst>
              <a:gd name="adj" fmla="val 16667"/>
            </a:avLst>
          </a:prstGeom>
          <a:solidFill>
            <a:schemeClr val="hlink"/>
          </a:solidFill>
          <a:ln w="28575">
            <a:solidFill>
              <a:schemeClr val="tx1"/>
            </a:solidFill>
            <a:round/>
            <a:headEnd/>
            <a:tailEnd/>
          </a:ln>
          <a:effectLst/>
        </p:spPr>
        <p:txBody>
          <a:bodyPr wrap="none"/>
          <a:lstStyle/>
          <a:p>
            <a:pPr algn="ctr"/>
            <a:r>
              <a:rPr lang="en-US" sz="2000">
                <a:latin typeface="Arial" charset="0"/>
              </a:rPr>
              <a:t>Long-term Procedural Memory</a:t>
            </a:r>
          </a:p>
          <a:p>
            <a:pPr algn="ctr"/>
            <a:r>
              <a:rPr lang="en-US" sz="2000">
                <a:latin typeface="Arial" charset="0"/>
              </a:rPr>
              <a:t>Production Rules</a:t>
            </a:r>
          </a:p>
        </p:txBody>
      </p:sp>
      <p:sp>
        <p:nvSpPr>
          <p:cNvPr id="558083" name="Rectangle 3"/>
          <p:cNvSpPr>
            <a:spLocks noGrp="1" noChangeArrowheads="1"/>
          </p:cNvSpPr>
          <p:nvPr>
            <p:ph type="title"/>
          </p:nvPr>
        </p:nvSpPr>
        <p:spPr/>
        <p:txBody>
          <a:bodyPr/>
          <a:lstStyle/>
          <a:p>
            <a:r>
              <a:rPr lang="en-US"/>
              <a:t>Current Implementation </a:t>
            </a:r>
          </a:p>
        </p:txBody>
      </p:sp>
      <p:sp>
        <p:nvSpPr>
          <p:cNvPr id="558084" name="Line 4"/>
          <p:cNvSpPr>
            <a:spLocks noChangeShapeType="1"/>
          </p:cNvSpPr>
          <p:nvPr/>
        </p:nvSpPr>
        <p:spPr bwMode="auto">
          <a:xfrm flipH="1">
            <a:off x="5072063" y="3225800"/>
            <a:ext cx="12700" cy="561975"/>
          </a:xfrm>
          <a:prstGeom prst="line">
            <a:avLst/>
          </a:prstGeom>
          <a:noFill/>
          <a:ln w="28575">
            <a:solidFill>
              <a:schemeClr val="tx1"/>
            </a:solidFill>
            <a:round/>
            <a:headEnd/>
            <a:tailEnd type="triangle" w="med" len="med"/>
          </a:ln>
          <a:effectLst/>
        </p:spPr>
        <p:txBody>
          <a:bodyPr/>
          <a:lstStyle/>
          <a:p>
            <a:endParaRPr lang="en-US"/>
          </a:p>
        </p:txBody>
      </p:sp>
      <p:sp>
        <p:nvSpPr>
          <p:cNvPr id="558085" name="Line 5"/>
          <p:cNvSpPr>
            <a:spLocks noChangeShapeType="1"/>
          </p:cNvSpPr>
          <p:nvPr/>
        </p:nvSpPr>
        <p:spPr bwMode="auto">
          <a:xfrm>
            <a:off x="5424488" y="3225800"/>
            <a:ext cx="3175" cy="561975"/>
          </a:xfrm>
          <a:prstGeom prst="line">
            <a:avLst/>
          </a:prstGeom>
          <a:noFill/>
          <a:ln w="28575">
            <a:solidFill>
              <a:schemeClr val="tx1"/>
            </a:solidFill>
            <a:round/>
            <a:headEnd/>
            <a:tailEnd type="triangle" w="med" len="med"/>
          </a:ln>
          <a:effectLst/>
        </p:spPr>
        <p:txBody>
          <a:bodyPr/>
          <a:lstStyle/>
          <a:p>
            <a:endParaRPr lang="en-US"/>
          </a:p>
        </p:txBody>
      </p:sp>
      <p:sp>
        <p:nvSpPr>
          <p:cNvPr id="558086" name="Line 6"/>
          <p:cNvSpPr>
            <a:spLocks noChangeShapeType="1"/>
          </p:cNvSpPr>
          <p:nvPr/>
        </p:nvSpPr>
        <p:spPr bwMode="auto">
          <a:xfrm flipV="1">
            <a:off x="3611563" y="3209925"/>
            <a:ext cx="3175" cy="577850"/>
          </a:xfrm>
          <a:prstGeom prst="line">
            <a:avLst/>
          </a:prstGeom>
          <a:noFill/>
          <a:ln w="28575">
            <a:solidFill>
              <a:schemeClr val="tx1"/>
            </a:solidFill>
            <a:round/>
            <a:headEnd/>
            <a:tailEnd type="triangle" w="med" len="med"/>
          </a:ln>
          <a:effectLst/>
        </p:spPr>
        <p:txBody>
          <a:bodyPr/>
          <a:lstStyle/>
          <a:p>
            <a:endParaRPr lang="en-US"/>
          </a:p>
        </p:txBody>
      </p:sp>
      <p:sp>
        <p:nvSpPr>
          <p:cNvPr id="558087" name="Line 7"/>
          <p:cNvSpPr>
            <a:spLocks noChangeShapeType="1"/>
          </p:cNvSpPr>
          <p:nvPr/>
        </p:nvSpPr>
        <p:spPr bwMode="auto">
          <a:xfrm flipV="1">
            <a:off x="3933825" y="3209925"/>
            <a:ext cx="15875" cy="577850"/>
          </a:xfrm>
          <a:prstGeom prst="line">
            <a:avLst/>
          </a:prstGeom>
          <a:noFill/>
          <a:ln w="28575">
            <a:solidFill>
              <a:schemeClr val="tx1"/>
            </a:solidFill>
            <a:round/>
            <a:headEnd/>
            <a:tailEnd type="triangle" w="med" len="med"/>
          </a:ln>
          <a:effectLst/>
        </p:spPr>
        <p:txBody>
          <a:bodyPr/>
          <a:lstStyle/>
          <a:p>
            <a:endParaRPr lang="en-US"/>
          </a:p>
        </p:txBody>
      </p:sp>
      <p:sp>
        <p:nvSpPr>
          <p:cNvPr id="558088" name="AutoShape 8"/>
          <p:cNvSpPr>
            <a:spLocks noChangeArrowheads="1"/>
          </p:cNvSpPr>
          <p:nvPr/>
        </p:nvSpPr>
        <p:spPr bwMode="auto">
          <a:xfrm>
            <a:off x="2659063" y="3792538"/>
            <a:ext cx="4348162" cy="1725612"/>
          </a:xfrm>
          <a:prstGeom prst="roundRect">
            <a:avLst>
              <a:gd name="adj" fmla="val 16667"/>
            </a:avLst>
          </a:prstGeom>
          <a:solidFill>
            <a:schemeClr val="hlink"/>
          </a:solidFill>
          <a:ln w="28575">
            <a:solidFill>
              <a:schemeClr val="tx1"/>
            </a:solidFill>
            <a:round/>
            <a:headEnd/>
            <a:tailEnd/>
          </a:ln>
          <a:effectLst/>
        </p:spPr>
        <p:txBody>
          <a:bodyPr wrap="none" anchorCtr="1"/>
          <a:lstStyle/>
          <a:p>
            <a:pPr algn="ctr"/>
            <a:endParaRPr lang="en-US" sz="2000">
              <a:latin typeface="Arial" charset="0"/>
            </a:endParaRPr>
          </a:p>
        </p:txBody>
      </p:sp>
      <p:sp>
        <p:nvSpPr>
          <p:cNvPr id="558089" name="Text Box 9"/>
          <p:cNvSpPr txBox="1">
            <a:spLocks noChangeArrowheads="1"/>
          </p:cNvSpPr>
          <p:nvPr/>
        </p:nvSpPr>
        <p:spPr bwMode="auto">
          <a:xfrm>
            <a:off x="31750" y="1579563"/>
            <a:ext cx="2684463" cy="4154984"/>
          </a:xfrm>
          <a:prstGeom prst="rect">
            <a:avLst/>
          </a:prstGeom>
          <a:noFill/>
          <a:ln w="12700">
            <a:noFill/>
            <a:miter lim="800000"/>
            <a:headEnd/>
            <a:tailEnd/>
          </a:ln>
          <a:effectLst/>
        </p:spPr>
        <p:txBody>
          <a:bodyPr>
            <a:spAutoFit/>
          </a:bodyPr>
          <a:lstStyle/>
          <a:p>
            <a:r>
              <a:rPr lang="en-US" u="sng">
                <a:solidFill>
                  <a:srgbClr val="FFFF00"/>
                </a:solidFill>
              </a:rPr>
              <a:t>Encoding</a:t>
            </a:r>
          </a:p>
          <a:p>
            <a:r>
              <a:rPr lang="en-US">
                <a:solidFill>
                  <a:srgbClr val="FFFF00"/>
                </a:solidFill>
              </a:rPr>
              <a:t>   Initiation</a:t>
            </a:r>
          </a:p>
          <a:p>
            <a:r>
              <a:rPr lang="en-US">
                <a:solidFill>
                  <a:srgbClr val="FFFF00"/>
                </a:solidFill>
              </a:rPr>
              <a:t>   Content</a:t>
            </a:r>
          </a:p>
          <a:p>
            <a:r>
              <a:rPr lang="en-US" u="sng">
                <a:solidFill>
                  <a:srgbClr val="FFFF00"/>
                </a:solidFill>
              </a:rPr>
              <a:t>Storage</a:t>
            </a:r>
          </a:p>
          <a:p>
            <a:r>
              <a:rPr lang="en-US">
                <a:solidFill>
                  <a:srgbClr val="FFFF00"/>
                </a:solidFill>
              </a:rPr>
              <a:t>  Episode Structure</a:t>
            </a:r>
          </a:p>
          <a:p>
            <a:r>
              <a:rPr lang="en-US" u="sng">
                <a:solidFill>
                  <a:srgbClr val="FFFF00"/>
                </a:solidFill>
              </a:rPr>
              <a:t>Retrieval</a:t>
            </a:r>
          </a:p>
          <a:p>
            <a:r>
              <a:rPr lang="en-US">
                <a:solidFill>
                  <a:srgbClr val="FFFF00"/>
                </a:solidFill>
              </a:rPr>
              <a:t>  Initiation/Cue</a:t>
            </a:r>
          </a:p>
          <a:p>
            <a:r>
              <a:rPr lang="en-US">
                <a:solidFill>
                  <a:srgbClr val="FFFF00"/>
                </a:solidFill>
              </a:rPr>
              <a:t>  Retrieval</a:t>
            </a:r>
          </a:p>
          <a:p>
            <a:endParaRPr lang="en-US">
              <a:solidFill>
                <a:srgbClr val="FFFF00"/>
              </a:solidFill>
            </a:endParaRPr>
          </a:p>
          <a:p>
            <a:endParaRPr lang="en-US">
              <a:solidFill>
                <a:srgbClr val="FFFF00"/>
              </a:solidFill>
            </a:endParaRPr>
          </a:p>
          <a:p>
            <a:r>
              <a:rPr lang="en-US">
                <a:solidFill>
                  <a:srgbClr val="FFFF00"/>
                </a:solidFill>
              </a:rPr>
              <a:t>    </a:t>
            </a:r>
          </a:p>
        </p:txBody>
      </p:sp>
      <p:sp>
        <p:nvSpPr>
          <p:cNvPr id="558090" name="Text Box 10"/>
          <p:cNvSpPr txBox="1">
            <a:spLocks noChangeArrowheads="1"/>
          </p:cNvSpPr>
          <p:nvPr/>
        </p:nvSpPr>
        <p:spPr bwMode="auto">
          <a:xfrm>
            <a:off x="1319213" y="6067425"/>
            <a:ext cx="6669087" cy="457200"/>
          </a:xfrm>
          <a:prstGeom prst="rect">
            <a:avLst/>
          </a:prstGeom>
          <a:noFill/>
          <a:ln w="12700">
            <a:noFill/>
            <a:miter lim="800000"/>
            <a:headEnd/>
            <a:tailEnd/>
          </a:ln>
          <a:effectLst/>
        </p:spPr>
        <p:txBody>
          <a:bodyPr>
            <a:spAutoFit/>
          </a:bodyPr>
          <a:lstStyle/>
          <a:p>
            <a:pPr algn="ctr">
              <a:spcBef>
                <a:spcPct val="50000"/>
              </a:spcBef>
            </a:pPr>
            <a:r>
              <a:rPr lang="en-US">
                <a:solidFill>
                  <a:srgbClr val="FFFF00"/>
                </a:solidFill>
              </a:rPr>
              <a:t>The closest partial match is retrieved.</a:t>
            </a:r>
          </a:p>
        </p:txBody>
      </p:sp>
      <p:sp>
        <p:nvSpPr>
          <p:cNvPr id="558091" name="Line 11"/>
          <p:cNvSpPr>
            <a:spLocks noChangeShapeType="1"/>
          </p:cNvSpPr>
          <p:nvPr/>
        </p:nvSpPr>
        <p:spPr bwMode="auto">
          <a:xfrm>
            <a:off x="3490913" y="3798888"/>
            <a:ext cx="0" cy="1738312"/>
          </a:xfrm>
          <a:prstGeom prst="line">
            <a:avLst/>
          </a:prstGeom>
          <a:noFill/>
          <a:ln w="12700">
            <a:solidFill>
              <a:schemeClr val="tx1"/>
            </a:solidFill>
            <a:prstDash val="dash"/>
            <a:round/>
            <a:headEnd/>
            <a:tailEnd/>
          </a:ln>
          <a:effectLst/>
        </p:spPr>
        <p:txBody>
          <a:bodyPr/>
          <a:lstStyle/>
          <a:p>
            <a:endParaRPr lang="en-US"/>
          </a:p>
        </p:txBody>
      </p:sp>
      <p:sp>
        <p:nvSpPr>
          <p:cNvPr id="558092" name="Line 12"/>
          <p:cNvSpPr>
            <a:spLocks noChangeShapeType="1"/>
          </p:cNvSpPr>
          <p:nvPr/>
        </p:nvSpPr>
        <p:spPr bwMode="auto">
          <a:xfrm>
            <a:off x="5840413" y="3786188"/>
            <a:ext cx="0" cy="1738312"/>
          </a:xfrm>
          <a:prstGeom prst="line">
            <a:avLst/>
          </a:prstGeom>
          <a:noFill/>
          <a:ln w="12700">
            <a:solidFill>
              <a:schemeClr val="tx1"/>
            </a:solidFill>
            <a:prstDash val="dash"/>
            <a:round/>
            <a:headEnd/>
            <a:tailEnd/>
          </a:ln>
          <a:effectLst/>
        </p:spPr>
        <p:txBody>
          <a:bodyPr/>
          <a:lstStyle/>
          <a:p>
            <a:endParaRPr lang="en-US"/>
          </a:p>
        </p:txBody>
      </p:sp>
      <p:sp>
        <p:nvSpPr>
          <p:cNvPr id="558093" name="Line 13"/>
          <p:cNvSpPr>
            <a:spLocks noChangeShapeType="1"/>
          </p:cNvSpPr>
          <p:nvPr/>
        </p:nvSpPr>
        <p:spPr bwMode="auto">
          <a:xfrm flipV="1">
            <a:off x="5822950" y="4675188"/>
            <a:ext cx="1196975" cy="12700"/>
          </a:xfrm>
          <a:prstGeom prst="line">
            <a:avLst/>
          </a:prstGeom>
          <a:noFill/>
          <a:ln w="12700">
            <a:solidFill>
              <a:schemeClr val="tx1"/>
            </a:solidFill>
            <a:prstDash val="dash"/>
            <a:round/>
            <a:headEnd/>
            <a:tailEnd/>
          </a:ln>
          <a:effectLst/>
        </p:spPr>
        <p:txBody>
          <a:bodyPr/>
          <a:lstStyle/>
          <a:p>
            <a:endParaRPr lang="en-US"/>
          </a:p>
        </p:txBody>
      </p:sp>
      <p:sp>
        <p:nvSpPr>
          <p:cNvPr id="558094" name="Text Box 14"/>
          <p:cNvSpPr txBox="1">
            <a:spLocks noChangeArrowheads="1"/>
          </p:cNvSpPr>
          <p:nvPr/>
        </p:nvSpPr>
        <p:spPr bwMode="auto">
          <a:xfrm>
            <a:off x="2719388" y="5140325"/>
            <a:ext cx="785812" cy="366713"/>
          </a:xfrm>
          <a:prstGeom prst="rect">
            <a:avLst/>
          </a:prstGeom>
          <a:noFill/>
          <a:ln w="12700">
            <a:noFill/>
            <a:miter lim="800000"/>
            <a:headEnd/>
            <a:tailEnd/>
          </a:ln>
          <a:effectLst/>
        </p:spPr>
        <p:txBody>
          <a:bodyPr>
            <a:spAutoFit/>
          </a:bodyPr>
          <a:lstStyle/>
          <a:p>
            <a:pPr>
              <a:spcBef>
                <a:spcPct val="50000"/>
              </a:spcBef>
            </a:pPr>
            <a:r>
              <a:rPr lang="en-US" sz="1800"/>
              <a:t>Input</a:t>
            </a:r>
          </a:p>
        </p:txBody>
      </p:sp>
      <p:sp>
        <p:nvSpPr>
          <p:cNvPr id="558095" name="Text Box 15"/>
          <p:cNvSpPr txBox="1">
            <a:spLocks noChangeArrowheads="1"/>
          </p:cNvSpPr>
          <p:nvPr/>
        </p:nvSpPr>
        <p:spPr bwMode="auto">
          <a:xfrm>
            <a:off x="2667000" y="3786188"/>
            <a:ext cx="966788" cy="366712"/>
          </a:xfrm>
          <a:prstGeom prst="rect">
            <a:avLst/>
          </a:prstGeom>
          <a:noFill/>
          <a:ln w="12700">
            <a:noFill/>
            <a:miter lim="800000"/>
            <a:headEnd/>
            <a:tailEnd/>
          </a:ln>
          <a:effectLst/>
        </p:spPr>
        <p:txBody>
          <a:bodyPr>
            <a:spAutoFit/>
          </a:bodyPr>
          <a:lstStyle/>
          <a:p>
            <a:pPr>
              <a:spcBef>
                <a:spcPct val="50000"/>
              </a:spcBef>
            </a:pPr>
            <a:r>
              <a:rPr lang="en-US" sz="1800"/>
              <a:t>Output</a:t>
            </a:r>
          </a:p>
        </p:txBody>
      </p:sp>
      <p:sp>
        <p:nvSpPr>
          <p:cNvPr id="558096" name="Text Box 16"/>
          <p:cNvSpPr txBox="1">
            <a:spLocks noChangeArrowheads="1"/>
          </p:cNvSpPr>
          <p:nvPr/>
        </p:nvSpPr>
        <p:spPr bwMode="auto">
          <a:xfrm>
            <a:off x="5922963" y="3744913"/>
            <a:ext cx="798512" cy="366712"/>
          </a:xfrm>
          <a:prstGeom prst="rect">
            <a:avLst/>
          </a:prstGeom>
          <a:noFill/>
          <a:ln w="12700">
            <a:noFill/>
            <a:miter lim="800000"/>
            <a:headEnd/>
            <a:tailEnd/>
          </a:ln>
          <a:effectLst/>
        </p:spPr>
        <p:txBody>
          <a:bodyPr>
            <a:spAutoFit/>
          </a:bodyPr>
          <a:lstStyle/>
          <a:p>
            <a:pPr>
              <a:spcBef>
                <a:spcPct val="50000"/>
              </a:spcBef>
            </a:pPr>
            <a:r>
              <a:rPr lang="en-US" sz="1800"/>
              <a:t>Cue</a:t>
            </a:r>
          </a:p>
        </p:txBody>
      </p:sp>
      <p:sp>
        <p:nvSpPr>
          <p:cNvPr id="558097" name="Text Box 17"/>
          <p:cNvSpPr txBox="1">
            <a:spLocks noChangeArrowheads="1"/>
          </p:cNvSpPr>
          <p:nvPr/>
        </p:nvSpPr>
        <p:spPr bwMode="auto">
          <a:xfrm>
            <a:off x="5818188" y="5162550"/>
            <a:ext cx="1223962" cy="366713"/>
          </a:xfrm>
          <a:prstGeom prst="rect">
            <a:avLst/>
          </a:prstGeom>
          <a:noFill/>
          <a:ln w="12700">
            <a:noFill/>
            <a:miter lim="800000"/>
            <a:headEnd/>
            <a:tailEnd/>
          </a:ln>
          <a:effectLst/>
        </p:spPr>
        <p:txBody>
          <a:bodyPr>
            <a:spAutoFit/>
          </a:bodyPr>
          <a:lstStyle/>
          <a:p>
            <a:pPr>
              <a:spcBef>
                <a:spcPct val="50000"/>
              </a:spcBef>
            </a:pPr>
            <a:r>
              <a:rPr lang="en-US" sz="1800"/>
              <a:t>Retrieved</a:t>
            </a:r>
          </a:p>
        </p:txBody>
      </p:sp>
      <p:sp>
        <p:nvSpPr>
          <p:cNvPr id="558098" name="Text Box 18"/>
          <p:cNvSpPr txBox="1">
            <a:spLocks noChangeArrowheads="1"/>
          </p:cNvSpPr>
          <p:nvPr/>
        </p:nvSpPr>
        <p:spPr bwMode="auto">
          <a:xfrm>
            <a:off x="3479800" y="3787775"/>
            <a:ext cx="2549525" cy="457200"/>
          </a:xfrm>
          <a:prstGeom prst="rect">
            <a:avLst/>
          </a:prstGeom>
          <a:noFill/>
          <a:ln w="12700">
            <a:noFill/>
            <a:miter lim="800000"/>
            <a:headEnd/>
            <a:tailEnd/>
          </a:ln>
          <a:effectLst/>
        </p:spPr>
        <p:txBody>
          <a:bodyPr>
            <a:spAutoFit/>
          </a:bodyPr>
          <a:lstStyle/>
          <a:p>
            <a:pPr>
              <a:spcBef>
                <a:spcPct val="50000"/>
              </a:spcBef>
            </a:pPr>
            <a:r>
              <a:rPr lang="en-US"/>
              <a:t>Working Memory</a:t>
            </a:r>
          </a:p>
        </p:txBody>
      </p:sp>
      <p:sp>
        <p:nvSpPr>
          <p:cNvPr id="558099" name="Oval 19"/>
          <p:cNvSpPr>
            <a:spLocks noChangeArrowheads="1"/>
          </p:cNvSpPr>
          <p:nvPr/>
        </p:nvSpPr>
        <p:spPr bwMode="auto">
          <a:xfrm>
            <a:off x="4214813" y="4595813"/>
            <a:ext cx="146050" cy="147637"/>
          </a:xfrm>
          <a:prstGeom prst="ellipse">
            <a:avLst/>
          </a:prstGeom>
          <a:noFill/>
          <a:ln w="28575" algn="ctr">
            <a:solidFill>
              <a:schemeClr val="tx1"/>
            </a:solidFill>
            <a:round/>
            <a:headEnd/>
            <a:tailEnd/>
          </a:ln>
          <a:effectLst/>
        </p:spPr>
        <p:txBody>
          <a:bodyPr/>
          <a:lstStyle/>
          <a:p>
            <a:endParaRPr lang="en-US"/>
          </a:p>
        </p:txBody>
      </p:sp>
      <p:sp>
        <p:nvSpPr>
          <p:cNvPr id="558100" name="Oval 20"/>
          <p:cNvSpPr>
            <a:spLocks noChangeArrowheads="1"/>
          </p:cNvSpPr>
          <p:nvPr/>
        </p:nvSpPr>
        <p:spPr bwMode="auto">
          <a:xfrm>
            <a:off x="4416425" y="4772025"/>
            <a:ext cx="146050" cy="147638"/>
          </a:xfrm>
          <a:prstGeom prst="ellipse">
            <a:avLst/>
          </a:prstGeom>
          <a:noFill/>
          <a:ln w="28575" algn="ctr">
            <a:solidFill>
              <a:schemeClr val="tx1"/>
            </a:solidFill>
            <a:round/>
            <a:headEnd/>
            <a:tailEnd/>
          </a:ln>
          <a:effectLst/>
        </p:spPr>
        <p:txBody>
          <a:bodyPr/>
          <a:lstStyle/>
          <a:p>
            <a:endParaRPr lang="en-US"/>
          </a:p>
        </p:txBody>
      </p:sp>
      <p:sp>
        <p:nvSpPr>
          <p:cNvPr id="558101" name="Line 21"/>
          <p:cNvSpPr>
            <a:spLocks noChangeShapeType="1"/>
          </p:cNvSpPr>
          <p:nvPr/>
        </p:nvSpPr>
        <p:spPr bwMode="auto">
          <a:xfrm>
            <a:off x="4327525" y="4721225"/>
            <a:ext cx="88900" cy="77788"/>
          </a:xfrm>
          <a:prstGeom prst="line">
            <a:avLst/>
          </a:prstGeom>
          <a:noFill/>
          <a:ln w="28575">
            <a:solidFill>
              <a:schemeClr val="tx1"/>
            </a:solidFill>
            <a:round/>
            <a:headEnd/>
            <a:tailEnd/>
          </a:ln>
          <a:effectLst/>
        </p:spPr>
        <p:txBody>
          <a:bodyPr/>
          <a:lstStyle/>
          <a:p>
            <a:endParaRPr lang="en-US"/>
          </a:p>
        </p:txBody>
      </p:sp>
      <p:sp>
        <p:nvSpPr>
          <p:cNvPr id="558102" name="Oval 22"/>
          <p:cNvSpPr>
            <a:spLocks noChangeArrowheads="1"/>
          </p:cNvSpPr>
          <p:nvPr/>
        </p:nvSpPr>
        <p:spPr bwMode="auto">
          <a:xfrm>
            <a:off x="4921250" y="4586288"/>
            <a:ext cx="146050" cy="147637"/>
          </a:xfrm>
          <a:prstGeom prst="ellipse">
            <a:avLst/>
          </a:prstGeom>
          <a:noFill/>
          <a:ln w="28575" algn="ctr">
            <a:solidFill>
              <a:schemeClr val="tx1"/>
            </a:solidFill>
            <a:round/>
            <a:headEnd/>
            <a:tailEnd/>
          </a:ln>
          <a:effectLst/>
        </p:spPr>
        <p:txBody>
          <a:bodyPr/>
          <a:lstStyle/>
          <a:p>
            <a:endParaRPr lang="en-US"/>
          </a:p>
        </p:txBody>
      </p:sp>
      <p:sp>
        <p:nvSpPr>
          <p:cNvPr id="558103" name="Oval 23"/>
          <p:cNvSpPr>
            <a:spLocks noChangeArrowheads="1"/>
          </p:cNvSpPr>
          <p:nvPr/>
        </p:nvSpPr>
        <p:spPr bwMode="auto">
          <a:xfrm>
            <a:off x="5122863" y="4762500"/>
            <a:ext cx="146050" cy="147638"/>
          </a:xfrm>
          <a:prstGeom prst="ellipse">
            <a:avLst/>
          </a:prstGeom>
          <a:noFill/>
          <a:ln w="28575" algn="ctr">
            <a:solidFill>
              <a:schemeClr val="tx1"/>
            </a:solidFill>
            <a:round/>
            <a:headEnd/>
            <a:tailEnd/>
          </a:ln>
          <a:effectLst/>
        </p:spPr>
        <p:txBody>
          <a:bodyPr/>
          <a:lstStyle/>
          <a:p>
            <a:endParaRPr lang="en-US"/>
          </a:p>
        </p:txBody>
      </p:sp>
      <p:sp>
        <p:nvSpPr>
          <p:cNvPr id="558104" name="Oval 24"/>
          <p:cNvSpPr>
            <a:spLocks noChangeArrowheads="1"/>
          </p:cNvSpPr>
          <p:nvPr/>
        </p:nvSpPr>
        <p:spPr bwMode="auto">
          <a:xfrm>
            <a:off x="47132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8105" name="Line 25"/>
          <p:cNvSpPr>
            <a:spLocks noChangeShapeType="1"/>
          </p:cNvSpPr>
          <p:nvPr/>
        </p:nvSpPr>
        <p:spPr bwMode="auto">
          <a:xfrm flipH="1">
            <a:off x="4835525" y="4711700"/>
            <a:ext cx="106363" cy="73025"/>
          </a:xfrm>
          <a:prstGeom prst="line">
            <a:avLst/>
          </a:prstGeom>
          <a:noFill/>
          <a:ln w="28575">
            <a:solidFill>
              <a:schemeClr val="tx1"/>
            </a:solidFill>
            <a:round/>
            <a:headEnd/>
            <a:tailEnd/>
          </a:ln>
          <a:effectLst/>
        </p:spPr>
        <p:txBody>
          <a:bodyPr/>
          <a:lstStyle/>
          <a:p>
            <a:endParaRPr lang="en-US"/>
          </a:p>
        </p:txBody>
      </p:sp>
      <p:sp>
        <p:nvSpPr>
          <p:cNvPr id="558106" name="Line 26"/>
          <p:cNvSpPr>
            <a:spLocks noChangeShapeType="1"/>
          </p:cNvSpPr>
          <p:nvPr/>
        </p:nvSpPr>
        <p:spPr bwMode="auto">
          <a:xfrm>
            <a:off x="5032375" y="4710113"/>
            <a:ext cx="90488" cy="77787"/>
          </a:xfrm>
          <a:prstGeom prst="line">
            <a:avLst/>
          </a:prstGeom>
          <a:noFill/>
          <a:ln w="28575">
            <a:solidFill>
              <a:schemeClr val="tx1"/>
            </a:solidFill>
            <a:round/>
            <a:headEnd/>
            <a:tailEnd/>
          </a:ln>
          <a:effectLst/>
        </p:spPr>
        <p:txBody>
          <a:bodyPr/>
          <a:lstStyle/>
          <a:p>
            <a:endParaRPr lang="en-US"/>
          </a:p>
        </p:txBody>
      </p:sp>
      <p:sp>
        <p:nvSpPr>
          <p:cNvPr id="558107" name="Oval 27"/>
          <p:cNvSpPr>
            <a:spLocks noChangeArrowheads="1"/>
          </p:cNvSpPr>
          <p:nvPr/>
        </p:nvSpPr>
        <p:spPr bwMode="auto">
          <a:xfrm>
            <a:off x="4562475" y="4406900"/>
            <a:ext cx="146050" cy="147638"/>
          </a:xfrm>
          <a:prstGeom prst="ellipse">
            <a:avLst/>
          </a:prstGeom>
          <a:noFill/>
          <a:ln w="28575" algn="ctr">
            <a:solidFill>
              <a:schemeClr val="tx1"/>
            </a:solidFill>
            <a:round/>
            <a:headEnd/>
            <a:tailEnd/>
          </a:ln>
          <a:effectLst/>
        </p:spPr>
        <p:txBody>
          <a:bodyPr/>
          <a:lstStyle/>
          <a:p>
            <a:endParaRPr lang="en-US"/>
          </a:p>
        </p:txBody>
      </p:sp>
      <p:sp>
        <p:nvSpPr>
          <p:cNvPr id="558108" name="Line 28"/>
          <p:cNvSpPr>
            <a:spLocks noChangeShapeType="1"/>
          </p:cNvSpPr>
          <p:nvPr/>
        </p:nvSpPr>
        <p:spPr bwMode="auto">
          <a:xfrm flipH="1">
            <a:off x="4360863" y="4522788"/>
            <a:ext cx="209550" cy="109537"/>
          </a:xfrm>
          <a:prstGeom prst="line">
            <a:avLst/>
          </a:prstGeom>
          <a:noFill/>
          <a:ln w="28575">
            <a:solidFill>
              <a:schemeClr val="tx1"/>
            </a:solidFill>
            <a:round/>
            <a:headEnd/>
            <a:tailEnd/>
          </a:ln>
          <a:effectLst/>
        </p:spPr>
        <p:txBody>
          <a:bodyPr/>
          <a:lstStyle/>
          <a:p>
            <a:endParaRPr lang="en-US"/>
          </a:p>
        </p:txBody>
      </p:sp>
      <p:sp>
        <p:nvSpPr>
          <p:cNvPr id="558109" name="Line 29"/>
          <p:cNvSpPr>
            <a:spLocks noChangeShapeType="1"/>
          </p:cNvSpPr>
          <p:nvPr/>
        </p:nvSpPr>
        <p:spPr bwMode="auto">
          <a:xfrm>
            <a:off x="4706938" y="4498975"/>
            <a:ext cx="214312" cy="125413"/>
          </a:xfrm>
          <a:prstGeom prst="line">
            <a:avLst/>
          </a:prstGeom>
          <a:noFill/>
          <a:ln w="28575">
            <a:solidFill>
              <a:schemeClr val="tx1"/>
            </a:solidFill>
            <a:round/>
            <a:headEnd/>
            <a:tailEnd/>
          </a:ln>
          <a:effectLst/>
        </p:spPr>
        <p:txBody>
          <a:bodyPr/>
          <a:lstStyle/>
          <a:p>
            <a:endParaRPr lang="en-US"/>
          </a:p>
        </p:txBody>
      </p:sp>
      <p:sp>
        <p:nvSpPr>
          <p:cNvPr id="558110" name="Oval 30"/>
          <p:cNvSpPr>
            <a:spLocks noChangeArrowheads="1"/>
          </p:cNvSpPr>
          <p:nvPr/>
        </p:nvSpPr>
        <p:spPr bwMode="auto">
          <a:xfrm>
            <a:off x="4429125" y="5003800"/>
            <a:ext cx="147638" cy="147638"/>
          </a:xfrm>
          <a:prstGeom prst="ellipse">
            <a:avLst/>
          </a:prstGeom>
          <a:noFill/>
          <a:ln w="28575" algn="ctr">
            <a:solidFill>
              <a:schemeClr val="tx1"/>
            </a:solidFill>
            <a:round/>
            <a:headEnd/>
            <a:tailEnd/>
          </a:ln>
          <a:effectLst/>
        </p:spPr>
        <p:txBody>
          <a:bodyPr/>
          <a:lstStyle/>
          <a:p>
            <a:endParaRPr lang="en-US"/>
          </a:p>
        </p:txBody>
      </p:sp>
      <p:sp>
        <p:nvSpPr>
          <p:cNvPr id="558111" name="Line 31"/>
          <p:cNvSpPr>
            <a:spLocks noChangeShapeType="1"/>
          </p:cNvSpPr>
          <p:nvPr/>
        </p:nvSpPr>
        <p:spPr bwMode="auto">
          <a:xfrm flipH="1">
            <a:off x="4487863" y="4926013"/>
            <a:ext cx="9525" cy="61912"/>
          </a:xfrm>
          <a:prstGeom prst="line">
            <a:avLst/>
          </a:prstGeom>
          <a:noFill/>
          <a:ln w="28575">
            <a:solidFill>
              <a:schemeClr val="tx1"/>
            </a:solidFill>
            <a:round/>
            <a:headEnd/>
            <a:tailEnd/>
          </a:ln>
          <a:effectLst/>
        </p:spPr>
        <p:txBody>
          <a:bodyPr/>
          <a:lstStyle/>
          <a:p>
            <a:endParaRPr lang="en-US"/>
          </a:p>
        </p:txBody>
      </p:sp>
      <p:sp>
        <p:nvSpPr>
          <p:cNvPr id="558112" name="Oval 32"/>
          <p:cNvSpPr>
            <a:spLocks noChangeArrowheads="1"/>
          </p:cNvSpPr>
          <p:nvPr/>
        </p:nvSpPr>
        <p:spPr bwMode="auto">
          <a:xfrm>
            <a:off x="2916238" y="4254500"/>
            <a:ext cx="146050" cy="147638"/>
          </a:xfrm>
          <a:prstGeom prst="ellipse">
            <a:avLst/>
          </a:prstGeom>
          <a:noFill/>
          <a:ln w="28575" algn="ctr">
            <a:solidFill>
              <a:schemeClr val="tx1"/>
            </a:solidFill>
            <a:round/>
            <a:headEnd/>
            <a:tailEnd/>
          </a:ln>
          <a:effectLst/>
        </p:spPr>
        <p:txBody>
          <a:bodyPr/>
          <a:lstStyle/>
          <a:p>
            <a:endParaRPr lang="en-US"/>
          </a:p>
        </p:txBody>
      </p:sp>
      <p:sp>
        <p:nvSpPr>
          <p:cNvPr id="558113" name="Oval 33"/>
          <p:cNvSpPr>
            <a:spLocks noChangeArrowheads="1"/>
          </p:cNvSpPr>
          <p:nvPr/>
        </p:nvSpPr>
        <p:spPr bwMode="auto">
          <a:xfrm>
            <a:off x="3117850" y="4430713"/>
            <a:ext cx="146050" cy="147637"/>
          </a:xfrm>
          <a:prstGeom prst="ellipse">
            <a:avLst/>
          </a:prstGeom>
          <a:noFill/>
          <a:ln w="28575" algn="ctr">
            <a:solidFill>
              <a:schemeClr val="tx1"/>
            </a:solidFill>
            <a:round/>
            <a:headEnd/>
            <a:tailEnd/>
          </a:ln>
          <a:effectLst/>
        </p:spPr>
        <p:txBody>
          <a:bodyPr/>
          <a:lstStyle/>
          <a:p>
            <a:endParaRPr lang="en-US"/>
          </a:p>
        </p:txBody>
      </p:sp>
      <p:sp>
        <p:nvSpPr>
          <p:cNvPr id="558114" name="Line 34"/>
          <p:cNvSpPr>
            <a:spLocks noChangeShapeType="1"/>
          </p:cNvSpPr>
          <p:nvPr/>
        </p:nvSpPr>
        <p:spPr bwMode="auto">
          <a:xfrm>
            <a:off x="3027363" y="4379913"/>
            <a:ext cx="90487" cy="77787"/>
          </a:xfrm>
          <a:prstGeom prst="line">
            <a:avLst/>
          </a:prstGeom>
          <a:noFill/>
          <a:ln w="28575">
            <a:solidFill>
              <a:schemeClr val="tx1"/>
            </a:solidFill>
            <a:round/>
            <a:headEnd/>
            <a:tailEnd/>
          </a:ln>
          <a:effectLst/>
        </p:spPr>
        <p:txBody>
          <a:bodyPr/>
          <a:lstStyle/>
          <a:p>
            <a:endParaRPr lang="en-US"/>
          </a:p>
        </p:txBody>
      </p:sp>
      <p:sp>
        <p:nvSpPr>
          <p:cNvPr id="558115" name="Line 35"/>
          <p:cNvSpPr>
            <a:spLocks noChangeShapeType="1"/>
          </p:cNvSpPr>
          <p:nvPr/>
        </p:nvSpPr>
        <p:spPr bwMode="auto">
          <a:xfrm flipH="1" flipV="1">
            <a:off x="3248025" y="4489450"/>
            <a:ext cx="522288" cy="66675"/>
          </a:xfrm>
          <a:prstGeom prst="line">
            <a:avLst/>
          </a:prstGeom>
          <a:noFill/>
          <a:ln w="28575">
            <a:solidFill>
              <a:schemeClr val="tx1"/>
            </a:solidFill>
            <a:round/>
            <a:headEnd/>
            <a:tailEnd/>
          </a:ln>
          <a:effectLst/>
        </p:spPr>
        <p:txBody>
          <a:bodyPr/>
          <a:lstStyle/>
          <a:p>
            <a:endParaRPr lang="en-US"/>
          </a:p>
        </p:txBody>
      </p:sp>
      <p:sp>
        <p:nvSpPr>
          <p:cNvPr id="558116" name="Line 36"/>
          <p:cNvSpPr>
            <a:spLocks noChangeShapeType="1"/>
          </p:cNvSpPr>
          <p:nvPr/>
        </p:nvSpPr>
        <p:spPr bwMode="auto">
          <a:xfrm flipV="1">
            <a:off x="2690813" y="4660900"/>
            <a:ext cx="773112" cy="25400"/>
          </a:xfrm>
          <a:prstGeom prst="line">
            <a:avLst/>
          </a:prstGeom>
          <a:noFill/>
          <a:ln w="12700">
            <a:solidFill>
              <a:schemeClr val="tx1"/>
            </a:solidFill>
            <a:prstDash val="dash"/>
            <a:round/>
            <a:headEnd/>
            <a:tailEnd/>
          </a:ln>
          <a:effectLst/>
        </p:spPr>
        <p:txBody>
          <a:bodyPr/>
          <a:lstStyle/>
          <a:p>
            <a:endParaRPr lang="en-US"/>
          </a:p>
        </p:txBody>
      </p:sp>
      <p:sp>
        <p:nvSpPr>
          <p:cNvPr id="558117" name="Oval 37"/>
          <p:cNvSpPr>
            <a:spLocks noChangeArrowheads="1"/>
          </p:cNvSpPr>
          <p:nvPr/>
        </p:nvSpPr>
        <p:spPr bwMode="auto">
          <a:xfrm>
            <a:off x="3770313" y="4494213"/>
            <a:ext cx="146050" cy="147637"/>
          </a:xfrm>
          <a:prstGeom prst="ellipse">
            <a:avLst/>
          </a:prstGeom>
          <a:noFill/>
          <a:ln w="28575" algn="ctr">
            <a:solidFill>
              <a:schemeClr val="tx1"/>
            </a:solidFill>
            <a:round/>
            <a:headEnd/>
            <a:tailEnd/>
          </a:ln>
          <a:effectLst/>
        </p:spPr>
        <p:txBody>
          <a:bodyPr/>
          <a:lstStyle/>
          <a:p>
            <a:endParaRPr lang="en-US"/>
          </a:p>
        </p:txBody>
      </p:sp>
      <p:sp>
        <p:nvSpPr>
          <p:cNvPr id="558118" name="Line 38"/>
          <p:cNvSpPr>
            <a:spLocks noChangeShapeType="1"/>
          </p:cNvSpPr>
          <p:nvPr/>
        </p:nvSpPr>
        <p:spPr bwMode="auto">
          <a:xfrm flipH="1">
            <a:off x="3914775" y="4451350"/>
            <a:ext cx="652463" cy="112713"/>
          </a:xfrm>
          <a:prstGeom prst="line">
            <a:avLst/>
          </a:prstGeom>
          <a:noFill/>
          <a:ln w="28575">
            <a:solidFill>
              <a:schemeClr val="tx1"/>
            </a:solidFill>
            <a:round/>
            <a:headEnd/>
            <a:tailEnd/>
          </a:ln>
          <a:effectLst/>
        </p:spPr>
        <p:txBody>
          <a:bodyPr/>
          <a:lstStyle/>
          <a:p>
            <a:endParaRPr lang="en-US"/>
          </a:p>
        </p:txBody>
      </p:sp>
      <p:sp>
        <p:nvSpPr>
          <p:cNvPr id="558119" name="Oval 39"/>
          <p:cNvSpPr>
            <a:spLocks noChangeArrowheads="1"/>
          </p:cNvSpPr>
          <p:nvPr/>
        </p:nvSpPr>
        <p:spPr bwMode="auto">
          <a:xfrm>
            <a:off x="3208338" y="4795838"/>
            <a:ext cx="146050" cy="147637"/>
          </a:xfrm>
          <a:prstGeom prst="ellipse">
            <a:avLst/>
          </a:prstGeom>
          <a:noFill/>
          <a:ln w="28575" algn="ctr">
            <a:solidFill>
              <a:schemeClr val="tx1"/>
            </a:solidFill>
            <a:round/>
            <a:headEnd/>
            <a:tailEnd/>
          </a:ln>
          <a:effectLst/>
        </p:spPr>
        <p:txBody>
          <a:bodyPr/>
          <a:lstStyle/>
          <a:p>
            <a:endParaRPr lang="en-US"/>
          </a:p>
        </p:txBody>
      </p:sp>
      <p:sp>
        <p:nvSpPr>
          <p:cNvPr id="558120" name="Line 40"/>
          <p:cNvSpPr>
            <a:spLocks noChangeShapeType="1"/>
          </p:cNvSpPr>
          <p:nvPr/>
        </p:nvSpPr>
        <p:spPr bwMode="auto">
          <a:xfrm flipH="1">
            <a:off x="3354388" y="4632325"/>
            <a:ext cx="442912" cy="219075"/>
          </a:xfrm>
          <a:prstGeom prst="line">
            <a:avLst/>
          </a:prstGeom>
          <a:noFill/>
          <a:ln w="28575">
            <a:solidFill>
              <a:schemeClr val="tx1"/>
            </a:solidFill>
            <a:round/>
            <a:headEnd/>
            <a:tailEnd/>
          </a:ln>
          <a:effectLst/>
        </p:spPr>
        <p:txBody>
          <a:bodyPr/>
          <a:lstStyle/>
          <a:p>
            <a:endParaRPr lang="en-US"/>
          </a:p>
        </p:txBody>
      </p:sp>
      <p:sp>
        <p:nvSpPr>
          <p:cNvPr id="558121" name="Oval 41"/>
          <p:cNvSpPr>
            <a:spLocks noChangeArrowheads="1"/>
          </p:cNvSpPr>
          <p:nvPr/>
        </p:nvSpPr>
        <p:spPr bwMode="auto">
          <a:xfrm>
            <a:off x="3189288" y="5027613"/>
            <a:ext cx="146050" cy="147637"/>
          </a:xfrm>
          <a:prstGeom prst="ellipse">
            <a:avLst/>
          </a:prstGeom>
          <a:noFill/>
          <a:ln w="28575" algn="ctr">
            <a:solidFill>
              <a:schemeClr val="tx1"/>
            </a:solidFill>
            <a:round/>
            <a:headEnd/>
            <a:tailEnd/>
          </a:ln>
          <a:effectLst/>
        </p:spPr>
        <p:txBody>
          <a:bodyPr/>
          <a:lstStyle/>
          <a:p>
            <a:endParaRPr lang="en-US"/>
          </a:p>
        </p:txBody>
      </p:sp>
      <p:sp>
        <p:nvSpPr>
          <p:cNvPr id="558122" name="Line 42"/>
          <p:cNvSpPr>
            <a:spLocks noChangeShapeType="1"/>
          </p:cNvSpPr>
          <p:nvPr/>
        </p:nvSpPr>
        <p:spPr bwMode="auto">
          <a:xfrm flipH="1">
            <a:off x="3248025" y="4960938"/>
            <a:ext cx="38100" cy="69850"/>
          </a:xfrm>
          <a:prstGeom prst="line">
            <a:avLst/>
          </a:prstGeom>
          <a:noFill/>
          <a:ln w="28575">
            <a:solidFill>
              <a:schemeClr val="tx1"/>
            </a:solidFill>
            <a:round/>
            <a:headEnd/>
            <a:tailEnd/>
          </a:ln>
          <a:effectLst/>
        </p:spPr>
        <p:txBody>
          <a:bodyPr/>
          <a:lstStyle/>
          <a:p>
            <a:endParaRPr lang="en-US"/>
          </a:p>
        </p:txBody>
      </p:sp>
      <p:sp>
        <p:nvSpPr>
          <p:cNvPr id="558123" name="Oval 43"/>
          <p:cNvSpPr>
            <a:spLocks noChangeArrowheads="1"/>
          </p:cNvSpPr>
          <p:nvPr/>
        </p:nvSpPr>
        <p:spPr bwMode="auto">
          <a:xfrm>
            <a:off x="4014788" y="4773613"/>
            <a:ext cx="147637" cy="146050"/>
          </a:xfrm>
          <a:prstGeom prst="ellipse">
            <a:avLst/>
          </a:prstGeom>
          <a:noFill/>
          <a:ln w="28575" algn="ctr">
            <a:solidFill>
              <a:schemeClr val="tx1"/>
            </a:solidFill>
            <a:round/>
            <a:headEnd/>
            <a:tailEnd/>
          </a:ln>
          <a:effectLst/>
        </p:spPr>
        <p:txBody>
          <a:bodyPr/>
          <a:lstStyle/>
          <a:p>
            <a:endParaRPr lang="en-US"/>
          </a:p>
        </p:txBody>
      </p:sp>
      <p:sp>
        <p:nvSpPr>
          <p:cNvPr id="558124" name="Line 44"/>
          <p:cNvSpPr>
            <a:spLocks noChangeShapeType="1"/>
          </p:cNvSpPr>
          <p:nvPr/>
        </p:nvSpPr>
        <p:spPr bwMode="auto">
          <a:xfrm flipH="1">
            <a:off x="4137025" y="4711700"/>
            <a:ext cx="106363" cy="73025"/>
          </a:xfrm>
          <a:prstGeom prst="line">
            <a:avLst/>
          </a:prstGeom>
          <a:noFill/>
          <a:ln w="28575">
            <a:solidFill>
              <a:schemeClr val="tx1"/>
            </a:solidFill>
            <a:round/>
            <a:headEnd/>
            <a:tailEnd/>
          </a:ln>
          <a:effectLst/>
        </p:spPr>
        <p:txBody>
          <a:bodyPr/>
          <a:lstStyle/>
          <a:p>
            <a:endParaRPr lang="en-US"/>
          </a:p>
        </p:txBody>
      </p:sp>
      <p:sp>
        <p:nvSpPr>
          <p:cNvPr id="558125" name="Line 45"/>
          <p:cNvSpPr>
            <a:spLocks noChangeShapeType="1"/>
          </p:cNvSpPr>
          <p:nvPr/>
        </p:nvSpPr>
        <p:spPr bwMode="auto">
          <a:xfrm>
            <a:off x="44021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8126" name="Line 46"/>
          <p:cNvSpPr>
            <a:spLocks noChangeShapeType="1"/>
          </p:cNvSpPr>
          <p:nvPr/>
        </p:nvSpPr>
        <p:spPr bwMode="auto">
          <a:xfrm>
            <a:off x="44021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8127" name="Line 47"/>
          <p:cNvSpPr>
            <a:spLocks noChangeShapeType="1"/>
          </p:cNvSpPr>
          <p:nvPr/>
        </p:nvSpPr>
        <p:spPr bwMode="auto">
          <a:xfrm>
            <a:off x="44021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8128" name="Line 48"/>
          <p:cNvSpPr>
            <a:spLocks noChangeShapeType="1"/>
          </p:cNvSpPr>
          <p:nvPr/>
        </p:nvSpPr>
        <p:spPr bwMode="auto">
          <a:xfrm>
            <a:off x="44021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8129" name="Line 49"/>
          <p:cNvSpPr>
            <a:spLocks noChangeShapeType="1"/>
          </p:cNvSpPr>
          <p:nvPr/>
        </p:nvSpPr>
        <p:spPr bwMode="auto">
          <a:xfrm>
            <a:off x="44021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8130" name="Line 50"/>
          <p:cNvSpPr>
            <a:spLocks noChangeShapeType="1"/>
          </p:cNvSpPr>
          <p:nvPr/>
        </p:nvSpPr>
        <p:spPr bwMode="auto">
          <a:xfrm>
            <a:off x="3632200" y="26590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8131" name="Line 51"/>
          <p:cNvSpPr>
            <a:spLocks noChangeShapeType="1"/>
          </p:cNvSpPr>
          <p:nvPr/>
        </p:nvSpPr>
        <p:spPr bwMode="auto">
          <a:xfrm>
            <a:off x="3632200" y="28575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8132" name="Line 52"/>
          <p:cNvSpPr>
            <a:spLocks noChangeShapeType="1"/>
          </p:cNvSpPr>
          <p:nvPr/>
        </p:nvSpPr>
        <p:spPr bwMode="auto">
          <a:xfrm>
            <a:off x="3632200" y="3052763"/>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8133" name="Line 53"/>
          <p:cNvSpPr>
            <a:spLocks noChangeShapeType="1"/>
          </p:cNvSpPr>
          <p:nvPr/>
        </p:nvSpPr>
        <p:spPr bwMode="auto">
          <a:xfrm>
            <a:off x="3632200" y="223678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8134" name="Line 54"/>
          <p:cNvSpPr>
            <a:spLocks noChangeShapeType="1"/>
          </p:cNvSpPr>
          <p:nvPr/>
        </p:nvSpPr>
        <p:spPr bwMode="auto">
          <a:xfrm>
            <a:off x="3632200" y="243522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8135" name="Line 55"/>
          <p:cNvSpPr>
            <a:spLocks noChangeShapeType="1"/>
          </p:cNvSpPr>
          <p:nvPr/>
        </p:nvSpPr>
        <p:spPr bwMode="auto">
          <a:xfrm>
            <a:off x="5214938" y="2662238"/>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8136" name="Line 56"/>
          <p:cNvSpPr>
            <a:spLocks noChangeShapeType="1"/>
          </p:cNvSpPr>
          <p:nvPr/>
        </p:nvSpPr>
        <p:spPr bwMode="auto">
          <a:xfrm>
            <a:off x="5214938" y="2860675"/>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8137" name="Line 57"/>
          <p:cNvSpPr>
            <a:spLocks noChangeShapeType="1"/>
          </p:cNvSpPr>
          <p:nvPr/>
        </p:nvSpPr>
        <p:spPr bwMode="auto">
          <a:xfrm>
            <a:off x="5214938" y="3055938"/>
            <a:ext cx="568325" cy="4762"/>
          </a:xfrm>
          <a:prstGeom prst="line">
            <a:avLst/>
          </a:prstGeom>
          <a:noFill/>
          <a:ln w="28575">
            <a:solidFill>
              <a:schemeClr val="tx1"/>
            </a:solidFill>
            <a:round/>
            <a:headEnd/>
            <a:tailEnd type="triangle" w="med" len="med"/>
          </a:ln>
          <a:effectLst/>
        </p:spPr>
        <p:txBody>
          <a:bodyPr/>
          <a:lstStyle/>
          <a:p>
            <a:endParaRPr lang="en-US"/>
          </a:p>
        </p:txBody>
      </p:sp>
      <p:sp>
        <p:nvSpPr>
          <p:cNvPr id="558138" name="Line 58"/>
          <p:cNvSpPr>
            <a:spLocks noChangeShapeType="1"/>
          </p:cNvSpPr>
          <p:nvPr/>
        </p:nvSpPr>
        <p:spPr bwMode="auto">
          <a:xfrm>
            <a:off x="5214938" y="2239963"/>
            <a:ext cx="568325" cy="3175"/>
          </a:xfrm>
          <a:prstGeom prst="line">
            <a:avLst/>
          </a:prstGeom>
          <a:noFill/>
          <a:ln w="28575">
            <a:solidFill>
              <a:schemeClr val="tx1"/>
            </a:solidFill>
            <a:round/>
            <a:headEnd/>
            <a:tailEnd type="triangle" w="med" len="med"/>
          </a:ln>
          <a:effectLst/>
        </p:spPr>
        <p:txBody>
          <a:bodyPr/>
          <a:lstStyle/>
          <a:p>
            <a:endParaRPr lang="en-US"/>
          </a:p>
        </p:txBody>
      </p:sp>
      <p:sp>
        <p:nvSpPr>
          <p:cNvPr id="558139" name="Line 59"/>
          <p:cNvSpPr>
            <a:spLocks noChangeShapeType="1"/>
          </p:cNvSpPr>
          <p:nvPr/>
        </p:nvSpPr>
        <p:spPr bwMode="auto">
          <a:xfrm>
            <a:off x="5214938" y="2438400"/>
            <a:ext cx="568325" cy="4763"/>
          </a:xfrm>
          <a:prstGeom prst="line">
            <a:avLst/>
          </a:prstGeom>
          <a:noFill/>
          <a:ln w="28575">
            <a:solidFill>
              <a:schemeClr val="tx1"/>
            </a:solidFill>
            <a:round/>
            <a:headEnd/>
            <a:tailEnd type="triangle" w="med" len="med"/>
          </a:ln>
          <a:effectLst/>
        </p:spPr>
        <p:txBody>
          <a:bodyPr/>
          <a:lstStyle/>
          <a:p>
            <a:endParaRPr lang="en-US"/>
          </a:p>
        </p:txBody>
      </p:sp>
      <p:sp>
        <p:nvSpPr>
          <p:cNvPr id="558141" name="Text Box 61"/>
          <p:cNvSpPr txBox="1">
            <a:spLocks noChangeArrowheads="1"/>
          </p:cNvSpPr>
          <p:nvPr/>
        </p:nvSpPr>
        <p:spPr bwMode="auto">
          <a:xfrm>
            <a:off x="7208838" y="4457700"/>
            <a:ext cx="1730375" cy="730250"/>
          </a:xfrm>
          <a:prstGeom prst="rect">
            <a:avLst/>
          </a:prstGeom>
          <a:solidFill>
            <a:srgbClr val="9900CC"/>
          </a:solidFill>
          <a:ln w="28575" algn="ctr">
            <a:solidFill>
              <a:schemeClr val="tx1"/>
            </a:solidFill>
            <a:miter lim="800000"/>
            <a:headEnd/>
            <a:tailEnd/>
          </a:ln>
          <a:effectLst/>
        </p:spPr>
        <p:txBody>
          <a:bodyPr>
            <a:spAutoFit/>
          </a:bodyPr>
          <a:lstStyle/>
          <a:p>
            <a:pPr algn="ctr"/>
            <a:r>
              <a:rPr lang="en-US" sz="2000"/>
              <a:t>Episodic</a:t>
            </a:r>
          </a:p>
          <a:p>
            <a:pPr algn="ctr"/>
            <a:r>
              <a:rPr lang="en-US" sz="2000"/>
              <a:t>Learning</a:t>
            </a:r>
          </a:p>
        </p:txBody>
      </p:sp>
      <p:sp>
        <p:nvSpPr>
          <p:cNvPr id="558161" name="Rectangle 81"/>
          <p:cNvSpPr>
            <a:spLocks noChangeArrowheads="1"/>
          </p:cNvSpPr>
          <p:nvPr/>
        </p:nvSpPr>
        <p:spPr bwMode="auto">
          <a:xfrm>
            <a:off x="7442200" y="21097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4" name="Group 82"/>
          <p:cNvGrpSpPr>
            <a:grpSpLocks/>
          </p:cNvGrpSpPr>
          <p:nvPr/>
        </p:nvGrpSpPr>
        <p:grpSpPr bwMode="auto">
          <a:xfrm>
            <a:off x="7515225" y="2244725"/>
            <a:ext cx="523875" cy="195263"/>
            <a:chOff x="4798" y="2265"/>
            <a:chExt cx="330" cy="123"/>
          </a:xfrm>
        </p:grpSpPr>
        <p:sp>
          <p:nvSpPr>
            <p:cNvPr id="558163" name="Oval 83"/>
            <p:cNvSpPr>
              <a:spLocks noChangeArrowheads="1"/>
            </p:cNvSpPr>
            <p:nvPr/>
          </p:nvSpPr>
          <p:spPr bwMode="auto">
            <a:xfrm>
              <a:off x="5056" y="2312"/>
              <a:ext cx="29" cy="20"/>
            </a:xfrm>
            <a:prstGeom prst="ellipse">
              <a:avLst/>
            </a:prstGeom>
            <a:noFill/>
            <a:ln w="28575" algn="ctr">
              <a:solidFill>
                <a:schemeClr val="tx1"/>
              </a:solidFill>
              <a:round/>
              <a:headEnd/>
              <a:tailEnd/>
            </a:ln>
            <a:effectLst/>
          </p:spPr>
          <p:txBody>
            <a:bodyPr/>
            <a:lstStyle/>
            <a:p>
              <a:endParaRPr lang="en-US"/>
            </a:p>
          </p:txBody>
        </p:sp>
        <p:sp>
          <p:nvSpPr>
            <p:cNvPr id="558164" name="Oval 84"/>
            <p:cNvSpPr>
              <a:spLocks noChangeArrowheads="1"/>
            </p:cNvSpPr>
            <p:nvPr/>
          </p:nvSpPr>
          <p:spPr bwMode="auto">
            <a:xfrm>
              <a:off x="5096" y="2336"/>
              <a:ext cx="29" cy="20"/>
            </a:xfrm>
            <a:prstGeom prst="ellipse">
              <a:avLst/>
            </a:prstGeom>
            <a:noFill/>
            <a:ln w="28575" algn="ctr">
              <a:solidFill>
                <a:schemeClr val="tx1"/>
              </a:solidFill>
              <a:round/>
              <a:headEnd/>
              <a:tailEnd/>
            </a:ln>
            <a:effectLst/>
          </p:spPr>
          <p:txBody>
            <a:bodyPr/>
            <a:lstStyle/>
            <a:p>
              <a:endParaRPr lang="en-US"/>
            </a:p>
          </p:txBody>
        </p:sp>
        <p:sp>
          <p:nvSpPr>
            <p:cNvPr id="558165" name="Line 85"/>
            <p:cNvSpPr>
              <a:spLocks noChangeShapeType="1"/>
            </p:cNvSpPr>
            <p:nvPr/>
          </p:nvSpPr>
          <p:spPr bwMode="auto">
            <a:xfrm>
              <a:off x="5079" y="2329"/>
              <a:ext cx="17" cy="11"/>
            </a:xfrm>
            <a:prstGeom prst="line">
              <a:avLst/>
            </a:prstGeom>
            <a:noFill/>
            <a:ln w="28575">
              <a:solidFill>
                <a:schemeClr val="tx1"/>
              </a:solidFill>
              <a:round/>
              <a:headEnd/>
              <a:tailEnd/>
            </a:ln>
            <a:effectLst/>
          </p:spPr>
          <p:txBody>
            <a:bodyPr/>
            <a:lstStyle/>
            <a:p>
              <a:endParaRPr lang="en-US"/>
            </a:p>
          </p:txBody>
        </p:sp>
        <p:sp>
          <p:nvSpPr>
            <p:cNvPr id="558166" name="Line 86"/>
            <p:cNvSpPr>
              <a:spLocks noChangeShapeType="1"/>
            </p:cNvSpPr>
            <p:nvPr/>
          </p:nvSpPr>
          <p:spPr bwMode="auto">
            <a:xfrm flipH="1">
              <a:off x="5085" y="2302"/>
              <a:ext cx="42" cy="15"/>
            </a:xfrm>
            <a:prstGeom prst="line">
              <a:avLst/>
            </a:prstGeom>
            <a:noFill/>
            <a:ln w="28575">
              <a:solidFill>
                <a:schemeClr val="tx1"/>
              </a:solidFill>
              <a:round/>
              <a:headEnd/>
              <a:tailEnd/>
            </a:ln>
            <a:effectLst/>
          </p:spPr>
          <p:txBody>
            <a:bodyPr/>
            <a:lstStyle/>
            <a:p>
              <a:endParaRPr lang="en-US"/>
            </a:p>
          </p:txBody>
        </p:sp>
        <p:sp>
          <p:nvSpPr>
            <p:cNvPr id="558167" name="Oval 87"/>
            <p:cNvSpPr>
              <a:spLocks noChangeArrowheads="1"/>
            </p:cNvSpPr>
            <p:nvPr/>
          </p:nvSpPr>
          <p:spPr bwMode="auto">
            <a:xfrm>
              <a:off x="5099" y="2368"/>
              <a:ext cx="29" cy="20"/>
            </a:xfrm>
            <a:prstGeom prst="ellipse">
              <a:avLst/>
            </a:prstGeom>
            <a:noFill/>
            <a:ln w="28575" algn="ctr">
              <a:solidFill>
                <a:schemeClr val="tx1"/>
              </a:solidFill>
              <a:round/>
              <a:headEnd/>
              <a:tailEnd/>
            </a:ln>
            <a:effectLst/>
          </p:spPr>
          <p:txBody>
            <a:bodyPr/>
            <a:lstStyle/>
            <a:p>
              <a:endParaRPr lang="en-US"/>
            </a:p>
          </p:txBody>
        </p:sp>
        <p:sp>
          <p:nvSpPr>
            <p:cNvPr id="558168" name="Line 88"/>
            <p:cNvSpPr>
              <a:spLocks noChangeShapeType="1"/>
            </p:cNvSpPr>
            <p:nvPr/>
          </p:nvSpPr>
          <p:spPr bwMode="auto">
            <a:xfrm flipH="1">
              <a:off x="5111" y="2357"/>
              <a:ext cx="2" cy="8"/>
            </a:xfrm>
            <a:prstGeom prst="line">
              <a:avLst/>
            </a:prstGeom>
            <a:noFill/>
            <a:ln w="28575">
              <a:solidFill>
                <a:schemeClr val="tx1"/>
              </a:solidFill>
              <a:round/>
              <a:headEnd/>
              <a:tailEnd/>
            </a:ln>
            <a:effectLst/>
          </p:spPr>
          <p:txBody>
            <a:bodyPr/>
            <a:lstStyle/>
            <a:p>
              <a:endParaRPr lang="en-US"/>
            </a:p>
          </p:txBody>
        </p:sp>
        <p:sp>
          <p:nvSpPr>
            <p:cNvPr id="558169" name="Oval 89"/>
            <p:cNvSpPr>
              <a:spLocks noChangeArrowheads="1"/>
            </p:cNvSpPr>
            <p:nvPr/>
          </p:nvSpPr>
          <p:spPr bwMode="auto">
            <a:xfrm>
              <a:off x="4798" y="2265"/>
              <a:ext cx="29" cy="20"/>
            </a:xfrm>
            <a:prstGeom prst="ellipse">
              <a:avLst/>
            </a:prstGeom>
            <a:noFill/>
            <a:ln w="28575" algn="ctr">
              <a:solidFill>
                <a:schemeClr val="tx1"/>
              </a:solidFill>
              <a:round/>
              <a:headEnd/>
              <a:tailEnd/>
            </a:ln>
            <a:effectLst/>
          </p:spPr>
          <p:txBody>
            <a:bodyPr/>
            <a:lstStyle/>
            <a:p>
              <a:endParaRPr lang="en-US"/>
            </a:p>
          </p:txBody>
        </p:sp>
        <p:sp>
          <p:nvSpPr>
            <p:cNvPr id="558170" name="Oval 90"/>
            <p:cNvSpPr>
              <a:spLocks noChangeArrowheads="1"/>
            </p:cNvSpPr>
            <p:nvPr/>
          </p:nvSpPr>
          <p:spPr bwMode="auto">
            <a:xfrm>
              <a:off x="4838" y="2289"/>
              <a:ext cx="29" cy="20"/>
            </a:xfrm>
            <a:prstGeom prst="ellipse">
              <a:avLst/>
            </a:prstGeom>
            <a:noFill/>
            <a:ln w="28575" algn="ctr">
              <a:solidFill>
                <a:schemeClr val="tx1"/>
              </a:solidFill>
              <a:round/>
              <a:headEnd/>
              <a:tailEnd/>
            </a:ln>
            <a:effectLst/>
          </p:spPr>
          <p:txBody>
            <a:bodyPr/>
            <a:lstStyle/>
            <a:p>
              <a:endParaRPr lang="en-US"/>
            </a:p>
          </p:txBody>
        </p:sp>
        <p:sp>
          <p:nvSpPr>
            <p:cNvPr id="558171" name="Line 91"/>
            <p:cNvSpPr>
              <a:spLocks noChangeShapeType="1"/>
            </p:cNvSpPr>
            <p:nvPr/>
          </p:nvSpPr>
          <p:spPr bwMode="auto">
            <a:xfrm>
              <a:off x="4820" y="2282"/>
              <a:ext cx="18" cy="11"/>
            </a:xfrm>
            <a:prstGeom prst="line">
              <a:avLst/>
            </a:prstGeom>
            <a:noFill/>
            <a:ln w="28575">
              <a:solidFill>
                <a:schemeClr val="tx1"/>
              </a:solidFill>
              <a:round/>
              <a:headEnd/>
              <a:tailEnd/>
            </a:ln>
            <a:effectLst/>
          </p:spPr>
          <p:txBody>
            <a:bodyPr/>
            <a:lstStyle/>
            <a:p>
              <a:endParaRPr lang="en-US"/>
            </a:p>
          </p:txBody>
        </p:sp>
        <p:sp>
          <p:nvSpPr>
            <p:cNvPr id="558172" name="Line 92"/>
            <p:cNvSpPr>
              <a:spLocks noChangeShapeType="1"/>
            </p:cNvSpPr>
            <p:nvPr/>
          </p:nvSpPr>
          <p:spPr bwMode="auto">
            <a:xfrm flipH="1" flipV="1">
              <a:off x="4864" y="2297"/>
              <a:ext cx="104" cy="9"/>
            </a:xfrm>
            <a:prstGeom prst="line">
              <a:avLst/>
            </a:prstGeom>
            <a:noFill/>
            <a:ln w="28575">
              <a:solidFill>
                <a:schemeClr val="tx1"/>
              </a:solidFill>
              <a:round/>
              <a:headEnd/>
              <a:tailEnd/>
            </a:ln>
            <a:effectLst/>
          </p:spPr>
          <p:txBody>
            <a:bodyPr/>
            <a:lstStyle/>
            <a:p>
              <a:endParaRPr lang="en-US"/>
            </a:p>
          </p:txBody>
        </p:sp>
        <p:sp>
          <p:nvSpPr>
            <p:cNvPr id="558173" name="Oval 93"/>
            <p:cNvSpPr>
              <a:spLocks noChangeArrowheads="1"/>
            </p:cNvSpPr>
            <p:nvPr/>
          </p:nvSpPr>
          <p:spPr bwMode="auto">
            <a:xfrm>
              <a:off x="4968" y="2298"/>
              <a:ext cx="29" cy="20"/>
            </a:xfrm>
            <a:prstGeom prst="ellipse">
              <a:avLst/>
            </a:prstGeom>
            <a:noFill/>
            <a:ln w="28575" algn="ctr">
              <a:solidFill>
                <a:schemeClr val="tx1"/>
              </a:solidFill>
              <a:round/>
              <a:headEnd/>
              <a:tailEnd/>
            </a:ln>
            <a:effectLst/>
          </p:spPr>
          <p:txBody>
            <a:bodyPr/>
            <a:lstStyle/>
            <a:p>
              <a:endParaRPr lang="en-US"/>
            </a:p>
          </p:txBody>
        </p:sp>
        <p:sp>
          <p:nvSpPr>
            <p:cNvPr id="558174" name="Line 94"/>
            <p:cNvSpPr>
              <a:spLocks noChangeShapeType="1"/>
            </p:cNvSpPr>
            <p:nvPr/>
          </p:nvSpPr>
          <p:spPr bwMode="auto">
            <a:xfrm flipH="1">
              <a:off x="4997" y="2292"/>
              <a:ext cx="129" cy="15"/>
            </a:xfrm>
            <a:prstGeom prst="line">
              <a:avLst/>
            </a:prstGeom>
            <a:noFill/>
            <a:ln w="28575">
              <a:solidFill>
                <a:schemeClr val="tx1"/>
              </a:solidFill>
              <a:round/>
              <a:headEnd/>
              <a:tailEnd/>
            </a:ln>
            <a:effectLst/>
          </p:spPr>
          <p:txBody>
            <a:bodyPr/>
            <a:lstStyle/>
            <a:p>
              <a:endParaRPr lang="en-US"/>
            </a:p>
          </p:txBody>
        </p:sp>
        <p:sp>
          <p:nvSpPr>
            <p:cNvPr id="558175" name="Oval 95"/>
            <p:cNvSpPr>
              <a:spLocks noChangeArrowheads="1"/>
            </p:cNvSpPr>
            <p:nvPr/>
          </p:nvSpPr>
          <p:spPr bwMode="auto">
            <a:xfrm>
              <a:off x="5017" y="2336"/>
              <a:ext cx="29" cy="20"/>
            </a:xfrm>
            <a:prstGeom prst="ellipse">
              <a:avLst/>
            </a:prstGeom>
            <a:noFill/>
            <a:ln w="28575" algn="ctr">
              <a:solidFill>
                <a:schemeClr val="tx1"/>
              </a:solidFill>
              <a:round/>
              <a:headEnd/>
              <a:tailEnd/>
            </a:ln>
            <a:effectLst/>
          </p:spPr>
          <p:txBody>
            <a:bodyPr/>
            <a:lstStyle/>
            <a:p>
              <a:endParaRPr lang="en-US"/>
            </a:p>
          </p:txBody>
        </p:sp>
        <p:sp>
          <p:nvSpPr>
            <p:cNvPr id="558176" name="Line 96"/>
            <p:cNvSpPr>
              <a:spLocks noChangeShapeType="1"/>
            </p:cNvSpPr>
            <p:nvPr/>
          </p:nvSpPr>
          <p:spPr bwMode="auto">
            <a:xfrm flipH="1">
              <a:off x="5041" y="2328"/>
              <a:ext cx="21" cy="10"/>
            </a:xfrm>
            <a:prstGeom prst="line">
              <a:avLst/>
            </a:prstGeom>
            <a:noFill/>
            <a:ln w="28575">
              <a:solidFill>
                <a:schemeClr val="tx1"/>
              </a:solidFill>
              <a:round/>
              <a:headEnd/>
              <a:tailEnd/>
            </a:ln>
            <a:effectLst/>
          </p:spPr>
          <p:txBody>
            <a:bodyPr/>
            <a:lstStyle/>
            <a:p>
              <a:endParaRPr lang="en-US"/>
            </a:p>
          </p:txBody>
        </p:sp>
      </p:grpSp>
      <p:sp>
        <p:nvSpPr>
          <p:cNvPr id="558177" name="Rectangle 97"/>
          <p:cNvSpPr>
            <a:spLocks noChangeArrowheads="1"/>
          </p:cNvSpPr>
          <p:nvPr/>
        </p:nvSpPr>
        <p:spPr bwMode="auto">
          <a:xfrm>
            <a:off x="7594600" y="22621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5" name="Group 98"/>
          <p:cNvGrpSpPr>
            <a:grpSpLocks/>
          </p:cNvGrpSpPr>
          <p:nvPr/>
        </p:nvGrpSpPr>
        <p:grpSpPr bwMode="auto">
          <a:xfrm>
            <a:off x="7653338" y="2452688"/>
            <a:ext cx="254000" cy="152400"/>
            <a:chOff x="5032" y="2291"/>
            <a:chExt cx="160" cy="96"/>
          </a:xfrm>
        </p:grpSpPr>
        <p:sp>
          <p:nvSpPr>
            <p:cNvPr id="558179" name="Oval 99"/>
            <p:cNvSpPr>
              <a:spLocks noChangeArrowheads="1"/>
            </p:cNvSpPr>
            <p:nvPr/>
          </p:nvSpPr>
          <p:spPr bwMode="auto">
            <a:xfrm>
              <a:off x="5120" y="2311"/>
              <a:ext cx="29" cy="20"/>
            </a:xfrm>
            <a:prstGeom prst="ellipse">
              <a:avLst/>
            </a:prstGeom>
            <a:noFill/>
            <a:ln w="28575" algn="ctr">
              <a:solidFill>
                <a:schemeClr val="tx1"/>
              </a:solidFill>
              <a:round/>
              <a:headEnd/>
              <a:tailEnd/>
            </a:ln>
            <a:effectLst/>
          </p:spPr>
          <p:txBody>
            <a:bodyPr/>
            <a:lstStyle/>
            <a:p>
              <a:endParaRPr lang="en-US"/>
            </a:p>
          </p:txBody>
        </p:sp>
        <p:sp>
          <p:nvSpPr>
            <p:cNvPr id="558180" name="Oval 100"/>
            <p:cNvSpPr>
              <a:spLocks noChangeArrowheads="1"/>
            </p:cNvSpPr>
            <p:nvPr/>
          </p:nvSpPr>
          <p:spPr bwMode="auto">
            <a:xfrm>
              <a:off x="5160" y="2335"/>
              <a:ext cx="29" cy="20"/>
            </a:xfrm>
            <a:prstGeom prst="ellipse">
              <a:avLst/>
            </a:prstGeom>
            <a:noFill/>
            <a:ln w="28575" algn="ctr">
              <a:solidFill>
                <a:schemeClr val="tx1"/>
              </a:solidFill>
              <a:round/>
              <a:headEnd/>
              <a:tailEnd/>
            </a:ln>
            <a:effectLst/>
          </p:spPr>
          <p:txBody>
            <a:bodyPr/>
            <a:lstStyle/>
            <a:p>
              <a:endParaRPr lang="en-US"/>
            </a:p>
          </p:txBody>
        </p:sp>
        <p:sp>
          <p:nvSpPr>
            <p:cNvPr id="558181" name="Line 101"/>
            <p:cNvSpPr>
              <a:spLocks noChangeShapeType="1"/>
            </p:cNvSpPr>
            <p:nvPr/>
          </p:nvSpPr>
          <p:spPr bwMode="auto">
            <a:xfrm>
              <a:off x="5143" y="2328"/>
              <a:ext cx="17" cy="11"/>
            </a:xfrm>
            <a:prstGeom prst="line">
              <a:avLst/>
            </a:prstGeom>
            <a:noFill/>
            <a:ln w="28575">
              <a:solidFill>
                <a:schemeClr val="tx1"/>
              </a:solidFill>
              <a:round/>
              <a:headEnd/>
              <a:tailEnd/>
            </a:ln>
            <a:effectLst/>
          </p:spPr>
          <p:txBody>
            <a:bodyPr/>
            <a:lstStyle/>
            <a:p>
              <a:endParaRPr lang="en-US"/>
            </a:p>
          </p:txBody>
        </p:sp>
        <p:sp>
          <p:nvSpPr>
            <p:cNvPr id="558182" name="Line 102"/>
            <p:cNvSpPr>
              <a:spLocks noChangeShapeType="1"/>
            </p:cNvSpPr>
            <p:nvPr/>
          </p:nvSpPr>
          <p:spPr bwMode="auto">
            <a:xfrm flipH="1">
              <a:off x="5149" y="2301"/>
              <a:ext cx="42" cy="15"/>
            </a:xfrm>
            <a:prstGeom prst="line">
              <a:avLst/>
            </a:prstGeom>
            <a:noFill/>
            <a:ln w="28575">
              <a:solidFill>
                <a:schemeClr val="tx1"/>
              </a:solidFill>
              <a:round/>
              <a:headEnd/>
              <a:tailEnd/>
            </a:ln>
            <a:effectLst/>
          </p:spPr>
          <p:txBody>
            <a:bodyPr/>
            <a:lstStyle/>
            <a:p>
              <a:endParaRPr lang="en-US"/>
            </a:p>
          </p:txBody>
        </p:sp>
        <p:sp>
          <p:nvSpPr>
            <p:cNvPr id="558183" name="Oval 103"/>
            <p:cNvSpPr>
              <a:spLocks noChangeArrowheads="1"/>
            </p:cNvSpPr>
            <p:nvPr/>
          </p:nvSpPr>
          <p:spPr bwMode="auto">
            <a:xfrm>
              <a:off x="5163" y="2367"/>
              <a:ext cx="29" cy="20"/>
            </a:xfrm>
            <a:prstGeom prst="ellipse">
              <a:avLst/>
            </a:prstGeom>
            <a:noFill/>
            <a:ln w="28575" algn="ctr">
              <a:solidFill>
                <a:schemeClr val="tx1"/>
              </a:solidFill>
              <a:round/>
              <a:headEnd/>
              <a:tailEnd/>
            </a:ln>
            <a:effectLst/>
          </p:spPr>
          <p:txBody>
            <a:bodyPr/>
            <a:lstStyle/>
            <a:p>
              <a:endParaRPr lang="en-US"/>
            </a:p>
          </p:txBody>
        </p:sp>
        <p:sp>
          <p:nvSpPr>
            <p:cNvPr id="558184" name="Line 104"/>
            <p:cNvSpPr>
              <a:spLocks noChangeShapeType="1"/>
            </p:cNvSpPr>
            <p:nvPr/>
          </p:nvSpPr>
          <p:spPr bwMode="auto">
            <a:xfrm flipH="1">
              <a:off x="5175" y="2356"/>
              <a:ext cx="2" cy="8"/>
            </a:xfrm>
            <a:prstGeom prst="line">
              <a:avLst/>
            </a:prstGeom>
            <a:noFill/>
            <a:ln w="28575">
              <a:solidFill>
                <a:schemeClr val="tx1"/>
              </a:solidFill>
              <a:round/>
              <a:headEnd/>
              <a:tailEnd/>
            </a:ln>
            <a:effectLst/>
          </p:spPr>
          <p:txBody>
            <a:bodyPr/>
            <a:lstStyle/>
            <a:p>
              <a:endParaRPr lang="en-US"/>
            </a:p>
          </p:txBody>
        </p:sp>
        <p:sp>
          <p:nvSpPr>
            <p:cNvPr id="558185" name="Oval 105"/>
            <p:cNvSpPr>
              <a:spLocks noChangeArrowheads="1"/>
            </p:cNvSpPr>
            <p:nvPr/>
          </p:nvSpPr>
          <p:spPr bwMode="auto">
            <a:xfrm>
              <a:off x="5032" y="2297"/>
              <a:ext cx="29" cy="20"/>
            </a:xfrm>
            <a:prstGeom prst="ellipse">
              <a:avLst/>
            </a:prstGeom>
            <a:noFill/>
            <a:ln w="28575" algn="ctr">
              <a:solidFill>
                <a:schemeClr val="tx1"/>
              </a:solidFill>
              <a:round/>
              <a:headEnd/>
              <a:tailEnd/>
            </a:ln>
            <a:effectLst/>
          </p:spPr>
          <p:txBody>
            <a:bodyPr/>
            <a:lstStyle/>
            <a:p>
              <a:endParaRPr lang="en-US"/>
            </a:p>
          </p:txBody>
        </p:sp>
        <p:sp>
          <p:nvSpPr>
            <p:cNvPr id="558186" name="Line 106"/>
            <p:cNvSpPr>
              <a:spLocks noChangeShapeType="1"/>
            </p:cNvSpPr>
            <p:nvPr/>
          </p:nvSpPr>
          <p:spPr bwMode="auto">
            <a:xfrm flipH="1">
              <a:off x="5061" y="2291"/>
              <a:ext cx="129" cy="15"/>
            </a:xfrm>
            <a:prstGeom prst="line">
              <a:avLst/>
            </a:prstGeom>
            <a:noFill/>
            <a:ln w="28575">
              <a:solidFill>
                <a:schemeClr val="tx1"/>
              </a:solidFill>
              <a:round/>
              <a:headEnd/>
              <a:tailEnd/>
            </a:ln>
            <a:effectLst/>
          </p:spPr>
          <p:txBody>
            <a:bodyPr/>
            <a:lstStyle/>
            <a:p>
              <a:endParaRPr lang="en-US"/>
            </a:p>
          </p:txBody>
        </p:sp>
        <p:sp>
          <p:nvSpPr>
            <p:cNvPr id="558187" name="Oval 107"/>
            <p:cNvSpPr>
              <a:spLocks noChangeArrowheads="1"/>
            </p:cNvSpPr>
            <p:nvPr/>
          </p:nvSpPr>
          <p:spPr bwMode="auto">
            <a:xfrm>
              <a:off x="5081" y="2335"/>
              <a:ext cx="29" cy="20"/>
            </a:xfrm>
            <a:prstGeom prst="ellipse">
              <a:avLst/>
            </a:prstGeom>
            <a:noFill/>
            <a:ln w="28575" algn="ctr">
              <a:solidFill>
                <a:schemeClr val="tx1"/>
              </a:solidFill>
              <a:round/>
              <a:headEnd/>
              <a:tailEnd/>
            </a:ln>
            <a:effectLst/>
          </p:spPr>
          <p:txBody>
            <a:bodyPr/>
            <a:lstStyle/>
            <a:p>
              <a:endParaRPr lang="en-US"/>
            </a:p>
          </p:txBody>
        </p:sp>
        <p:sp>
          <p:nvSpPr>
            <p:cNvPr id="558188" name="Line 108"/>
            <p:cNvSpPr>
              <a:spLocks noChangeShapeType="1"/>
            </p:cNvSpPr>
            <p:nvPr/>
          </p:nvSpPr>
          <p:spPr bwMode="auto">
            <a:xfrm flipH="1">
              <a:off x="5105" y="2327"/>
              <a:ext cx="21" cy="10"/>
            </a:xfrm>
            <a:prstGeom prst="line">
              <a:avLst/>
            </a:prstGeom>
            <a:noFill/>
            <a:ln w="28575">
              <a:solidFill>
                <a:schemeClr val="tx1"/>
              </a:solidFill>
              <a:round/>
              <a:headEnd/>
              <a:tailEnd/>
            </a:ln>
            <a:effectLst/>
          </p:spPr>
          <p:txBody>
            <a:bodyPr/>
            <a:lstStyle/>
            <a:p>
              <a:endParaRPr lang="en-US"/>
            </a:p>
          </p:txBody>
        </p:sp>
      </p:grpSp>
      <p:sp>
        <p:nvSpPr>
          <p:cNvPr id="558189" name="Rectangle 109"/>
          <p:cNvSpPr>
            <a:spLocks noChangeArrowheads="1"/>
          </p:cNvSpPr>
          <p:nvPr/>
        </p:nvSpPr>
        <p:spPr bwMode="auto">
          <a:xfrm>
            <a:off x="7747000" y="24145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6" name="Group 110"/>
          <p:cNvGrpSpPr>
            <a:grpSpLocks/>
          </p:cNvGrpSpPr>
          <p:nvPr/>
        </p:nvGrpSpPr>
        <p:grpSpPr bwMode="auto">
          <a:xfrm>
            <a:off x="7808913" y="2527300"/>
            <a:ext cx="566737" cy="233363"/>
            <a:chOff x="4749" y="2322"/>
            <a:chExt cx="357" cy="147"/>
          </a:xfrm>
        </p:grpSpPr>
        <p:sp>
          <p:nvSpPr>
            <p:cNvPr id="558191" name="Oval 111"/>
            <p:cNvSpPr>
              <a:spLocks noChangeArrowheads="1"/>
            </p:cNvSpPr>
            <p:nvPr/>
          </p:nvSpPr>
          <p:spPr bwMode="auto">
            <a:xfrm>
              <a:off x="5007" y="2369"/>
              <a:ext cx="29" cy="20"/>
            </a:xfrm>
            <a:prstGeom prst="ellipse">
              <a:avLst/>
            </a:prstGeom>
            <a:noFill/>
            <a:ln w="28575" algn="ctr">
              <a:solidFill>
                <a:schemeClr val="tx1"/>
              </a:solidFill>
              <a:round/>
              <a:headEnd/>
              <a:tailEnd/>
            </a:ln>
            <a:effectLst/>
          </p:spPr>
          <p:txBody>
            <a:bodyPr/>
            <a:lstStyle/>
            <a:p>
              <a:endParaRPr lang="en-US"/>
            </a:p>
          </p:txBody>
        </p:sp>
        <p:sp>
          <p:nvSpPr>
            <p:cNvPr id="558192" name="Oval 112"/>
            <p:cNvSpPr>
              <a:spLocks noChangeArrowheads="1"/>
            </p:cNvSpPr>
            <p:nvPr/>
          </p:nvSpPr>
          <p:spPr bwMode="auto">
            <a:xfrm>
              <a:off x="5047" y="2393"/>
              <a:ext cx="29" cy="20"/>
            </a:xfrm>
            <a:prstGeom prst="ellipse">
              <a:avLst/>
            </a:prstGeom>
            <a:noFill/>
            <a:ln w="28575" algn="ctr">
              <a:solidFill>
                <a:schemeClr val="tx1"/>
              </a:solidFill>
              <a:round/>
              <a:headEnd/>
              <a:tailEnd/>
            </a:ln>
            <a:effectLst/>
          </p:spPr>
          <p:txBody>
            <a:bodyPr/>
            <a:lstStyle/>
            <a:p>
              <a:endParaRPr lang="en-US"/>
            </a:p>
          </p:txBody>
        </p:sp>
        <p:sp>
          <p:nvSpPr>
            <p:cNvPr id="558193" name="Line 113"/>
            <p:cNvSpPr>
              <a:spLocks noChangeShapeType="1"/>
            </p:cNvSpPr>
            <p:nvPr/>
          </p:nvSpPr>
          <p:spPr bwMode="auto">
            <a:xfrm>
              <a:off x="5030" y="2386"/>
              <a:ext cx="17" cy="11"/>
            </a:xfrm>
            <a:prstGeom prst="line">
              <a:avLst/>
            </a:prstGeom>
            <a:noFill/>
            <a:ln w="28575">
              <a:solidFill>
                <a:schemeClr val="tx1"/>
              </a:solidFill>
              <a:round/>
              <a:headEnd/>
              <a:tailEnd/>
            </a:ln>
            <a:effectLst/>
          </p:spPr>
          <p:txBody>
            <a:bodyPr/>
            <a:lstStyle/>
            <a:p>
              <a:endParaRPr lang="en-US"/>
            </a:p>
          </p:txBody>
        </p:sp>
        <p:sp>
          <p:nvSpPr>
            <p:cNvPr id="558194" name="Oval 114"/>
            <p:cNvSpPr>
              <a:spLocks noChangeArrowheads="1"/>
            </p:cNvSpPr>
            <p:nvPr/>
          </p:nvSpPr>
          <p:spPr bwMode="auto">
            <a:xfrm>
              <a:off x="4844" y="2423"/>
              <a:ext cx="29" cy="21"/>
            </a:xfrm>
            <a:prstGeom prst="ellipse">
              <a:avLst/>
            </a:prstGeom>
            <a:noFill/>
            <a:ln w="28575" algn="ctr">
              <a:solidFill>
                <a:schemeClr val="tx1"/>
              </a:solidFill>
              <a:round/>
              <a:headEnd/>
              <a:tailEnd/>
            </a:ln>
            <a:effectLst/>
          </p:spPr>
          <p:txBody>
            <a:bodyPr/>
            <a:lstStyle/>
            <a:p>
              <a:endParaRPr lang="en-US"/>
            </a:p>
          </p:txBody>
        </p:sp>
        <p:sp>
          <p:nvSpPr>
            <p:cNvPr id="558195" name="Oval 115"/>
            <p:cNvSpPr>
              <a:spLocks noChangeArrowheads="1"/>
            </p:cNvSpPr>
            <p:nvPr/>
          </p:nvSpPr>
          <p:spPr bwMode="auto">
            <a:xfrm>
              <a:off x="4884" y="2448"/>
              <a:ext cx="29" cy="20"/>
            </a:xfrm>
            <a:prstGeom prst="ellipse">
              <a:avLst/>
            </a:prstGeom>
            <a:noFill/>
            <a:ln w="28575" algn="ctr">
              <a:solidFill>
                <a:schemeClr val="tx1"/>
              </a:solidFill>
              <a:round/>
              <a:headEnd/>
              <a:tailEnd/>
            </a:ln>
            <a:effectLst/>
          </p:spPr>
          <p:txBody>
            <a:bodyPr/>
            <a:lstStyle/>
            <a:p>
              <a:endParaRPr lang="en-US"/>
            </a:p>
          </p:txBody>
        </p:sp>
        <p:sp>
          <p:nvSpPr>
            <p:cNvPr id="558196" name="Oval 116"/>
            <p:cNvSpPr>
              <a:spLocks noChangeArrowheads="1"/>
            </p:cNvSpPr>
            <p:nvPr/>
          </p:nvSpPr>
          <p:spPr bwMode="auto">
            <a:xfrm>
              <a:off x="4802" y="2449"/>
              <a:ext cx="30" cy="20"/>
            </a:xfrm>
            <a:prstGeom prst="ellipse">
              <a:avLst/>
            </a:prstGeom>
            <a:noFill/>
            <a:ln w="28575" algn="ctr">
              <a:solidFill>
                <a:schemeClr val="tx1"/>
              </a:solidFill>
              <a:round/>
              <a:headEnd/>
              <a:tailEnd/>
            </a:ln>
            <a:effectLst/>
          </p:spPr>
          <p:txBody>
            <a:bodyPr/>
            <a:lstStyle/>
            <a:p>
              <a:endParaRPr lang="en-US"/>
            </a:p>
          </p:txBody>
        </p:sp>
        <p:sp>
          <p:nvSpPr>
            <p:cNvPr id="558197" name="Line 117"/>
            <p:cNvSpPr>
              <a:spLocks noChangeShapeType="1"/>
            </p:cNvSpPr>
            <p:nvPr/>
          </p:nvSpPr>
          <p:spPr bwMode="auto">
            <a:xfrm flipH="1">
              <a:off x="4827" y="2441"/>
              <a:ext cx="21" cy="10"/>
            </a:xfrm>
            <a:prstGeom prst="line">
              <a:avLst/>
            </a:prstGeom>
            <a:noFill/>
            <a:ln w="28575">
              <a:solidFill>
                <a:schemeClr val="tx1"/>
              </a:solidFill>
              <a:round/>
              <a:headEnd/>
              <a:tailEnd/>
            </a:ln>
            <a:effectLst/>
          </p:spPr>
          <p:txBody>
            <a:bodyPr/>
            <a:lstStyle/>
            <a:p>
              <a:endParaRPr lang="en-US"/>
            </a:p>
          </p:txBody>
        </p:sp>
        <p:sp>
          <p:nvSpPr>
            <p:cNvPr id="558198" name="Line 118"/>
            <p:cNvSpPr>
              <a:spLocks noChangeShapeType="1"/>
            </p:cNvSpPr>
            <p:nvPr/>
          </p:nvSpPr>
          <p:spPr bwMode="auto">
            <a:xfrm>
              <a:off x="4866" y="2440"/>
              <a:ext cx="18" cy="11"/>
            </a:xfrm>
            <a:prstGeom prst="line">
              <a:avLst/>
            </a:prstGeom>
            <a:noFill/>
            <a:ln w="28575">
              <a:solidFill>
                <a:schemeClr val="tx1"/>
              </a:solidFill>
              <a:round/>
              <a:headEnd/>
              <a:tailEnd/>
            </a:ln>
            <a:effectLst/>
          </p:spPr>
          <p:txBody>
            <a:bodyPr/>
            <a:lstStyle/>
            <a:p>
              <a:endParaRPr lang="en-US"/>
            </a:p>
          </p:txBody>
        </p:sp>
        <p:sp>
          <p:nvSpPr>
            <p:cNvPr id="558199" name="Oval 119"/>
            <p:cNvSpPr>
              <a:spLocks noChangeArrowheads="1"/>
            </p:cNvSpPr>
            <p:nvPr/>
          </p:nvSpPr>
          <p:spPr bwMode="auto">
            <a:xfrm>
              <a:off x="5076" y="2343"/>
              <a:ext cx="30" cy="20"/>
            </a:xfrm>
            <a:prstGeom prst="ellipse">
              <a:avLst/>
            </a:prstGeom>
            <a:noFill/>
            <a:ln w="28575" algn="ctr">
              <a:solidFill>
                <a:schemeClr val="tx1"/>
              </a:solidFill>
              <a:round/>
              <a:headEnd/>
              <a:tailEnd/>
            </a:ln>
            <a:effectLst/>
          </p:spPr>
          <p:txBody>
            <a:bodyPr/>
            <a:lstStyle/>
            <a:p>
              <a:endParaRPr lang="en-US"/>
            </a:p>
          </p:txBody>
        </p:sp>
        <p:sp>
          <p:nvSpPr>
            <p:cNvPr id="558200" name="Line 120"/>
            <p:cNvSpPr>
              <a:spLocks noChangeShapeType="1"/>
            </p:cNvSpPr>
            <p:nvPr/>
          </p:nvSpPr>
          <p:spPr bwMode="auto">
            <a:xfrm flipH="1">
              <a:off x="5036" y="2359"/>
              <a:ext cx="42" cy="15"/>
            </a:xfrm>
            <a:prstGeom prst="line">
              <a:avLst/>
            </a:prstGeom>
            <a:noFill/>
            <a:ln w="28575">
              <a:solidFill>
                <a:schemeClr val="tx1"/>
              </a:solidFill>
              <a:round/>
              <a:headEnd/>
              <a:tailEnd/>
            </a:ln>
            <a:effectLst/>
          </p:spPr>
          <p:txBody>
            <a:bodyPr/>
            <a:lstStyle/>
            <a:p>
              <a:endParaRPr lang="en-US"/>
            </a:p>
          </p:txBody>
        </p:sp>
        <p:sp>
          <p:nvSpPr>
            <p:cNvPr id="558201" name="Line 121"/>
            <p:cNvSpPr>
              <a:spLocks noChangeShapeType="1"/>
            </p:cNvSpPr>
            <p:nvPr/>
          </p:nvSpPr>
          <p:spPr bwMode="auto">
            <a:xfrm>
              <a:off x="4801" y="2411"/>
              <a:ext cx="43" cy="18"/>
            </a:xfrm>
            <a:prstGeom prst="line">
              <a:avLst/>
            </a:prstGeom>
            <a:noFill/>
            <a:ln w="28575">
              <a:solidFill>
                <a:schemeClr val="tx1"/>
              </a:solidFill>
              <a:round/>
              <a:headEnd/>
              <a:tailEnd/>
            </a:ln>
            <a:effectLst/>
          </p:spPr>
          <p:txBody>
            <a:bodyPr/>
            <a:lstStyle/>
            <a:p>
              <a:endParaRPr lang="en-US"/>
            </a:p>
          </p:txBody>
        </p:sp>
        <p:sp>
          <p:nvSpPr>
            <p:cNvPr id="558202" name="Oval 122"/>
            <p:cNvSpPr>
              <a:spLocks noChangeArrowheads="1"/>
            </p:cNvSpPr>
            <p:nvPr/>
          </p:nvSpPr>
          <p:spPr bwMode="auto">
            <a:xfrm>
              <a:off x="5050" y="2425"/>
              <a:ext cx="29" cy="20"/>
            </a:xfrm>
            <a:prstGeom prst="ellipse">
              <a:avLst/>
            </a:prstGeom>
            <a:noFill/>
            <a:ln w="28575" algn="ctr">
              <a:solidFill>
                <a:schemeClr val="tx1"/>
              </a:solidFill>
              <a:round/>
              <a:headEnd/>
              <a:tailEnd/>
            </a:ln>
            <a:effectLst/>
          </p:spPr>
          <p:txBody>
            <a:bodyPr/>
            <a:lstStyle/>
            <a:p>
              <a:endParaRPr lang="en-US"/>
            </a:p>
          </p:txBody>
        </p:sp>
        <p:sp>
          <p:nvSpPr>
            <p:cNvPr id="558203" name="Line 123"/>
            <p:cNvSpPr>
              <a:spLocks noChangeShapeType="1"/>
            </p:cNvSpPr>
            <p:nvPr/>
          </p:nvSpPr>
          <p:spPr bwMode="auto">
            <a:xfrm flipH="1">
              <a:off x="5062" y="2414"/>
              <a:ext cx="2" cy="8"/>
            </a:xfrm>
            <a:prstGeom prst="line">
              <a:avLst/>
            </a:prstGeom>
            <a:noFill/>
            <a:ln w="28575">
              <a:solidFill>
                <a:schemeClr val="tx1"/>
              </a:solidFill>
              <a:round/>
              <a:headEnd/>
              <a:tailEnd/>
            </a:ln>
            <a:effectLst/>
          </p:spPr>
          <p:txBody>
            <a:bodyPr/>
            <a:lstStyle/>
            <a:p>
              <a:endParaRPr lang="en-US"/>
            </a:p>
          </p:txBody>
        </p:sp>
        <p:sp>
          <p:nvSpPr>
            <p:cNvPr id="558204" name="Oval 124"/>
            <p:cNvSpPr>
              <a:spLocks noChangeArrowheads="1"/>
            </p:cNvSpPr>
            <p:nvPr/>
          </p:nvSpPr>
          <p:spPr bwMode="auto">
            <a:xfrm>
              <a:off x="4749" y="2322"/>
              <a:ext cx="29" cy="20"/>
            </a:xfrm>
            <a:prstGeom prst="ellipse">
              <a:avLst/>
            </a:prstGeom>
            <a:noFill/>
            <a:ln w="28575" algn="ctr">
              <a:solidFill>
                <a:schemeClr val="tx1"/>
              </a:solidFill>
              <a:round/>
              <a:headEnd/>
              <a:tailEnd/>
            </a:ln>
            <a:effectLst/>
          </p:spPr>
          <p:txBody>
            <a:bodyPr/>
            <a:lstStyle/>
            <a:p>
              <a:endParaRPr lang="en-US"/>
            </a:p>
          </p:txBody>
        </p:sp>
        <p:sp>
          <p:nvSpPr>
            <p:cNvPr id="558205" name="Oval 125"/>
            <p:cNvSpPr>
              <a:spLocks noChangeArrowheads="1"/>
            </p:cNvSpPr>
            <p:nvPr/>
          </p:nvSpPr>
          <p:spPr bwMode="auto">
            <a:xfrm>
              <a:off x="4789" y="2346"/>
              <a:ext cx="29" cy="20"/>
            </a:xfrm>
            <a:prstGeom prst="ellipse">
              <a:avLst/>
            </a:prstGeom>
            <a:noFill/>
            <a:ln w="28575" algn="ctr">
              <a:solidFill>
                <a:schemeClr val="tx1"/>
              </a:solidFill>
              <a:round/>
              <a:headEnd/>
              <a:tailEnd/>
            </a:ln>
            <a:effectLst/>
          </p:spPr>
          <p:txBody>
            <a:bodyPr/>
            <a:lstStyle/>
            <a:p>
              <a:endParaRPr lang="en-US"/>
            </a:p>
          </p:txBody>
        </p:sp>
        <p:sp>
          <p:nvSpPr>
            <p:cNvPr id="558206" name="Line 126"/>
            <p:cNvSpPr>
              <a:spLocks noChangeShapeType="1"/>
            </p:cNvSpPr>
            <p:nvPr/>
          </p:nvSpPr>
          <p:spPr bwMode="auto">
            <a:xfrm>
              <a:off x="4771" y="2339"/>
              <a:ext cx="18" cy="11"/>
            </a:xfrm>
            <a:prstGeom prst="line">
              <a:avLst/>
            </a:prstGeom>
            <a:noFill/>
            <a:ln w="28575">
              <a:solidFill>
                <a:schemeClr val="tx1"/>
              </a:solidFill>
              <a:round/>
              <a:headEnd/>
              <a:tailEnd/>
            </a:ln>
            <a:effectLst/>
          </p:spPr>
          <p:txBody>
            <a:bodyPr/>
            <a:lstStyle/>
            <a:p>
              <a:endParaRPr lang="en-US"/>
            </a:p>
          </p:txBody>
        </p:sp>
        <p:sp>
          <p:nvSpPr>
            <p:cNvPr id="558207" name="Line 127"/>
            <p:cNvSpPr>
              <a:spLocks noChangeShapeType="1"/>
            </p:cNvSpPr>
            <p:nvPr/>
          </p:nvSpPr>
          <p:spPr bwMode="auto">
            <a:xfrm flipH="1" flipV="1">
              <a:off x="4815" y="2354"/>
              <a:ext cx="104" cy="9"/>
            </a:xfrm>
            <a:prstGeom prst="line">
              <a:avLst/>
            </a:prstGeom>
            <a:noFill/>
            <a:ln w="28575">
              <a:solidFill>
                <a:schemeClr val="tx1"/>
              </a:solidFill>
              <a:round/>
              <a:headEnd/>
              <a:tailEnd/>
            </a:ln>
            <a:effectLst/>
          </p:spPr>
          <p:txBody>
            <a:bodyPr/>
            <a:lstStyle/>
            <a:p>
              <a:endParaRPr lang="en-US"/>
            </a:p>
          </p:txBody>
        </p:sp>
        <p:sp>
          <p:nvSpPr>
            <p:cNvPr id="558208" name="Oval 128"/>
            <p:cNvSpPr>
              <a:spLocks noChangeArrowheads="1"/>
            </p:cNvSpPr>
            <p:nvPr/>
          </p:nvSpPr>
          <p:spPr bwMode="auto">
            <a:xfrm>
              <a:off x="4919" y="2355"/>
              <a:ext cx="29" cy="20"/>
            </a:xfrm>
            <a:prstGeom prst="ellipse">
              <a:avLst/>
            </a:prstGeom>
            <a:noFill/>
            <a:ln w="28575" algn="ctr">
              <a:solidFill>
                <a:schemeClr val="tx1"/>
              </a:solidFill>
              <a:round/>
              <a:headEnd/>
              <a:tailEnd/>
            </a:ln>
            <a:effectLst/>
          </p:spPr>
          <p:txBody>
            <a:bodyPr/>
            <a:lstStyle/>
            <a:p>
              <a:endParaRPr lang="en-US"/>
            </a:p>
          </p:txBody>
        </p:sp>
        <p:sp>
          <p:nvSpPr>
            <p:cNvPr id="558209" name="Line 129"/>
            <p:cNvSpPr>
              <a:spLocks noChangeShapeType="1"/>
            </p:cNvSpPr>
            <p:nvPr/>
          </p:nvSpPr>
          <p:spPr bwMode="auto">
            <a:xfrm flipH="1">
              <a:off x="4948" y="2349"/>
              <a:ext cx="129" cy="15"/>
            </a:xfrm>
            <a:prstGeom prst="line">
              <a:avLst/>
            </a:prstGeom>
            <a:noFill/>
            <a:ln w="28575">
              <a:solidFill>
                <a:schemeClr val="tx1"/>
              </a:solidFill>
              <a:round/>
              <a:headEnd/>
              <a:tailEnd/>
            </a:ln>
            <a:effectLst/>
          </p:spPr>
          <p:txBody>
            <a:bodyPr/>
            <a:lstStyle/>
            <a:p>
              <a:endParaRPr lang="en-US"/>
            </a:p>
          </p:txBody>
        </p:sp>
        <p:sp>
          <p:nvSpPr>
            <p:cNvPr id="558210" name="Oval 130"/>
            <p:cNvSpPr>
              <a:spLocks noChangeArrowheads="1"/>
            </p:cNvSpPr>
            <p:nvPr/>
          </p:nvSpPr>
          <p:spPr bwMode="auto">
            <a:xfrm>
              <a:off x="4807" y="2396"/>
              <a:ext cx="29" cy="20"/>
            </a:xfrm>
            <a:prstGeom prst="ellipse">
              <a:avLst/>
            </a:prstGeom>
            <a:noFill/>
            <a:ln w="28575" algn="ctr">
              <a:solidFill>
                <a:schemeClr val="tx1"/>
              </a:solidFill>
              <a:round/>
              <a:headEnd/>
              <a:tailEnd/>
            </a:ln>
            <a:effectLst/>
          </p:spPr>
          <p:txBody>
            <a:bodyPr/>
            <a:lstStyle/>
            <a:p>
              <a:endParaRPr lang="en-US"/>
            </a:p>
          </p:txBody>
        </p:sp>
        <p:sp>
          <p:nvSpPr>
            <p:cNvPr id="558211" name="Line 131"/>
            <p:cNvSpPr>
              <a:spLocks noChangeShapeType="1"/>
            </p:cNvSpPr>
            <p:nvPr/>
          </p:nvSpPr>
          <p:spPr bwMode="auto">
            <a:xfrm flipH="1">
              <a:off x="4836" y="2374"/>
              <a:ext cx="88" cy="30"/>
            </a:xfrm>
            <a:prstGeom prst="line">
              <a:avLst/>
            </a:prstGeom>
            <a:noFill/>
            <a:ln w="28575">
              <a:solidFill>
                <a:schemeClr val="tx1"/>
              </a:solidFill>
              <a:round/>
              <a:headEnd/>
              <a:tailEnd/>
            </a:ln>
            <a:effectLst/>
          </p:spPr>
          <p:txBody>
            <a:bodyPr/>
            <a:lstStyle/>
            <a:p>
              <a:endParaRPr lang="en-US"/>
            </a:p>
          </p:txBody>
        </p:sp>
        <p:sp>
          <p:nvSpPr>
            <p:cNvPr id="558212" name="Oval 132"/>
            <p:cNvSpPr>
              <a:spLocks noChangeArrowheads="1"/>
            </p:cNvSpPr>
            <p:nvPr/>
          </p:nvSpPr>
          <p:spPr bwMode="auto">
            <a:xfrm>
              <a:off x="4803" y="2428"/>
              <a:ext cx="29" cy="20"/>
            </a:xfrm>
            <a:prstGeom prst="ellipse">
              <a:avLst/>
            </a:prstGeom>
            <a:noFill/>
            <a:ln w="28575" algn="ctr">
              <a:solidFill>
                <a:schemeClr val="tx1"/>
              </a:solidFill>
              <a:round/>
              <a:headEnd/>
              <a:tailEnd/>
            </a:ln>
            <a:effectLst/>
          </p:spPr>
          <p:txBody>
            <a:bodyPr/>
            <a:lstStyle/>
            <a:p>
              <a:endParaRPr lang="en-US"/>
            </a:p>
          </p:txBody>
        </p:sp>
        <p:sp>
          <p:nvSpPr>
            <p:cNvPr id="558213" name="Line 133"/>
            <p:cNvSpPr>
              <a:spLocks noChangeShapeType="1"/>
            </p:cNvSpPr>
            <p:nvPr/>
          </p:nvSpPr>
          <p:spPr bwMode="auto">
            <a:xfrm flipH="1">
              <a:off x="4815" y="2419"/>
              <a:ext cx="8" cy="9"/>
            </a:xfrm>
            <a:prstGeom prst="line">
              <a:avLst/>
            </a:prstGeom>
            <a:noFill/>
            <a:ln w="28575">
              <a:solidFill>
                <a:schemeClr val="tx1"/>
              </a:solidFill>
              <a:round/>
              <a:headEnd/>
              <a:tailEnd/>
            </a:ln>
            <a:effectLst/>
          </p:spPr>
          <p:txBody>
            <a:bodyPr/>
            <a:lstStyle/>
            <a:p>
              <a:endParaRPr lang="en-US"/>
            </a:p>
          </p:txBody>
        </p:sp>
        <p:sp>
          <p:nvSpPr>
            <p:cNvPr id="558214" name="Oval 134"/>
            <p:cNvSpPr>
              <a:spLocks noChangeArrowheads="1"/>
            </p:cNvSpPr>
            <p:nvPr/>
          </p:nvSpPr>
          <p:spPr bwMode="auto">
            <a:xfrm>
              <a:off x="4968" y="2393"/>
              <a:ext cx="29" cy="20"/>
            </a:xfrm>
            <a:prstGeom prst="ellipse">
              <a:avLst/>
            </a:prstGeom>
            <a:noFill/>
            <a:ln w="28575" algn="ctr">
              <a:solidFill>
                <a:schemeClr val="tx1"/>
              </a:solidFill>
              <a:round/>
              <a:headEnd/>
              <a:tailEnd/>
            </a:ln>
            <a:effectLst/>
          </p:spPr>
          <p:txBody>
            <a:bodyPr/>
            <a:lstStyle/>
            <a:p>
              <a:endParaRPr lang="en-US"/>
            </a:p>
          </p:txBody>
        </p:sp>
        <p:sp>
          <p:nvSpPr>
            <p:cNvPr id="558215" name="Line 135"/>
            <p:cNvSpPr>
              <a:spLocks noChangeShapeType="1"/>
            </p:cNvSpPr>
            <p:nvPr/>
          </p:nvSpPr>
          <p:spPr bwMode="auto">
            <a:xfrm flipH="1">
              <a:off x="4992" y="2385"/>
              <a:ext cx="21" cy="10"/>
            </a:xfrm>
            <a:prstGeom prst="line">
              <a:avLst/>
            </a:prstGeom>
            <a:noFill/>
            <a:ln w="28575">
              <a:solidFill>
                <a:schemeClr val="tx1"/>
              </a:solidFill>
              <a:round/>
              <a:headEnd/>
              <a:tailEnd/>
            </a:ln>
            <a:effectLst/>
          </p:spPr>
          <p:txBody>
            <a:bodyPr/>
            <a:lstStyle/>
            <a:p>
              <a:endParaRPr lang="en-US"/>
            </a:p>
          </p:txBody>
        </p:sp>
      </p:grpSp>
      <p:sp>
        <p:nvSpPr>
          <p:cNvPr id="558216" name="Rectangle 136"/>
          <p:cNvSpPr>
            <a:spLocks noChangeArrowheads="1"/>
          </p:cNvSpPr>
          <p:nvPr/>
        </p:nvSpPr>
        <p:spPr bwMode="auto">
          <a:xfrm>
            <a:off x="7899400" y="2566988"/>
            <a:ext cx="811213" cy="425450"/>
          </a:xfrm>
          <a:prstGeom prst="rect">
            <a:avLst/>
          </a:prstGeom>
          <a:solidFill>
            <a:schemeClr val="hlink"/>
          </a:solidFill>
          <a:ln w="25400">
            <a:solidFill>
              <a:schemeClr val="tx1"/>
            </a:solidFill>
            <a:miter lim="800000"/>
            <a:headEnd/>
            <a:tailEnd/>
          </a:ln>
          <a:effectLst/>
        </p:spPr>
        <p:txBody>
          <a:bodyPr wrap="none" anchor="ctr"/>
          <a:lstStyle/>
          <a:p>
            <a:endParaRPr lang="en-US"/>
          </a:p>
        </p:txBody>
      </p:sp>
      <p:grpSp>
        <p:nvGrpSpPr>
          <p:cNvPr id="7" name="Group 137"/>
          <p:cNvGrpSpPr>
            <a:grpSpLocks/>
          </p:cNvGrpSpPr>
          <p:nvPr/>
        </p:nvGrpSpPr>
        <p:grpSpPr bwMode="auto">
          <a:xfrm>
            <a:off x="7927975" y="2682875"/>
            <a:ext cx="742950" cy="200025"/>
            <a:chOff x="77" y="3240"/>
            <a:chExt cx="1482" cy="580"/>
          </a:xfrm>
        </p:grpSpPr>
        <p:sp>
          <p:nvSpPr>
            <p:cNvPr id="558218" name="Oval 138"/>
            <p:cNvSpPr>
              <a:spLocks noChangeArrowheads="1"/>
            </p:cNvSpPr>
            <p:nvPr/>
          </p:nvSpPr>
          <p:spPr bwMode="auto">
            <a:xfrm>
              <a:off x="895" y="3455"/>
              <a:ext cx="92" cy="93"/>
            </a:xfrm>
            <a:prstGeom prst="ellipse">
              <a:avLst/>
            </a:prstGeom>
            <a:noFill/>
            <a:ln w="28575" algn="ctr">
              <a:solidFill>
                <a:schemeClr val="tx1"/>
              </a:solidFill>
              <a:round/>
              <a:headEnd/>
              <a:tailEnd/>
            </a:ln>
            <a:effectLst/>
          </p:spPr>
          <p:txBody>
            <a:bodyPr/>
            <a:lstStyle/>
            <a:p>
              <a:endParaRPr lang="en-US"/>
            </a:p>
          </p:txBody>
        </p:sp>
        <p:sp>
          <p:nvSpPr>
            <p:cNvPr id="558219" name="Oval 139"/>
            <p:cNvSpPr>
              <a:spLocks noChangeArrowheads="1"/>
            </p:cNvSpPr>
            <p:nvPr/>
          </p:nvSpPr>
          <p:spPr bwMode="auto">
            <a:xfrm>
              <a:off x="1022" y="3566"/>
              <a:ext cx="92" cy="93"/>
            </a:xfrm>
            <a:prstGeom prst="ellipse">
              <a:avLst/>
            </a:prstGeom>
            <a:noFill/>
            <a:ln w="28575" algn="ctr">
              <a:solidFill>
                <a:schemeClr val="tx1"/>
              </a:solidFill>
              <a:round/>
              <a:headEnd/>
              <a:tailEnd/>
            </a:ln>
            <a:effectLst/>
          </p:spPr>
          <p:txBody>
            <a:bodyPr/>
            <a:lstStyle/>
            <a:p>
              <a:endParaRPr lang="en-US"/>
            </a:p>
          </p:txBody>
        </p:sp>
        <p:sp>
          <p:nvSpPr>
            <p:cNvPr id="558220" name="Line 140"/>
            <p:cNvSpPr>
              <a:spLocks noChangeShapeType="1"/>
            </p:cNvSpPr>
            <p:nvPr/>
          </p:nvSpPr>
          <p:spPr bwMode="auto">
            <a:xfrm>
              <a:off x="966" y="3534"/>
              <a:ext cx="56" cy="49"/>
            </a:xfrm>
            <a:prstGeom prst="line">
              <a:avLst/>
            </a:prstGeom>
            <a:noFill/>
            <a:ln w="28575">
              <a:solidFill>
                <a:schemeClr val="tx1"/>
              </a:solidFill>
              <a:round/>
              <a:headEnd/>
              <a:tailEnd/>
            </a:ln>
            <a:effectLst/>
          </p:spPr>
          <p:txBody>
            <a:bodyPr/>
            <a:lstStyle/>
            <a:p>
              <a:endParaRPr lang="en-US"/>
            </a:p>
          </p:txBody>
        </p:sp>
        <p:sp>
          <p:nvSpPr>
            <p:cNvPr id="558221" name="Oval 141"/>
            <p:cNvSpPr>
              <a:spLocks noChangeArrowheads="1"/>
            </p:cNvSpPr>
            <p:nvPr/>
          </p:nvSpPr>
          <p:spPr bwMode="auto">
            <a:xfrm>
              <a:off x="1340" y="3449"/>
              <a:ext cx="92" cy="93"/>
            </a:xfrm>
            <a:prstGeom prst="ellipse">
              <a:avLst/>
            </a:prstGeom>
            <a:noFill/>
            <a:ln w="28575" algn="ctr">
              <a:solidFill>
                <a:schemeClr val="tx1"/>
              </a:solidFill>
              <a:round/>
              <a:headEnd/>
              <a:tailEnd/>
            </a:ln>
            <a:effectLst/>
          </p:spPr>
          <p:txBody>
            <a:bodyPr/>
            <a:lstStyle/>
            <a:p>
              <a:endParaRPr lang="en-US"/>
            </a:p>
          </p:txBody>
        </p:sp>
        <p:sp>
          <p:nvSpPr>
            <p:cNvPr id="558222" name="Oval 142"/>
            <p:cNvSpPr>
              <a:spLocks noChangeArrowheads="1"/>
            </p:cNvSpPr>
            <p:nvPr/>
          </p:nvSpPr>
          <p:spPr bwMode="auto">
            <a:xfrm>
              <a:off x="1467" y="3560"/>
              <a:ext cx="92" cy="93"/>
            </a:xfrm>
            <a:prstGeom prst="ellipse">
              <a:avLst/>
            </a:prstGeom>
            <a:noFill/>
            <a:ln w="28575" algn="ctr">
              <a:solidFill>
                <a:schemeClr val="tx1"/>
              </a:solidFill>
              <a:round/>
              <a:headEnd/>
              <a:tailEnd/>
            </a:ln>
            <a:effectLst/>
          </p:spPr>
          <p:txBody>
            <a:bodyPr/>
            <a:lstStyle/>
            <a:p>
              <a:endParaRPr lang="en-US"/>
            </a:p>
          </p:txBody>
        </p:sp>
        <p:sp>
          <p:nvSpPr>
            <p:cNvPr id="558223" name="Oval 143"/>
            <p:cNvSpPr>
              <a:spLocks noChangeArrowheads="1"/>
            </p:cNvSpPr>
            <p:nvPr/>
          </p:nvSpPr>
          <p:spPr bwMode="auto">
            <a:xfrm>
              <a:off x="1209" y="3567"/>
              <a:ext cx="93" cy="92"/>
            </a:xfrm>
            <a:prstGeom prst="ellipse">
              <a:avLst/>
            </a:prstGeom>
            <a:noFill/>
            <a:ln w="28575" algn="ctr">
              <a:solidFill>
                <a:schemeClr val="tx1"/>
              </a:solidFill>
              <a:round/>
              <a:headEnd/>
              <a:tailEnd/>
            </a:ln>
            <a:effectLst/>
          </p:spPr>
          <p:txBody>
            <a:bodyPr/>
            <a:lstStyle/>
            <a:p>
              <a:endParaRPr lang="en-US"/>
            </a:p>
          </p:txBody>
        </p:sp>
        <p:sp>
          <p:nvSpPr>
            <p:cNvPr id="558224" name="Line 144"/>
            <p:cNvSpPr>
              <a:spLocks noChangeShapeType="1"/>
            </p:cNvSpPr>
            <p:nvPr/>
          </p:nvSpPr>
          <p:spPr bwMode="auto">
            <a:xfrm flipH="1">
              <a:off x="1286" y="3528"/>
              <a:ext cx="67" cy="46"/>
            </a:xfrm>
            <a:prstGeom prst="line">
              <a:avLst/>
            </a:prstGeom>
            <a:noFill/>
            <a:ln w="28575">
              <a:solidFill>
                <a:schemeClr val="tx1"/>
              </a:solidFill>
              <a:round/>
              <a:headEnd/>
              <a:tailEnd/>
            </a:ln>
            <a:effectLst/>
          </p:spPr>
          <p:txBody>
            <a:bodyPr/>
            <a:lstStyle/>
            <a:p>
              <a:endParaRPr lang="en-US"/>
            </a:p>
          </p:txBody>
        </p:sp>
        <p:sp>
          <p:nvSpPr>
            <p:cNvPr id="558225" name="Line 145"/>
            <p:cNvSpPr>
              <a:spLocks noChangeShapeType="1"/>
            </p:cNvSpPr>
            <p:nvPr/>
          </p:nvSpPr>
          <p:spPr bwMode="auto">
            <a:xfrm>
              <a:off x="1410" y="3527"/>
              <a:ext cx="57" cy="49"/>
            </a:xfrm>
            <a:prstGeom prst="line">
              <a:avLst/>
            </a:prstGeom>
            <a:noFill/>
            <a:ln w="28575">
              <a:solidFill>
                <a:schemeClr val="tx1"/>
              </a:solidFill>
              <a:round/>
              <a:headEnd/>
              <a:tailEnd/>
            </a:ln>
            <a:effectLst/>
          </p:spPr>
          <p:txBody>
            <a:bodyPr/>
            <a:lstStyle/>
            <a:p>
              <a:endParaRPr lang="en-US"/>
            </a:p>
          </p:txBody>
        </p:sp>
        <p:sp>
          <p:nvSpPr>
            <p:cNvPr id="558226" name="Oval 146"/>
            <p:cNvSpPr>
              <a:spLocks noChangeArrowheads="1"/>
            </p:cNvSpPr>
            <p:nvPr/>
          </p:nvSpPr>
          <p:spPr bwMode="auto">
            <a:xfrm>
              <a:off x="1114" y="3336"/>
              <a:ext cx="92" cy="93"/>
            </a:xfrm>
            <a:prstGeom prst="ellipse">
              <a:avLst/>
            </a:prstGeom>
            <a:noFill/>
            <a:ln w="28575" algn="ctr">
              <a:solidFill>
                <a:schemeClr val="tx1"/>
              </a:solidFill>
              <a:round/>
              <a:headEnd/>
              <a:tailEnd/>
            </a:ln>
            <a:effectLst/>
          </p:spPr>
          <p:txBody>
            <a:bodyPr/>
            <a:lstStyle/>
            <a:p>
              <a:endParaRPr lang="en-US"/>
            </a:p>
          </p:txBody>
        </p:sp>
        <p:sp>
          <p:nvSpPr>
            <p:cNvPr id="558227" name="Line 147"/>
            <p:cNvSpPr>
              <a:spLocks noChangeShapeType="1"/>
            </p:cNvSpPr>
            <p:nvPr/>
          </p:nvSpPr>
          <p:spPr bwMode="auto">
            <a:xfrm flipH="1">
              <a:off x="987" y="3409"/>
              <a:ext cx="132" cy="69"/>
            </a:xfrm>
            <a:prstGeom prst="line">
              <a:avLst/>
            </a:prstGeom>
            <a:noFill/>
            <a:ln w="28575">
              <a:solidFill>
                <a:schemeClr val="tx1"/>
              </a:solidFill>
              <a:round/>
              <a:headEnd/>
              <a:tailEnd/>
            </a:ln>
            <a:effectLst/>
          </p:spPr>
          <p:txBody>
            <a:bodyPr/>
            <a:lstStyle/>
            <a:p>
              <a:endParaRPr lang="en-US"/>
            </a:p>
          </p:txBody>
        </p:sp>
        <p:sp>
          <p:nvSpPr>
            <p:cNvPr id="558228" name="Line 148"/>
            <p:cNvSpPr>
              <a:spLocks noChangeShapeType="1"/>
            </p:cNvSpPr>
            <p:nvPr/>
          </p:nvSpPr>
          <p:spPr bwMode="auto">
            <a:xfrm>
              <a:off x="1205" y="3394"/>
              <a:ext cx="135" cy="79"/>
            </a:xfrm>
            <a:prstGeom prst="line">
              <a:avLst/>
            </a:prstGeom>
            <a:noFill/>
            <a:ln w="28575">
              <a:solidFill>
                <a:schemeClr val="tx1"/>
              </a:solidFill>
              <a:round/>
              <a:headEnd/>
              <a:tailEnd/>
            </a:ln>
            <a:effectLst/>
          </p:spPr>
          <p:txBody>
            <a:bodyPr/>
            <a:lstStyle/>
            <a:p>
              <a:endParaRPr lang="en-US"/>
            </a:p>
          </p:txBody>
        </p:sp>
        <p:sp>
          <p:nvSpPr>
            <p:cNvPr id="558229" name="Oval 149"/>
            <p:cNvSpPr>
              <a:spLocks noChangeArrowheads="1"/>
            </p:cNvSpPr>
            <p:nvPr/>
          </p:nvSpPr>
          <p:spPr bwMode="auto">
            <a:xfrm>
              <a:off x="1030" y="3712"/>
              <a:ext cx="93" cy="93"/>
            </a:xfrm>
            <a:prstGeom prst="ellipse">
              <a:avLst/>
            </a:prstGeom>
            <a:noFill/>
            <a:ln w="28575" algn="ctr">
              <a:solidFill>
                <a:schemeClr val="tx1"/>
              </a:solidFill>
              <a:round/>
              <a:headEnd/>
              <a:tailEnd/>
            </a:ln>
            <a:effectLst/>
          </p:spPr>
          <p:txBody>
            <a:bodyPr/>
            <a:lstStyle/>
            <a:p>
              <a:endParaRPr lang="en-US"/>
            </a:p>
          </p:txBody>
        </p:sp>
        <p:sp>
          <p:nvSpPr>
            <p:cNvPr id="558230" name="Line 150"/>
            <p:cNvSpPr>
              <a:spLocks noChangeShapeType="1"/>
            </p:cNvSpPr>
            <p:nvPr/>
          </p:nvSpPr>
          <p:spPr bwMode="auto">
            <a:xfrm flipH="1">
              <a:off x="1067" y="3663"/>
              <a:ext cx="6" cy="39"/>
            </a:xfrm>
            <a:prstGeom prst="line">
              <a:avLst/>
            </a:prstGeom>
            <a:noFill/>
            <a:ln w="28575">
              <a:solidFill>
                <a:schemeClr val="tx1"/>
              </a:solidFill>
              <a:round/>
              <a:headEnd/>
              <a:tailEnd/>
            </a:ln>
            <a:effectLst/>
          </p:spPr>
          <p:txBody>
            <a:bodyPr/>
            <a:lstStyle/>
            <a:p>
              <a:endParaRPr lang="en-US"/>
            </a:p>
          </p:txBody>
        </p:sp>
        <p:sp>
          <p:nvSpPr>
            <p:cNvPr id="558231" name="Oval 151"/>
            <p:cNvSpPr>
              <a:spLocks noChangeArrowheads="1"/>
            </p:cNvSpPr>
            <p:nvPr/>
          </p:nvSpPr>
          <p:spPr bwMode="auto">
            <a:xfrm>
              <a:off x="77" y="3240"/>
              <a:ext cx="92" cy="93"/>
            </a:xfrm>
            <a:prstGeom prst="ellipse">
              <a:avLst/>
            </a:prstGeom>
            <a:noFill/>
            <a:ln w="28575" algn="ctr">
              <a:solidFill>
                <a:schemeClr val="tx1"/>
              </a:solidFill>
              <a:round/>
              <a:headEnd/>
              <a:tailEnd/>
            </a:ln>
            <a:effectLst/>
          </p:spPr>
          <p:txBody>
            <a:bodyPr/>
            <a:lstStyle/>
            <a:p>
              <a:endParaRPr lang="en-US"/>
            </a:p>
          </p:txBody>
        </p:sp>
        <p:sp>
          <p:nvSpPr>
            <p:cNvPr id="558232" name="Oval 152"/>
            <p:cNvSpPr>
              <a:spLocks noChangeArrowheads="1"/>
            </p:cNvSpPr>
            <p:nvPr/>
          </p:nvSpPr>
          <p:spPr bwMode="auto">
            <a:xfrm>
              <a:off x="204" y="3351"/>
              <a:ext cx="92" cy="93"/>
            </a:xfrm>
            <a:prstGeom prst="ellipse">
              <a:avLst/>
            </a:prstGeom>
            <a:noFill/>
            <a:ln w="28575" algn="ctr">
              <a:solidFill>
                <a:schemeClr val="tx1"/>
              </a:solidFill>
              <a:round/>
              <a:headEnd/>
              <a:tailEnd/>
            </a:ln>
            <a:effectLst/>
          </p:spPr>
          <p:txBody>
            <a:bodyPr/>
            <a:lstStyle/>
            <a:p>
              <a:endParaRPr lang="en-US"/>
            </a:p>
          </p:txBody>
        </p:sp>
        <p:sp>
          <p:nvSpPr>
            <p:cNvPr id="558233" name="Line 153"/>
            <p:cNvSpPr>
              <a:spLocks noChangeShapeType="1"/>
            </p:cNvSpPr>
            <p:nvPr/>
          </p:nvSpPr>
          <p:spPr bwMode="auto">
            <a:xfrm>
              <a:off x="147" y="3319"/>
              <a:ext cx="57" cy="49"/>
            </a:xfrm>
            <a:prstGeom prst="line">
              <a:avLst/>
            </a:prstGeom>
            <a:noFill/>
            <a:ln w="28575">
              <a:solidFill>
                <a:schemeClr val="tx1"/>
              </a:solidFill>
              <a:round/>
              <a:headEnd/>
              <a:tailEnd/>
            </a:ln>
            <a:effectLst/>
          </p:spPr>
          <p:txBody>
            <a:bodyPr/>
            <a:lstStyle/>
            <a:p>
              <a:endParaRPr lang="en-US"/>
            </a:p>
          </p:txBody>
        </p:sp>
        <p:sp>
          <p:nvSpPr>
            <p:cNvPr id="558234" name="Line 154"/>
            <p:cNvSpPr>
              <a:spLocks noChangeShapeType="1"/>
            </p:cNvSpPr>
            <p:nvPr/>
          </p:nvSpPr>
          <p:spPr bwMode="auto">
            <a:xfrm flipH="1" flipV="1">
              <a:off x="286" y="3388"/>
              <a:ext cx="329" cy="42"/>
            </a:xfrm>
            <a:prstGeom prst="line">
              <a:avLst/>
            </a:prstGeom>
            <a:noFill/>
            <a:ln w="28575">
              <a:solidFill>
                <a:schemeClr val="tx1"/>
              </a:solidFill>
              <a:round/>
              <a:headEnd/>
              <a:tailEnd/>
            </a:ln>
            <a:effectLst/>
          </p:spPr>
          <p:txBody>
            <a:bodyPr/>
            <a:lstStyle/>
            <a:p>
              <a:endParaRPr lang="en-US"/>
            </a:p>
          </p:txBody>
        </p:sp>
        <p:sp>
          <p:nvSpPr>
            <p:cNvPr id="558235" name="Oval 155"/>
            <p:cNvSpPr>
              <a:spLocks noChangeArrowheads="1"/>
            </p:cNvSpPr>
            <p:nvPr/>
          </p:nvSpPr>
          <p:spPr bwMode="auto">
            <a:xfrm>
              <a:off x="615" y="3391"/>
              <a:ext cx="92" cy="93"/>
            </a:xfrm>
            <a:prstGeom prst="ellipse">
              <a:avLst/>
            </a:prstGeom>
            <a:noFill/>
            <a:ln w="28575" algn="ctr">
              <a:solidFill>
                <a:schemeClr val="tx1"/>
              </a:solidFill>
              <a:round/>
              <a:headEnd/>
              <a:tailEnd/>
            </a:ln>
            <a:effectLst/>
          </p:spPr>
          <p:txBody>
            <a:bodyPr/>
            <a:lstStyle/>
            <a:p>
              <a:endParaRPr lang="en-US"/>
            </a:p>
          </p:txBody>
        </p:sp>
        <p:sp>
          <p:nvSpPr>
            <p:cNvPr id="558236" name="Line 156"/>
            <p:cNvSpPr>
              <a:spLocks noChangeShapeType="1"/>
            </p:cNvSpPr>
            <p:nvPr/>
          </p:nvSpPr>
          <p:spPr bwMode="auto">
            <a:xfrm flipH="1">
              <a:off x="706" y="3364"/>
              <a:ext cx="411" cy="71"/>
            </a:xfrm>
            <a:prstGeom prst="line">
              <a:avLst/>
            </a:prstGeom>
            <a:noFill/>
            <a:ln w="28575">
              <a:solidFill>
                <a:schemeClr val="tx1"/>
              </a:solidFill>
              <a:round/>
              <a:headEnd/>
              <a:tailEnd/>
            </a:ln>
            <a:effectLst/>
          </p:spPr>
          <p:txBody>
            <a:bodyPr/>
            <a:lstStyle/>
            <a:p>
              <a:endParaRPr lang="en-US"/>
            </a:p>
          </p:txBody>
        </p:sp>
        <p:sp>
          <p:nvSpPr>
            <p:cNvPr id="558237" name="Oval 157"/>
            <p:cNvSpPr>
              <a:spLocks noChangeArrowheads="1"/>
            </p:cNvSpPr>
            <p:nvPr/>
          </p:nvSpPr>
          <p:spPr bwMode="auto">
            <a:xfrm>
              <a:off x="261" y="3581"/>
              <a:ext cx="92" cy="93"/>
            </a:xfrm>
            <a:prstGeom prst="ellipse">
              <a:avLst/>
            </a:prstGeom>
            <a:noFill/>
            <a:ln w="28575" algn="ctr">
              <a:solidFill>
                <a:schemeClr val="tx1"/>
              </a:solidFill>
              <a:round/>
              <a:headEnd/>
              <a:tailEnd/>
            </a:ln>
            <a:effectLst/>
          </p:spPr>
          <p:txBody>
            <a:bodyPr/>
            <a:lstStyle/>
            <a:p>
              <a:endParaRPr lang="en-US"/>
            </a:p>
          </p:txBody>
        </p:sp>
        <p:sp>
          <p:nvSpPr>
            <p:cNvPr id="558238" name="Line 158"/>
            <p:cNvSpPr>
              <a:spLocks noChangeShapeType="1"/>
            </p:cNvSpPr>
            <p:nvPr/>
          </p:nvSpPr>
          <p:spPr bwMode="auto">
            <a:xfrm flipH="1">
              <a:off x="353" y="3478"/>
              <a:ext cx="279" cy="138"/>
            </a:xfrm>
            <a:prstGeom prst="line">
              <a:avLst/>
            </a:prstGeom>
            <a:noFill/>
            <a:ln w="28575">
              <a:solidFill>
                <a:schemeClr val="tx1"/>
              </a:solidFill>
              <a:round/>
              <a:headEnd/>
              <a:tailEnd/>
            </a:ln>
            <a:effectLst/>
          </p:spPr>
          <p:txBody>
            <a:bodyPr/>
            <a:lstStyle/>
            <a:p>
              <a:endParaRPr lang="en-US"/>
            </a:p>
          </p:txBody>
        </p:sp>
        <p:sp>
          <p:nvSpPr>
            <p:cNvPr id="558239" name="Oval 159"/>
            <p:cNvSpPr>
              <a:spLocks noChangeArrowheads="1"/>
            </p:cNvSpPr>
            <p:nvPr/>
          </p:nvSpPr>
          <p:spPr bwMode="auto">
            <a:xfrm>
              <a:off x="249" y="3727"/>
              <a:ext cx="92" cy="93"/>
            </a:xfrm>
            <a:prstGeom prst="ellipse">
              <a:avLst/>
            </a:prstGeom>
            <a:noFill/>
            <a:ln w="28575" algn="ctr">
              <a:solidFill>
                <a:schemeClr val="tx1"/>
              </a:solidFill>
              <a:round/>
              <a:headEnd/>
              <a:tailEnd/>
            </a:ln>
            <a:effectLst/>
          </p:spPr>
          <p:txBody>
            <a:bodyPr/>
            <a:lstStyle/>
            <a:p>
              <a:endParaRPr lang="en-US"/>
            </a:p>
          </p:txBody>
        </p:sp>
        <p:sp>
          <p:nvSpPr>
            <p:cNvPr id="558240" name="Line 160"/>
            <p:cNvSpPr>
              <a:spLocks noChangeShapeType="1"/>
            </p:cNvSpPr>
            <p:nvPr/>
          </p:nvSpPr>
          <p:spPr bwMode="auto">
            <a:xfrm flipH="1">
              <a:off x="286" y="3685"/>
              <a:ext cx="24" cy="44"/>
            </a:xfrm>
            <a:prstGeom prst="line">
              <a:avLst/>
            </a:prstGeom>
            <a:noFill/>
            <a:ln w="28575">
              <a:solidFill>
                <a:schemeClr val="tx1"/>
              </a:solidFill>
              <a:round/>
              <a:headEnd/>
              <a:tailEnd/>
            </a:ln>
            <a:effectLst/>
          </p:spPr>
          <p:txBody>
            <a:bodyPr/>
            <a:lstStyle/>
            <a:p>
              <a:endParaRPr lang="en-US"/>
            </a:p>
          </p:txBody>
        </p:sp>
        <p:sp>
          <p:nvSpPr>
            <p:cNvPr id="558241" name="Oval 161"/>
            <p:cNvSpPr>
              <a:spLocks noChangeArrowheads="1"/>
            </p:cNvSpPr>
            <p:nvPr/>
          </p:nvSpPr>
          <p:spPr bwMode="auto">
            <a:xfrm>
              <a:off x="769" y="3567"/>
              <a:ext cx="93" cy="92"/>
            </a:xfrm>
            <a:prstGeom prst="ellipse">
              <a:avLst/>
            </a:prstGeom>
            <a:noFill/>
            <a:ln w="28575" algn="ctr">
              <a:solidFill>
                <a:schemeClr val="tx1"/>
              </a:solidFill>
              <a:round/>
              <a:headEnd/>
              <a:tailEnd/>
            </a:ln>
            <a:effectLst/>
          </p:spPr>
          <p:txBody>
            <a:bodyPr/>
            <a:lstStyle/>
            <a:p>
              <a:endParaRPr lang="en-US"/>
            </a:p>
          </p:txBody>
        </p:sp>
        <p:sp>
          <p:nvSpPr>
            <p:cNvPr id="558242" name="Line 162"/>
            <p:cNvSpPr>
              <a:spLocks noChangeShapeType="1"/>
            </p:cNvSpPr>
            <p:nvPr/>
          </p:nvSpPr>
          <p:spPr bwMode="auto">
            <a:xfrm flipH="1">
              <a:off x="846" y="3528"/>
              <a:ext cx="67" cy="46"/>
            </a:xfrm>
            <a:prstGeom prst="line">
              <a:avLst/>
            </a:prstGeom>
            <a:noFill/>
            <a:ln w="28575">
              <a:solidFill>
                <a:schemeClr val="tx1"/>
              </a:solidFill>
              <a:round/>
              <a:headEnd/>
              <a:tailEnd/>
            </a:ln>
            <a:effectLst/>
          </p:spPr>
          <p:txBody>
            <a:bodyPr/>
            <a:lstStyle/>
            <a:p>
              <a:endParaRPr lang="en-US"/>
            </a:p>
          </p:txBody>
        </p:sp>
      </p:grpSp>
      <p:sp>
        <p:nvSpPr>
          <p:cNvPr id="558254" name="Line 174"/>
          <p:cNvSpPr>
            <a:spLocks noChangeShapeType="1"/>
          </p:cNvSpPr>
          <p:nvPr/>
        </p:nvSpPr>
        <p:spPr bwMode="auto">
          <a:xfrm flipV="1">
            <a:off x="4687888" y="4198938"/>
            <a:ext cx="1725612" cy="244475"/>
          </a:xfrm>
          <a:prstGeom prst="line">
            <a:avLst/>
          </a:prstGeom>
          <a:noFill/>
          <a:ln w="25400">
            <a:solidFill>
              <a:schemeClr val="tx1"/>
            </a:solidFill>
            <a:round/>
            <a:headEnd/>
            <a:tailEnd/>
          </a:ln>
          <a:effectLst/>
        </p:spPr>
        <p:txBody>
          <a:bodyPr/>
          <a:lstStyle/>
          <a:p>
            <a:endParaRPr lang="en-US"/>
          </a:p>
        </p:txBody>
      </p:sp>
      <p:sp>
        <p:nvSpPr>
          <p:cNvPr id="558276" name="Oval 196"/>
          <p:cNvSpPr>
            <a:spLocks noChangeArrowheads="1"/>
          </p:cNvSpPr>
          <p:nvPr/>
        </p:nvSpPr>
        <p:spPr bwMode="auto">
          <a:xfrm>
            <a:off x="6200775" y="4275138"/>
            <a:ext cx="88900" cy="69850"/>
          </a:xfrm>
          <a:prstGeom prst="ellipse">
            <a:avLst/>
          </a:prstGeom>
          <a:noFill/>
          <a:ln w="28575" algn="ctr">
            <a:solidFill>
              <a:schemeClr val="tx1"/>
            </a:solidFill>
            <a:round/>
            <a:headEnd/>
            <a:tailEnd/>
          </a:ln>
          <a:effectLst/>
        </p:spPr>
        <p:txBody>
          <a:bodyPr/>
          <a:lstStyle/>
          <a:p>
            <a:endParaRPr lang="en-US"/>
          </a:p>
        </p:txBody>
      </p:sp>
      <p:sp>
        <p:nvSpPr>
          <p:cNvPr id="558277" name="Oval 197"/>
          <p:cNvSpPr>
            <a:spLocks noChangeArrowheads="1"/>
          </p:cNvSpPr>
          <p:nvPr/>
        </p:nvSpPr>
        <p:spPr bwMode="auto">
          <a:xfrm>
            <a:off x="6629400" y="4271963"/>
            <a:ext cx="87313" cy="68262"/>
          </a:xfrm>
          <a:prstGeom prst="ellipse">
            <a:avLst/>
          </a:prstGeom>
          <a:noFill/>
          <a:ln w="28575" algn="ctr">
            <a:solidFill>
              <a:schemeClr val="tx1"/>
            </a:solidFill>
            <a:round/>
            <a:headEnd/>
            <a:tailEnd/>
          </a:ln>
          <a:effectLst/>
        </p:spPr>
        <p:txBody>
          <a:bodyPr/>
          <a:lstStyle/>
          <a:p>
            <a:endParaRPr lang="en-US"/>
          </a:p>
        </p:txBody>
      </p:sp>
      <p:sp>
        <p:nvSpPr>
          <p:cNvPr id="558278" name="Oval 198"/>
          <p:cNvSpPr>
            <a:spLocks noChangeArrowheads="1"/>
          </p:cNvSpPr>
          <p:nvPr/>
        </p:nvSpPr>
        <p:spPr bwMode="auto">
          <a:xfrm>
            <a:off x="6750050" y="4352925"/>
            <a:ext cx="88900" cy="68263"/>
          </a:xfrm>
          <a:prstGeom prst="ellipse">
            <a:avLst/>
          </a:prstGeom>
          <a:noFill/>
          <a:ln w="28575" algn="ctr">
            <a:solidFill>
              <a:schemeClr val="tx1"/>
            </a:solidFill>
            <a:round/>
            <a:headEnd/>
            <a:tailEnd/>
          </a:ln>
          <a:effectLst/>
        </p:spPr>
        <p:txBody>
          <a:bodyPr/>
          <a:lstStyle/>
          <a:p>
            <a:endParaRPr lang="en-US"/>
          </a:p>
        </p:txBody>
      </p:sp>
      <p:sp>
        <p:nvSpPr>
          <p:cNvPr id="558279" name="Oval 199"/>
          <p:cNvSpPr>
            <a:spLocks noChangeArrowheads="1"/>
          </p:cNvSpPr>
          <p:nvPr/>
        </p:nvSpPr>
        <p:spPr bwMode="auto">
          <a:xfrm>
            <a:off x="6502400" y="4357688"/>
            <a:ext cx="90488" cy="68262"/>
          </a:xfrm>
          <a:prstGeom prst="ellipse">
            <a:avLst/>
          </a:prstGeom>
          <a:noFill/>
          <a:ln w="28575" algn="ctr">
            <a:solidFill>
              <a:schemeClr val="tx1"/>
            </a:solidFill>
            <a:round/>
            <a:headEnd/>
            <a:tailEnd/>
          </a:ln>
          <a:effectLst/>
        </p:spPr>
        <p:txBody>
          <a:bodyPr/>
          <a:lstStyle/>
          <a:p>
            <a:endParaRPr lang="en-US"/>
          </a:p>
        </p:txBody>
      </p:sp>
      <p:sp>
        <p:nvSpPr>
          <p:cNvPr id="558280" name="Line 200"/>
          <p:cNvSpPr>
            <a:spLocks noChangeShapeType="1"/>
          </p:cNvSpPr>
          <p:nvPr/>
        </p:nvSpPr>
        <p:spPr bwMode="auto">
          <a:xfrm flipH="1">
            <a:off x="6577013" y="4329113"/>
            <a:ext cx="63500" cy="34925"/>
          </a:xfrm>
          <a:prstGeom prst="line">
            <a:avLst/>
          </a:prstGeom>
          <a:noFill/>
          <a:ln w="28575">
            <a:solidFill>
              <a:schemeClr val="tx1"/>
            </a:solidFill>
            <a:round/>
            <a:headEnd/>
            <a:tailEnd/>
          </a:ln>
          <a:effectLst/>
        </p:spPr>
        <p:txBody>
          <a:bodyPr/>
          <a:lstStyle/>
          <a:p>
            <a:endParaRPr lang="en-US"/>
          </a:p>
        </p:txBody>
      </p:sp>
      <p:sp>
        <p:nvSpPr>
          <p:cNvPr id="558281" name="Line 201"/>
          <p:cNvSpPr>
            <a:spLocks noChangeShapeType="1"/>
          </p:cNvSpPr>
          <p:nvPr/>
        </p:nvSpPr>
        <p:spPr bwMode="auto">
          <a:xfrm>
            <a:off x="6696075" y="4329113"/>
            <a:ext cx="53975" cy="36512"/>
          </a:xfrm>
          <a:prstGeom prst="line">
            <a:avLst/>
          </a:prstGeom>
          <a:noFill/>
          <a:ln w="28575">
            <a:solidFill>
              <a:schemeClr val="tx1"/>
            </a:solidFill>
            <a:round/>
            <a:headEnd/>
            <a:tailEnd/>
          </a:ln>
          <a:effectLst/>
        </p:spPr>
        <p:txBody>
          <a:bodyPr/>
          <a:lstStyle/>
          <a:p>
            <a:endParaRPr lang="en-US"/>
          </a:p>
        </p:txBody>
      </p:sp>
      <p:sp>
        <p:nvSpPr>
          <p:cNvPr id="558282" name="Oval 202"/>
          <p:cNvSpPr>
            <a:spLocks noChangeArrowheads="1"/>
          </p:cNvSpPr>
          <p:nvPr/>
        </p:nvSpPr>
        <p:spPr bwMode="auto">
          <a:xfrm>
            <a:off x="6411913" y="4187825"/>
            <a:ext cx="87312" cy="68263"/>
          </a:xfrm>
          <a:prstGeom prst="ellipse">
            <a:avLst/>
          </a:prstGeom>
          <a:noFill/>
          <a:ln w="28575" algn="ctr">
            <a:solidFill>
              <a:schemeClr val="tx1"/>
            </a:solidFill>
            <a:round/>
            <a:headEnd/>
            <a:tailEnd/>
          </a:ln>
          <a:effectLst/>
        </p:spPr>
        <p:txBody>
          <a:bodyPr/>
          <a:lstStyle/>
          <a:p>
            <a:endParaRPr lang="en-US"/>
          </a:p>
        </p:txBody>
      </p:sp>
      <p:sp>
        <p:nvSpPr>
          <p:cNvPr id="558283" name="Line 203"/>
          <p:cNvSpPr>
            <a:spLocks noChangeShapeType="1"/>
          </p:cNvSpPr>
          <p:nvPr/>
        </p:nvSpPr>
        <p:spPr bwMode="auto">
          <a:xfrm flipH="1">
            <a:off x="6289675" y="4241800"/>
            <a:ext cx="127000" cy="50800"/>
          </a:xfrm>
          <a:prstGeom prst="line">
            <a:avLst/>
          </a:prstGeom>
          <a:noFill/>
          <a:ln w="28575">
            <a:solidFill>
              <a:schemeClr val="tx1"/>
            </a:solidFill>
            <a:round/>
            <a:headEnd/>
            <a:tailEnd/>
          </a:ln>
          <a:effectLst/>
        </p:spPr>
        <p:txBody>
          <a:bodyPr/>
          <a:lstStyle/>
          <a:p>
            <a:endParaRPr lang="en-US"/>
          </a:p>
        </p:txBody>
      </p:sp>
      <p:sp>
        <p:nvSpPr>
          <p:cNvPr id="558284" name="Line 204"/>
          <p:cNvSpPr>
            <a:spLocks noChangeShapeType="1"/>
          </p:cNvSpPr>
          <p:nvPr/>
        </p:nvSpPr>
        <p:spPr bwMode="auto">
          <a:xfrm>
            <a:off x="6499225" y="4230688"/>
            <a:ext cx="130175" cy="58737"/>
          </a:xfrm>
          <a:prstGeom prst="line">
            <a:avLst/>
          </a:prstGeom>
          <a:noFill/>
          <a:ln w="28575">
            <a:solidFill>
              <a:schemeClr val="tx1"/>
            </a:solidFill>
            <a:round/>
            <a:headEnd/>
            <a:tailEnd/>
          </a:ln>
          <a:effectLst/>
        </p:spPr>
        <p:txBody>
          <a:bodyPr/>
          <a:lstStyle/>
          <a:p>
            <a:endParaRPr lang="en-US"/>
          </a:p>
        </p:txBody>
      </p:sp>
      <p:sp>
        <p:nvSpPr>
          <p:cNvPr id="558285" name="Oval 205"/>
          <p:cNvSpPr>
            <a:spLocks noChangeArrowheads="1"/>
          </p:cNvSpPr>
          <p:nvPr/>
        </p:nvSpPr>
        <p:spPr bwMode="auto">
          <a:xfrm>
            <a:off x="6080125" y="4357688"/>
            <a:ext cx="88900" cy="68262"/>
          </a:xfrm>
          <a:prstGeom prst="ellipse">
            <a:avLst/>
          </a:prstGeom>
          <a:noFill/>
          <a:ln w="28575" algn="ctr">
            <a:solidFill>
              <a:schemeClr val="tx1"/>
            </a:solidFill>
            <a:round/>
            <a:headEnd/>
            <a:tailEnd/>
          </a:ln>
          <a:effectLst/>
        </p:spPr>
        <p:txBody>
          <a:bodyPr/>
          <a:lstStyle/>
          <a:p>
            <a:endParaRPr lang="en-US"/>
          </a:p>
        </p:txBody>
      </p:sp>
      <p:sp>
        <p:nvSpPr>
          <p:cNvPr id="558286" name="Line 206"/>
          <p:cNvSpPr>
            <a:spLocks noChangeShapeType="1"/>
          </p:cNvSpPr>
          <p:nvPr/>
        </p:nvSpPr>
        <p:spPr bwMode="auto">
          <a:xfrm flipH="1">
            <a:off x="6154738" y="4329113"/>
            <a:ext cx="63500" cy="34925"/>
          </a:xfrm>
          <a:prstGeom prst="line">
            <a:avLst/>
          </a:prstGeom>
          <a:noFill/>
          <a:ln w="28575">
            <a:solidFill>
              <a:schemeClr val="tx1"/>
            </a:solidFill>
            <a:round/>
            <a:headEnd/>
            <a:tailEnd/>
          </a:ln>
          <a:effectLst/>
        </p:spPr>
        <p:txBody>
          <a:bodyPr/>
          <a:lstStyle/>
          <a:p>
            <a:endParaRPr lang="en-US"/>
          </a:p>
        </p:txBody>
      </p:sp>
      <p:grpSp>
        <p:nvGrpSpPr>
          <p:cNvPr id="8" name="Group 218"/>
          <p:cNvGrpSpPr>
            <a:grpSpLocks/>
          </p:cNvGrpSpPr>
          <p:nvPr/>
        </p:nvGrpSpPr>
        <p:grpSpPr bwMode="auto">
          <a:xfrm>
            <a:off x="6934200" y="2308225"/>
            <a:ext cx="758825" cy="300038"/>
            <a:chOff x="4757" y="2355"/>
            <a:chExt cx="478" cy="189"/>
          </a:xfrm>
        </p:grpSpPr>
        <p:sp>
          <p:nvSpPr>
            <p:cNvPr id="558287" name="Oval 207"/>
            <p:cNvSpPr>
              <a:spLocks noChangeArrowheads="1"/>
            </p:cNvSpPr>
            <p:nvPr/>
          </p:nvSpPr>
          <p:spPr bwMode="auto">
            <a:xfrm>
              <a:off x="4833" y="2410"/>
              <a:ext cx="56" cy="44"/>
            </a:xfrm>
            <a:prstGeom prst="ellipse">
              <a:avLst/>
            </a:prstGeom>
            <a:noFill/>
            <a:ln w="28575" algn="ctr">
              <a:solidFill>
                <a:schemeClr val="tx1"/>
              </a:solidFill>
              <a:round/>
              <a:headEnd/>
              <a:tailEnd/>
            </a:ln>
            <a:effectLst/>
          </p:spPr>
          <p:txBody>
            <a:bodyPr/>
            <a:lstStyle/>
            <a:p>
              <a:endParaRPr lang="en-US"/>
            </a:p>
          </p:txBody>
        </p:sp>
        <p:sp>
          <p:nvSpPr>
            <p:cNvPr id="558288" name="Oval 208"/>
            <p:cNvSpPr>
              <a:spLocks noChangeArrowheads="1"/>
            </p:cNvSpPr>
            <p:nvPr/>
          </p:nvSpPr>
          <p:spPr bwMode="auto">
            <a:xfrm>
              <a:off x="5103" y="2408"/>
              <a:ext cx="55" cy="43"/>
            </a:xfrm>
            <a:prstGeom prst="ellipse">
              <a:avLst/>
            </a:prstGeom>
            <a:noFill/>
            <a:ln w="28575" algn="ctr">
              <a:solidFill>
                <a:schemeClr val="tx1"/>
              </a:solidFill>
              <a:round/>
              <a:headEnd/>
              <a:tailEnd/>
            </a:ln>
            <a:effectLst/>
          </p:spPr>
          <p:txBody>
            <a:bodyPr/>
            <a:lstStyle/>
            <a:p>
              <a:endParaRPr lang="en-US"/>
            </a:p>
          </p:txBody>
        </p:sp>
        <p:sp>
          <p:nvSpPr>
            <p:cNvPr id="558289" name="Oval 209"/>
            <p:cNvSpPr>
              <a:spLocks noChangeArrowheads="1"/>
            </p:cNvSpPr>
            <p:nvPr/>
          </p:nvSpPr>
          <p:spPr bwMode="auto">
            <a:xfrm>
              <a:off x="5179" y="2459"/>
              <a:ext cx="56" cy="43"/>
            </a:xfrm>
            <a:prstGeom prst="ellipse">
              <a:avLst/>
            </a:prstGeom>
            <a:noFill/>
            <a:ln w="28575" algn="ctr">
              <a:solidFill>
                <a:schemeClr val="tx1"/>
              </a:solidFill>
              <a:round/>
              <a:headEnd/>
              <a:tailEnd/>
            </a:ln>
            <a:effectLst/>
          </p:spPr>
          <p:txBody>
            <a:bodyPr/>
            <a:lstStyle/>
            <a:p>
              <a:endParaRPr lang="en-US"/>
            </a:p>
          </p:txBody>
        </p:sp>
        <p:sp>
          <p:nvSpPr>
            <p:cNvPr id="558290" name="Oval 210"/>
            <p:cNvSpPr>
              <a:spLocks noChangeArrowheads="1"/>
            </p:cNvSpPr>
            <p:nvPr/>
          </p:nvSpPr>
          <p:spPr bwMode="auto">
            <a:xfrm>
              <a:off x="4941" y="2501"/>
              <a:ext cx="57" cy="43"/>
            </a:xfrm>
            <a:prstGeom prst="ellipse">
              <a:avLst/>
            </a:prstGeom>
            <a:noFill/>
            <a:ln w="28575" algn="ctr">
              <a:solidFill>
                <a:schemeClr val="tx1"/>
              </a:solidFill>
              <a:round/>
              <a:headEnd/>
              <a:tailEnd/>
            </a:ln>
            <a:effectLst/>
          </p:spPr>
          <p:txBody>
            <a:bodyPr/>
            <a:lstStyle/>
            <a:p>
              <a:endParaRPr lang="en-US"/>
            </a:p>
          </p:txBody>
        </p:sp>
        <p:sp>
          <p:nvSpPr>
            <p:cNvPr id="558291" name="Line 211"/>
            <p:cNvSpPr>
              <a:spLocks noChangeShapeType="1"/>
            </p:cNvSpPr>
            <p:nvPr/>
          </p:nvSpPr>
          <p:spPr bwMode="auto">
            <a:xfrm>
              <a:off x="4876" y="2443"/>
              <a:ext cx="82" cy="63"/>
            </a:xfrm>
            <a:prstGeom prst="line">
              <a:avLst/>
            </a:prstGeom>
            <a:noFill/>
            <a:ln w="28575">
              <a:solidFill>
                <a:schemeClr val="tx1"/>
              </a:solidFill>
              <a:round/>
              <a:headEnd/>
              <a:tailEnd/>
            </a:ln>
            <a:effectLst/>
          </p:spPr>
          <p:txBody>
            <a:bodyPr/>
            <a:lstStyle/>
            <a:p>
              <a:endParaRPr lang="en-US"/>
            </a:p>
          </p:txBody>
        </p:sp>
        <p:sp>
          <p:nvSpPr>
            <p:cNvPr id="558292" name="Line 212"/>
            <p:cNvSpPr>
              <a:spLocks noChangeShapeType="1"/>
            </p:cNvSpPr>
            <p:nvPr/>
          </p:nvSpPr>
          <p:spPr bwMode="auto">
            <a:xfrm>
              <a:off x="5145" y="2444"/>
              <a:ext cx="34" cy="23"/>
            </a:xfrm>
            <a:prstGeom prst="line">
              <a:avLst/>
            </a:prstGeom>
            <a:noFill/>
            <a:ln w="28575">
              <a:solidFill>
                <a:schemeClr val="tx1"/>
              </a:solidFill>
              <a:round/>
              <a:headEnd/>
              <a:tailEnd/>
            </a:ln>
            <a:effectLst/>
          </p:spPr>
          <p:txBody>
            <a:bodyPr/>
            <a:lstStyle/>
            <a:p>
              <a:endParaRPr lang="en-US"/>
            </a:p>
          </p:txBody>
        </p:sp>
        <p:sp>
          <p:nvSpPr>
            <p:cNvPr id="558293" name="Oval 213"/>
            <p:cNvSpPr>
              <a:spLocks noChangeArrowheads="1"/>
            </p:cNvSpPr>
            <p:nvPr/>
          </p:nvSpPr>
          <p:spPr bwMode="auto">
            <a:xfrm>
              <a:off x="4966" y="2355"/>
              <a:ext cx="55" cy="43"/>
            </a:xfrm>
            <a:prstGeom prst="ellipse">
              <a:avLst/>
            </a:prstGeom>
            <a:noFill/>
            <a:ln w="28575" algn="ctr">
              <a:solidFill>
                <a:schemeClr val="tx1"/>
              </a:solidFill>
              <a:round/>
              <a:headEnd/>
              <a:tailEnd/>
            </a:ln>
            <a:effectLst/>
          </p:spPr>
          <p:txBody>
            <a:bodyPr/>
            <a:lstStyle/>
            <a:p>
              <a:endParaRPr lang="en-US"/>
            </a:p>
          </p:txBody>
        </p:sp>
        <p:sp>
          <p:nvSpPr>
            <p:cNvPr id="558294" name="Line 214"/>
            <p:cNvSpPr>
              <a:spLocks noChangeShapeType="1"/>
            </p:cNvSpPr>
            <p:nvPr/>
          </p:nvSpPr>
          <p:spPr bwMode="auto">
            <a:xfrm flipH="1">
              <a:off x="4889" y="2389"/>
              <a:ext cx="80" cy="32"/>
            </a:xfrm>
            <a:prstGeom prst="line">
              <a:avLst/>
            </a:prstGeom>
            <a:noFill/>
            <a:ln w="28575">
              <a:solidFill>
                <a:schemeClr val="tx1"/>
              </a:solidFill>
              <a:round/>
              <a:headEnd/>
              <a:tailEnd/>
            </a:ln>
            <a:effectLst/>
          </p:spPr>
          <p:txBody>
            <a:bodyPr/>
            <a:lstStyle/>
            <a:p>
              <a:endParaRPr lang="en-US"/>
            </a:p>
          </p:txBody>
        </p:sp>
        <p:sp>
          <p:nvSpPr>
            <p:cNvPr id="558295" name="Line 215"/>
            <p:cNvSpPr>
              <a:spLocks noChangeShapeType="1"/>
            </p:cNvSpPr>
            <p:nvPr/>
          </p:nvSpPr>
          <p:spPr bwMode="auto">
            <a:xfrm>
              <a:off x="5021" y="2382"/>
              <a:ext cx="82" cy="37"/>
            </a:xfrm>
            <a:prstGeom prst="line">
              <a:avLst/>
            </a:prstGeom>
            <a:noFill/>
            <a:ln w="28575">
              <a:solidFill>
                <a:schemeClr val="tx1"/>
              </a:solidFill>
              <a:round/>
              <a:headEnd/>
              <a:tailEnd/>
            </a:ln>
            <a:effectLst/>
          </p:spPr>
          <p:txBody>
            <a:bodyPr/>
            <a:lstStyle/>
            <a:p>
              <a:endParaRPr lang="en-US"/>
            </a:p>
          </p:txBody>
        </p:sp>
        <p:sp>
          <p:nvSpPr>
            <p:cNvPr id="558296" name="Oval 216"/>
            <p:cNvSpPr>
              <a:spLocks noChangeArrowheads="1"/>
            </p:cNvSpPr>
            <p:nvPr/>
          </p:nvSpPr>
          <p:spPr bwMode="auto">
            <a:xfrm>
              <a:off x="4757" y="2462"/>
              <a:ext cx="56" cy="43"/>
            </a:xfrm>
            <a:prstGeom prst="ellipse">
              <a:avLst/>
            </a:prstGeom>
            <a:noFill/>
            <a:ln w="28575" algn="ctr">
              <a:solidFill>
                <a:schemeClr val="tx1"/>
              </a:solidFill>
              <a:round/>
              <a:headEnd/>
              <a:tailEnd/>
            </a:ln>
            <a:effectLst/>
          </p:spPr>
          <p:txBody>
            <a:bodyPr/>
            <a:lstStyle/>
            <a:p>
              <a:endParaRPr lang="en-US"/>
            </a:p>
          </p:txBody>
        </p:sp>
        <p:sp>
          <p:nvSpPr>
            <p:cNvPr id="558297" name="Line 217"/>
            <p:cNvSpPr>
              <a:spLocks noChangeShapeType="1"/>
            </p:cNvSpPr>
            <p:nvPr/>
          </p:nvSpPr>
          <p:spPr bwMode="auto">
            <a:xfrm flipH="1">
              <a:off x="4804" y="2444"/>
              <a:ext cx="40" cy="22"/>
            </a:xfrm>
            <a:prstGeom prst="line">
              <a:avLst/>
            </a:prstGeom>
            <a:noFill/>
            <a:ln w="28575">
              <a:solidFill>
                <a:schemeClr val="tx1"/>
              </a:solidFill>
              <a:round/>
              <a:headEnd/>
              <a:tailEnd/>
            </a:ln>
            <a:effectLst/>
          </p:spPr>
          <p:txBody>
            <a:bodyPr/>
            <a:lstStyle/>
            <a:p>
              <a:endParaRPr lang="en-US"/>
            </a:p>
          </p:txBody>
        </p:sp>
      </p:grpSp>
      <p:sp>
        <p:nvSpPr>
          <p:cNvPr id="188" name="Slide Number Placeholder 187"/>
          <p:cNvSpPr>
            <a:spLocks noGrp="1"/>
          </p:cNvSpPr>
          <p:nvPr>
            <p:ph type="sldNum" sz="quarter" idx="10"/>
          </p:nvPr>
        </p:nvSpPr>
        <p:spPr/>
        <p:txBody>
          <a:bodyPr/>
          <a:lstStyle/>
          <a:p>
            <a:pPr>
              <a:defRPr/>
            </a:pPr>
            <a:fld id="{ADF37FEF-FB85-4DDB-AE1E-F793A92FED47}" type="slidenum">
              <a:rPr lang="en-US" smtClean="0"/>
              <a:pPr>
                <a:defRPr/>
              </a:pPr>
              <a:t>46</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5.20814E-6 L -0.02812 0.03377 " pathEditMode="relative" ptsTypes="AA">
                                      <p:cBhvr>
                                        <p:cTn id="6" dur="500" fill="hold"/>
                                        <p:tgtEl>
                                          <p:spTgt spid="2"/>
                                        </p:tgtEl>
                                        <p:attrNameLst>
                                          <p:attrName>ppt_x</p:attrName>
                                          <p:attrName>ppt_y</p:attrName>
                                        </p:attrNameLst>
                                      </p:cBhvr>
                                    </p:animMotion>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3.33333E-6 1.9519E-6 L -0.10261 0.37696 " pathEditMode="relative" rAng="0" ptsTypes="AA">
                                      <p:cBhvr>
                                        <p:cTn id="12" dur="500" fill="hold"/>
                                        <p:tgtEl>
                                          <p:spTgt spid="8"/>
                                        </p:tgtEl>
                                        <p:attrNameLst>
                                          <p:attrName>ppt_x</p:attrName>
                                          <p:attrName>ppt_y</p:attrName>
                                        </p:attrNameLst>
                                      </p:cBhvr>
                                      <p:rCtr x="-51" y="188"/>
                                    </p:animMotion>
                                  </p:childTnLst>
                                </p:cTn>
                              </p:par>
                              <p:par>
                                <p:cTn id="13" presetID="0" presetClass="path" presetSubtype="0" accel="50000" decel="50000" fill="hold" nodeType="withEffect">
                                  <p:stCondLst>
                                    <p:cond delay="0"/>
                                  </p:stCondLst>
                                  <p:childTnLst>
                                    <p:animMotion origin="layout" path="M -0.03368 0.03932 L 0.00157 0.00185 " pathEditMode="relative" rAng="0" ptsTypes="AA">
                                      <p:cBhvr>
                                        <p:cTn id="14" dur="500" fill="hold"/>
                                        <p:tgtEl>
                                          <p:spTgt spid="2"/>
                                        </p:tgtEl>
                                        <p:attrNameLst>
                                          <p:attrName>ppt_x</p:attrName>
                                          <p:attrName>ppt_y</p:attrName>
                                        </p:attrNameLst>
                                      </p:cBhvr>
                                      <p:rCtr x="18" y="-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nk-soar"/>
          <p:cNvPicPr>
            <a:picLocks noChangeAspect="1" noChangeArrowheads="1"/>
          </p:cNvPicPr>
          <p:nvPr/>
        </p:nvPicPr>
        <p:blipFill>
          <a:blip r:embed="rId3"/>
          <a:srcRect/>
          <a:stretch>
            <a:fillRect/>
          </a:stretch>
        </p:blipFill>
        <p:spPr bwMode="auto">
          <a:xfrm>
            <a:off x="5194921" y="1992590"/>
            <a:ext cx="3817937" cy="3819525"/>
          </a:xfrm>
          <a:prstGeom prst="rect">
            <a:avLst/>
          </a:prstGeom>
          <a:noFill/>
          <a:ln w="9525">
            <a:noFill/>
            <a:miter lim="800000"/>
            <a:headEnd/>
            <a:tailEnd/>
          </a:ln>
        </p:spPr>
      </p:pic>
      <p:sp>
        <p:nvSpPr>
          <p:cNvPr id="445443" name="Rectangle 3"/>
          <p:cNvSpPr>
            <a:spLocks noGrp="1" noChangeArrowheads="1"/>
          </p:cNvSpPr>
          <p:nvPr>
            <p:ph type="title"/>
          </p:nvPr>
        </p:nvSpPr>
        <p:spPr>
          <a:xfrm>
            <a:off x="457200" y="111013"/>
            <a:ext cx="8229600" cy="1143000"/>
          </a:xfrm>
        </p:spPr>
        <p:txBody>
          <a:bodyPr>
            <a:normAutofit fontScale="90000"/>
          </a:bodyPr>
          <a:lstStyle/>
          <a:p>
            <a:r>
              <a:rPr lang="en-US" dirty="0"/>
              <a:t>Cognitive Capability: Virtual </a:t>
            </a:r>
            <a:r>
              <a:rPr lang="en-US" dirty="0" smtClean="0"/>
              <a:t>Sensing</a:t>
            </a:r>
            <a:endParaRPr lang="en-US" dirty="0"/>
          </a:p>
        </p:txBody>
      </p:sp>
      <p:sp>
        <p:nvSpPr>
          <p:cNvPr id="445444" name="Rectangle 4"/>
          <p:cNvSpPr>
            <a:spLocks noGrp="1" noChangeArrowheads="1"/>
          </p:cNvSpPr>
          <p:nvPr>
            <p:ph type="body" idx="1"/>
          </p:nvPr>
        </p:nvSpPr>
        <p:spPr>
          <a:xfrm>
            <a:off x="138794" y="1123123"/>
            <a:ext cx="4989798" cy="4630116"/>
          </a:xfrm>
        </p:spPr>
        <p:txBody>
          <a:bodyPr/>
          <a:lstStyle/>
          <a:p>
            <a:r>
              <a:rPr lang="en-US" sz="2800" dirty="0" smtClean="0"/>
              <a:t>Retrieve prior perception that </a:t>
            </a:r>
            <a:r>
              <a:rPr lang="en-US" sz="2800" dirty="0"/>
              <a:t>is relevant to the current task </a:t>
            </a:r>
            <a:endParaRPr lang="en-US" sz="2800" dirty="0" smtClean="0"/>
          </a:p>
          <a:p>
            <a:r>
              <a:rPr lang="en-US" sz="2800" dirty="0" smtClean="0"/>
              <a:t>Tank recursively searches memory</a:t>
            </a:r>
          </a:p>
          <a:p>
            <a:pPr lvl="1"/>
            <a:r>
              <a:rPr lang="en-US" sz="2400" dirty="0" smtClean="0"/>
              <a:t>Have I seen a charger from here?</a:t>
            </a:r>
          </a:p>
          <a:p>
            <a:pPr lvl="1"/>
            <a:r>
              <a:rPr lang="en-US" sz="2400" dirty="0" smtClean="0"/>
              <a:t>Have I seen a place where I can see a charger?</a:t>
            </a:r>
            <a:endParaRPr lang="en-US" sz="2400" dirty="0"/>
          </a:p>
        </p:txBody>
      </p:sp>
      <p:grpSp>
        <p:nvGrpSpPr>
          <p:cNvPr id="2" name="Group 5"/>
          <p:cNvGrpSpPr>
            <a:grpSpLocks/>
          </p:cNvGrpSpPr>
          <p:nvPr/>
        </p:nvGrpSpPr>
        <p:grpSpPr bwMode="auto">
          <a:xfrm>
            <a:off x="5400261" y="2763080"/>
            <a:ext cx="2133600" cy="2590800"/>
            <a:chOff x="3840" y="720"/>
            <a:chExt cx="1344" cy="1632"/>
          </a:xfrm>
        </p:grpSpPr>
        <p:sp>
          <p:nvSpPr>
            <p:cNvPr id="445446" name="Oval 6"/>
            <p:cNvSpPr>
              <a:spLocks noChangeArrowheads="1"/>
            </p:cNvSpPr>
            <p:nvPr/>
          </p:nvSpPr>
          <p:spPr bwMode="auto">
            <a:xfrm>
              <a:off x="4176" y="2160"/>
              <a:ext cx="96" cy="96"/>
            </a:xfrm>
            <a:prstGeom prst="ellipse">
              <a:avLst/>
            </a:prstGeom>
            <a:solidFill>
              <a:schemeClr val="bg1"/>
            </a:solidFill>
            <a:ln w="9525">
              <a:noFill/>
              <a:round/>
              <a:headEnd/>
              <a:tailEnd/>
            </a:ln>
            <a:effectLst/>
          </p:spPr>
          <p:txBody>
            <a:bodyPr wrap="none" anchor="ctr"/>
            <a:lstStyle/>
            <a:p>
              <a:pPr algn="ctr"/>
              <a:endParaRPr lang="en-US">
                <a:solidFill>
                  <a:schemeClr val="bg1"/>
                </a:solidFill>
              </a:endParaRPr>
            </a:p>
          </p:txBody>
        </p:sp>
        <p:sp>
          <p:nvSpPr>
            <p:cNvPr id="445447" name="Oval 7"/>
            <p:cNvSpPr>
              <a:spLocks noChangeArrowheads="1"/>
            </p:cNvSpPr>
            <p:nvPr/>
          </p:nvSpPr>
          <p:spPr bwMode="auto">
            <a:xfrm>
              <a:off x="4032" y="1920"/>
              <a:ext cx="144" cy="144"/>
            </a:xfrm>
            <a:prstGeom prst="ellipse">
              <a:avLst/>
            </a:prstGeom>
            <a:solidFill>
              <a:schemeClr val="bg1"/>
            </a:solidFill>
            <a:ln w="9525">
              <a:noFill/>
              <a:round/>
              <a:headEnd/>
              <a:tailEnd/>
            </a:ln>
            <a:effectLst/>
          </p:spPr>
          <p:txBody>
            <a:bodyPr wrap="none" anchor="ctr"/>
            <a:lstStyle/>
            <a:p>
              <a:endParaRPr lang="en-US"/>
            </a:p>
          </p:txBody>
        </p:sp>
        <p:sp>
          <p:nvSpPr>
            <p:cNvPr id="445448" name="Oval 8"/>
            <p:cNvSpPr>
              <a:spLocks noChangeArrowheads="1"/>
            </p:cNvSpPr>
            <p:nvPr/>
          </p:nvSpPr>
          <p:spPr bwMode="auto">
            <a:xfrm>
              <a:off x="3840" y="720"/>
              <a:ext cx="1344" cy="1200"/>
            </a:xfrm>
            <a:prstGeom prst="ellipse">
              <a:avLst/>
            </a:prstGeom>
            <a:solidFill>
              <a:schemeClr val="bg1"/>
            </a:solidFill>
            <a:ln w="9525">
              <a:solidFill>
                <a:schemeClr val="tx1"/>
              </a:solidFill>
              <a:round/>
              <a:headEnd/>
              <a:tailEnd/>
            </a:ln>
            <a:effectLst/>
          </p:spPr>
          <p:txBody>
            <a:bodyPr wrap="none" anchor="ctr"/>
            <a:lstStyle/>
            <a:p>
              <a:endParaRPr lang="en-US" dirty="0"/>
            </a:p>
          </p:txBody>
        </p:sp>
        <p:pic>
          <p:nvPicPr>
            <p:cNvPr id="445449" name="Picture 9"/>
            <p:cNvPicPr>
              <a:picLocks noChangeAspect="1" noChangeArrowheads="1"/>
            </p:cNvPicPr>
            <p:nvPr/>
          </p:nvPicPr>
          <p:blipFill>
            <a:blip r:embed="rId4"/>
            <a:srcRect/>
            <a:stretch>
              <a:fillRect/>
            </a:stretch>
          </p:blipFill>
          <p:spPr bwMode="auto">
            <a:xfrm>
              <a:off x="4080" y="1056"/>
              <a:ext cx="528" cy="512"/>
            </a:xfrm>
            <a:prstGeom prst="rect">
              <a:avLst/>
            </a:prstGeom>
            <a:noFill/>
            <a:ln w="9525">
              <a:noFill/>
              <a:miter lim="800000"/>
              <a:headEnd/>
              <a:tailEnd/>
            </a:ln>
            <a:effectLst/>
          </p:spPr>
        </p:pic>
        <p:sp>
          <p:nvSpPr>
            <p:cNvPr id="445450" name="Text Box 10"/>
            <p:cNvSpPr txBox="1">
              <a:spLocks noChangeArrowheads="1"/>
            </p:cNvSpPr>
            <p:nvPr/>
          </p:nvSpPr>
          <p:spPr bwMode="auto">
            <a:xfrm>
              <a:off x="4560" y="960"/>
              <a:ext cx="576" cy="634"/>
            </a:xfrm>
            <a:prstGeom prst="rect">
              <a:avLst/>
            </a:prstGeom>
            <a:noFill/>
            <a:ln w="9525">
              <a:noFill/>
              <a:miter lim="800000"/>
              <a:headEnd/>
              <a:tailEnd/>
            </a:ln>
            <a:effectLst/>
          </p:spPr>
          <p:txBody>
            <a:bodyPr>
              <a:spAutoFit/>
            </a:bodyPr>
            <a:lstStyle/>
            <a:p>
              <a:pPr>
                <a:spcBef>
                  <a:spcPct val="50000"/>
                </a:spcBef>
              </a:pPr>
              <a:r>
                <a:rPr lang="en-US" sz="6000" smtClean="0"/>
                <a:t>?</a:t>
              </a:r>
              <a:endParaRPr lang="en-US" sz="6000" dirty="0"/>
            </a:p>
          </p:txBody>
        </p:sp>
        <p:sp>
          <p:nvSpPr>
            <p:cNvPr id="445451" name="Oval 11"/>
            <p:cNvSpPr>
              <a:spLocks noChangeArrowheads="1"/>
            </p:cNvSpPr>
            <p:nvPr/>
          </p:nvSpPr>
          <p:spPr bwMode="auto">
            <a:xfrm>
              <a:off x="4320" y="2304"/>
              <a:ext cx="48" cy="48"/>
            </a:xfrm>
            <a:prstGeom prst="ellipse">
              <a:avLst/>
            </a:prstGeom>
            <a:solidFill>
              <a:schemeClr val="bg1"/>
            </a:solidFill>
            <a:ln w="9525">
              <a:noFill/>
              <a:round/>
              <a:headEnd/>
              <a:tailEnd/>
            </a:ln>
            <a:effectLst/>
          </p:spPr>
          <p:txBody>
            <a:bodyPr wrap="none" anchor="ctr"/>
            <a:lstStyle/>
            <a:p>
              <a:endParaRPr lang="en-US"/>
            </a:p>
          </p:txBody>
        </p:sp>
      </p:grpSp>
      <p:sp>
        <p:nvSpPr>
          <p:cNvPr id="15" name="Slide Number Placeholder 187"/>
          <p:cNvSpPr>
            <a:spLocks noGrp="1"/>
          </p:cNvSpPr>
          <p:nvPr>
            <p:ph type="sldNum" sz="quarter" idx="10"/>
          </p:nvPr>
        </p:nvSpPr>
        <p:spPr>
          <a:xfrm>
            <a:off x="6553200" y="6461125"/>
            <a:ext cx="2514600" cy="320675"/>
          </a:xfrm>
        </p:spPr>
        <p:txBody>
          <a:bodyPr/>
          <a:lstStyle/>
          <a:p>
            <a:pPr>
              <a:defRPr/>
            </a:pPr>
            <a:fld id="{ADF37FEF-FB85-4DDB-AE1E-F793A92FED47}" type="slidenum">
              <a:rPr lang="en-US" smtClean="0"/>
              <a:pPr>
                <a:defRPr/>
              </a:pPr>
              <a:t>47</a:t>
            </a:fld>
            <a:endParaRPr lang="en-US" dirty="0"/>
          </a:p>
        </p:txBody>
      </p:sp>
      <p:sp>
        <p:nvSpPr>
          <p:cNvPr id="16" name="Left Arrow 15"/>
          <p:cNvSpPr/>
          <p:nvPr/>
        </p:nvSpPr>
        <p:spPr bwMode="auto">
          <a:xfrm>
            <a:off x="7782338" y="4611757"/>
            <a:ext cx="238539" cy="208722"/>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endParaRPr>
          </a:p>
        </p:txBody>
      </p:sp>
      <p:sp>
        <p:nvSpPr>
          <p:cNvPr id="17" name="Up Arrow 16"/>
          <p:cNvSpPr/>
          <p:nvPr/>
        </p:nvSpPr>
        <p:spPr bwMode="auto">
          <a:xfrm>
            <a:off x="7822096" y="5287618"/>
            <a:ext cx="218660" cy="238539"/>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5444">
                                            <p:txEl>
                                              <p:pRg st="0" end="0"/>
                                            </p:txEl>
                                          </p:spTgt>
                                        </p:tgtEl>
                                        <p:attrNameLst>
                                          <p:attrName>style.visibility</p:attrName>
                                        </p:attrNameLst>
                                      </p:cBhvr>
                                      <p:to>
                                        <p:strVal val="visible"/>
                                      </p:to>
                                    </p:set>
                                    <p:animEffect transition="in" filter="fade">
                                      <p:cBhvr>
                                        <p:cTn id="7" dur="1000"/>
                                        <p:tgtEl>
                                          <p:spTgt spid="445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5444">
                                            <p:txEl>
                                              <p:pRg st="1" end="1"/>
                                            </p:txEl>
                                          </p:spTgt>
                                        </p:tgtEl>
                                        <p:attrNameLst>
                                          <p:attrName>style.visibility</p:attrName>
                                        </p:attrNameLst>
                                      </p:cBhvr>
                                      <p:to>
                                        <p:strVal val="visible"/>
                                      </p:to>
                                    </p:set>
                                    <p:animEffect transition="in" filter="fade">
                                      <p:cBhvr>
                                        <p:cTn id="22" dur="1000"/>
                                        <p:tgtEl>
                                          <p:spTgt spid="445444">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5444">
                                            <p:txEl>
                                              <p:pRg st="2" end="2"/>
                                            </p:txEl>
                                          </p:spTgt>
                                        </p:tgtEl>
                                        <p:attrNameLst>
                                          <p:attrName>style.visibility</p:attrName>
                                        </p:attrNameLst>
                                      </p:cBhvr>
                                      <p:to>
                                        <p:strVal val="visible"/>
                                      </p:to>
                                    </p:set>
                                    <p:animEffect transition="in" filter="fade">
                                      <p:cBhvr>
                                        <p:cTn id="25" dur="1000"/>
                                        <p:tgtEl>
                                          <p:spTgt spid="44544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5444">
                                            <p:txEl>
                                              <p:pRg st="3" end="3"/>
                                            </p:txEl>
                                          </p:spTgt>
                                        </p:tgtEl>
                                        <p:attrNameLst>
                                          <p:attrName>style.visibility</p:attrName>
                                        </p:attrNameLst>
                                      </p:cBhvr>
                                      <p:to>
                                        <p:strVal val="visible"/>
                                      </p:to>
                                    </p:set>
                                    <p:animEffect transition="in" filter="fade">
                                      <p:cBhvr>
                                        <p:cTn id="28" dur="1000"/>
                                        <p:tgtEl>
                                          <p:spTgt spid="44544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4" grpId="0" build="p"/>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7" name="Rectangle 5"/>
          <p:cNvSpPr>
            <a:spLocks noGrp="1" noChangeArrowheads="1"/>
          </p:cNvSpPr>
          <p:nvPr>
            <p:ph type="title"/>
          </p:nvPr>
        </p:nvSpPr>
        <p:spPr/>
        <p:txBody>
          <a:bodyPr/>
          <a:lstStyle/>
          <a:p>
            <a:r>
              <a:rPr lang="en-US"/>
              <a:t>Virtual Sensors Results</a:t>
            </a:r>
          </a:p>
        </p:txBody>
      </p:sp>
      <p:graphicFrame>
        <p:nvGraphicFramePr>
          <p:cNvPr id="422930" name="Object 18"/>
          <p:cNvGraphicFramePr>
            <a:graphicFrameLocks noChangeAspect="1"/>
          </p:cNvGraphicFramePr>
          <p:nvPr>
            <p:ph idx="1"/>
          </p:nvPr>
        </p:nvGraphicFramePr>
        <p:xfrm>
          <a:off x="684213" y="1370013"/>
          <a:ext cx="7011987" cy="4797425"/>
        </p:xfrm>
        <a:graphic>
          <a:graphicData uri="http://schemas.openxmlformats.org/presentationml/2006/ole">
            <p:oleObj spid="_x0000_s328706" name="Chart" r:id="rId3" imgW="5095999" imgH="3486174" progId="Excel.Sheet.8">
              <p:embed/>
            </p:oleObj>
          </a:graphicData>
        </a:graphic>
      </p:graphicFrame>
      <p:sp>
        <p:nvSpPr>
          <p:cNvPr id="5" name="Slide Number Placeholder 187"/>
          <p:cNvSpPr>
            <a:spLocks noGrp="1"/>
          </p:cNvSpPr>
          <p:nvPr>
            <p:ph type="sldNum" sz="quarter" idx="10"/>
          </p:nvPr>
        </p:nvSpPr>
        <p:spPr>
          <a:xfrm>
            <a:off x="6553200" y="6461125"/>
            <a:ext cx="2514600" cy="320675"/>
          </a:xfrm>
        </p:spPr>
        <p:txBody>
          <a:bodyPr/>
          <a:lstStyle/>
          <a:p>
            <a:pPr>
              <a:defRPr/>
            </a:pPr>
            <a:fld id="{ADF37FEF-FB85-4DDB-AE1E-F793A92FED47}" type="slidenum">
              <a:rPr lang="en-US" smtClean="0"/>
              <a:pPr>
                <a:defRPr/>
              </a:pPr>
              <a:t>48</a:t>
            </a:fld>
            <a:endParaRPr lang="en-US" dirty="0"/>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667000" y="3648075"/>
            <a:ext cx="1179513" cy="1685925"/>
            <a:chOff x="1221" y="2115"/>
            <a:chExt cx="743" cy="1062"/>
          </a:xfrm>
        </p:grpSpPr>
        <p:sp>
          <p:nvSpPr>
            <p:cNvPr id="377861" name="Oval 5"/>
            <p:cNvSpPr>
              <a:spLocks noChangeArrowheads="1"/>
            </p:cNvSpPr>
            <p:nvPr/>
          </p:nvSpPr>
          <p:spPr bwMode="auto">
            <a:xfrm>
              <a:off x="1450" y="2414"/>
              <a:ext cx="238" cy="763"/>
            </a:xfrm>
            <a:prstGeom prst="ellipse">
              <a:avLst/>
            </a:prstGeom>
            <a:noFill/>
            <a:ln w="38100" algn="ctr">
              <a:solidFill>
                <a:srgbClr val="FFFF00"/>
              </a:solidFill>
              <a:prstDash val="sysDot"/>
              <a:round/>
              <a:headEnd/>
              <a:tailEnd/>
            </a:ln>
            <a:effectLst/>
          </p:spPr>
          <p:txBody>
            <a:bodyPr wrap="none" tIns="9144" bIns="9144" anchor="ctr"/>
            <a:lstStyle/>
            <a:p>
              <a:endParaRPr lang="en-US"/>
            </a:p>
          </p:txBody>
        </p:sp>
        <p:sp>
          <p:nvSpPr>
            <p:cNvPr id="377862" name="Text Box 6"/>
            <p:cNvSpPr txBox="1">
              <a:spLocks noChangeArrowheads="1"/>
            </p:cNvSpPr>
            <p:nvPr/>
          </p:nvSpPr>
          <p:spPr bwMode="auto">
            <a:xfrm>
              <a:off x="1221" y="2115"/>
              <a:ext cx="743" cy="166"/>
            </a:xfrm>
            <a:prstGeom prst="rect">
              <a:avLst/>
            </a:prstGeom>
            <a:noFill/>
            <a:ln w="12700" algn="ctr">
              <a:noFill/>
              <a:miter lim="800000"/>
              <a:headEnd/>
              <a:tailEnd/>
            </a:ln>
            <a:effectLst/>
          </p:spPr>
          <p:txBody>
            <a:bodyPr tIns="9144" bIns="9144">
              <a:spAutoFit/>
            </a:bodyPr>
            <a:lstStyle/>
            <a:p>
              <a:pPr algn="ctr" eaLnBrk="0" hangingPunct="0">
                <a:spcBef>
                  <a:spcPct val="50000"/>
                </a:spcBef>
              </a:pPr>
              <a:endParaRPr lang="en-US" sz="1600" b="1">
                <a:latin typeface="Courier New" pitchFamily="49" charset="0"/>
              </a:endParaRPr>
            </a:p>
          </p:txBody>
        </p:sp>
      </p:grpSp>
      <p:sp>
        <p:nvSpPr>
          <p:cNvPr id="377863" name="Text Box 7"/>
          <p:cNvSpPr txBox="1">
            <a:spLocks noChangeArrowheads="1"/>
          </p:cNvSpPr>
          <p:nvPr/>
        </p:nvSpPr>
        <p:spPr bwMode="auto">
          <a:xfrm>
            <a:off x="1143000" y="1905000"/>
            <a:ext cx="7467600" cy="457200"/>
          </a:xfrm>
          <a:prstGeom prst="rect">
            <a:avLst/>
          </a:prstGeom>
          <a:noFill/>
          <a:ln w="9525">
            <a:noFill/>
            <a:miter lim="800000"/>
            <a:headEnd/>
            <a:tailEnd/>
          </a:ln>
          <a:effectLst/>
        </p:spPr>
        <p:txBody>
          <a:bodyPr>
            <a:spAutoFit/>
          </a:bodyPr>
          <a:lstStyle/>
          <a:p>
            <a:pPr>
              <a:spcBef>
                <a:spcPct val="20000"/>
              </a:spcBef>
              <a:buClr>
                <a:schemeClr val="tx2"/>
              </a:buClr>
              <a:buSzPct val="75000"/>
            </a:pPr>
            <a:r>
              <a:rPr lang="en-US" sz="2400" dirty="0" smtClean="0">
                <a:solidFill>
                  <a:srgbClr val="FFFF00"/>
                </a:solidFill>
                <a:latin typeface="Times New Roman" pitchFamily="18" charset="0"/>
              </a:rPr>
              <a:t>    Create </a:t>
            </a:r>
            <a:r>
              <a:rPr lang="en-US" sz="2400" dirty="0">
                <a:solidFill>
                  <a:srgbClr val="FFFF00"/>
                </a:solidFill>
                <a:latin typeface="Times New Roman" pitchFamily="18" charset="0"/>
              </a:rPr>
              <a:t>a memory </a:t>
            </a:r>
            <a:r>
              <a:rPr lang="en-US" sz="2400" dirty="0" smtClean="0">
                <a:solidFill>
                  <a:srgbClr val="FFFF00"/>
                </a:solidFill>
                <a:latin typeface="Times New Roman" pitchFamily="18" charset="0"/>
              </a:rPr>
              <a:t>cue</a:t>
            </a:r>
            <a:endParaRPr lang="en-US" sz="2400" dirty="0">
              <a:solidFill>
                <a:srgbClr val="FFFF00"/>
              </a:solidFill>
              <a:latin typeface="Times New Roman" pitchFamily="18" charset="0"/>
            </a:endParaRPr>
          </a:p>
        </p:txBody>
      </p:sp>
      <p:pic>
        <p:nvPicPr>
          <p:cNvPr id="377864" name="Picture 8" descr="eater1"/>
          <p:cNvPicPr>
            <a:picLocks noChangeAspect="1" noChangeArrowheads="1"/>
          </p:cNvPicPr>
          <p:nvPr/>
        </p:nvPicPr>
        <p:blipFill>
          <a:blip r:embed="rId3"/>
          <a:srcRect/>
          <a:stretch>
            <a:fillRect/>
          </a:stretch>
        </p:blipFill>
        <p:spPr bwMode="auto">
          <a:xfrm>
            <a:off x="2133600" y="5791200"/>
            <a:ext cx="971550" cy="914400"/>
          </a:xfrm>
          <a:prstGeom prst="rect">
            <a:avLst/>
          </a:prstGeom>
          <a:noFill/>
          <a:ln w="9525">
            <a:noFill/>
            <a:miter lim="800000"/>
            <a:headEnd/>
            <a:tailEnd/>
          </a:ln>
        </p:spPr>
      </p:pic>
      <p:sp>
        <p:nvSpPr>
          <p:cNvPr id="377865" name="Line 9"/>
          <p:cNvSpPr>
            <a:spLocks noChangeShapeType="1"/>
          </p:cNvSpPr>
          <p:nvPr/>
        </p:nvSpPr>
        <p:spPr bwMode="auto">
          <a:xfrm flipV="1">
            <a:off x="2590800" y="5867400"/>
            <a:ext cx="0" cy="381000"/>
          </a:xfrm>
          <a:prstGeom prst="line">
            <a:avLst/>
          </a:prstGeom>
          <a:noFill/>
          <a:ln w="63500">
            <a:solidFill>
              <a:srgbClr val="FF0000"/>
            </a:solidFill>
            <a:round/>
            <a:headEnd/>
            <a:tailEnd type="triangle" w="med" len="med"/>
          </a:ln>
          <a:effectLst/>
        </p:spPr>
        <p:txBody>
          <a:bodyPr wrap="none"/>
          <a:lstStyle/>
          <a:p>
            <a:endParaRPr lang="en-US"/>
          </a:p>
        </p:txBody>
      </p:sp>
      <p:sp>
        <p:nvSpPr>
          <p:cNvPr id="377866" name="Line 10"/>
          <p:cNvSpPr>
            <a:spLocks noChangeShapeType="1"/>
          </p:cNvSpPr>
          <p:nvPr/>
        </p:nvSpPr>
        <p:spPr bwMode="auto">
          <a:xfrm flipV="1">
            <a:off x="2743200" y="5334000"/>
            <a:ext cx="381000" cy="457200"/>
          </a:xfrm>
          <a:prstGeom prst="line">
            <a:avLst/>
          </a:prstGeom>
          <a:noFill/>
          <a:ln w="9525">
            <a:solidFill>
              <a:srgbClr val="FFFF00"/>
            </a:solidFill>
            <a:round/>
            <a:headEnd type="triangle" w="med" len="med"/>
            <a:tailEnd/>
          </a:ln>
          <a:effectLst/>
        </p:spPr>
        <p:txBody>
          <a:bodyPr wrap="none"/>
          <a:lstStyle/>
          <a:p>
            <a:endParaRPr lang="en-US"/>
          </a:p>
        </p:txBody>
      </p:sp>
      <p:grpSp>
        <p:nvGrpSpPr>
          <p:cNvPr id="3" name="Group 44"/>
          <p:cNvGrpSpPr/>
          <p:nvPr/>
        </p:nvGrpSpPr>
        <p:grpSpPr>
          <a:xfrm>
            <a:off x="1447800" y="4186238"/>
            <a:ext cx="1771650" cy="919162"/>
            <a:chOff x="1447800" y="4186238"/>
            <a:chExt cx="1771650" cy="919162"/>
          </a:xfrm>
        </p:grpSpPr>
        <p:pic>
          <p:nvPicPr>
            <p:cNvPr id="377868" name="Picture 12" descr="eater1"/>
            <p:cNvPicPr>
              <a:picLocks noChangeAspect="1" noChangeArrowheads="1"/>
            </p:cNvPicPr>
            <p:nvPr/>
          </p:nvPicPr>
          <p:blipFill>
            <a:blip r:embed="rId3"/>
            <a:srcRect/>
            <a:stretch>
              <a:fillRect/>
            </a:stretch>
          </p:blipFill>
          <p:spPr bwMode="auto">
            <a:xfrm>
              <a:off x="1447800" y="4191000"/>
              <a:ext cx="971550" cy="914400"/>
            </a:xfrm>
            <a:prstGeom prst="rect">
              <a:avLst/>
            </a:prstGeom>
            <a:noFill/>
            <a:ln w="9525">
              <a:noFill/>
              <a:miter lim="800000"/>
              <a:headEnd/>
              <a:tailEnd/>
            </a:ln>
          </p:spPr>
        </p:pic>
        <p:grpSp>
          <p:nvGrpSpPr>
            <p:cNvPr id="4" name="Group 13"/>
            <p:cNvGrpSpPr>
              <a:grpSpLocks/>
            </p:cNvGrpSpPr>
            <p:nvPr/>
          </p:nvGrpSpPr>
          <p:grpSpPr bwMode="auto">
            <a:xfrm>
              <a:off x="2362200" y="4186238"/>
              <a:ext cx="857250" cy="893763"/>
              <a:chOff x="976" y="3043"/>
              <a:chExt cx="470" cy="568"/>
            </a:xfrm>
          </p:grpSpPr>
          <p:sp>
            <p:nvSpPr>
              <p:cNvPr id="377870" name="Line 14"/>
              <p:cNvSpPr>
                <a:spLocks noChangeShapeType="1"/>
              </p:cNvSpPr>
              <p:nvPr/>
            </p:nvSpPr>
            <p:spPr bwMode="auto">
              <a:xfrm flipV="1">
                <a:off x="976" y="3193"/>
                <a:ext cx="470" cy="0"/>
              </a:xfrm>
              <a:prstGeom prst="line">
                <a:avLst/>
              </a:prstGeom>
              <a:noFill/>
              <a:ln w="12700">
                <a:solidFill>
                  <a:srgbClr val="FFFF00"/>
                </a:solidFill>
                <a:prstDash val="sysDot"/>
                <a:round/>
                <a:headEnd/>
                <a:tailEnd type="triangle" w="med" len="med"/>
              </a:ln>
              <a:effectLst/>
            </p:spPr>
            <p:txBody>
              <a:bodyPr wrap="none" tIns="9144" bIns="9144" anchor="ctr"/>
              <a:lstStyle/>
              <a:p>
                <a:endParaRPr lang="en-US">
                  <a:solidFill>
                    <a:srgbClr val="FFFF00"/>
                  </a:solidFill>
                </a:endParaRPr>
              </a:p>
            </p:txBody>
          </p:sp>
          <p:sp>
            <p:nvSpPr>
              <p:cNvPr id="377871" name="Line 15"/>
              <p:cNvSpPr>
                <a:spLocks noChangeShapeType="1"/>
              </p:cNvSpPr>
              <p:nvPr/>
            </p:nvSpPr>
            <p:spPr bwMode="auto">
              <a:xfrm flipV="1">
                <a:off x="976" y="3603"/>
                <a:ext cx="458" cy="1"/>
              </a:xfrm>
              <a:prstGeom prst="line">
                <a:avLst/>
              </a:prstGeom>
              <a:noFill/>
              <a:ln w="12700">
                <a:solidFill>
                  <a:srgbClr val="FFFF00"/>
                </a:solidFill>
                <a:prstDash val="sysDot"/>
                <a:round/>
                <a:headEnd/>
                <a:tailEnd type="triangle" w="med" len="med"/>
              </a:ln>
              <a:effectLst/>
            </p:spPr>
            <p:txBody>
              <a:bodyPr wrap="none" tIns="9144" bIns="9144" anchor="ctr"/>
              <a:lstStyle/>
              <a:p>
                <a:endParaRPr lang="en-US">
                  <a:solidFill>
                    <a:srgbClr val="FFFF00"/>
                  </a:solidFill>
                </a:endParaRPr>
              </a:p>
            </p:txBody>
          </p:sp>
          <p:sp>
            <p:nvSpPr>
              <p:cNvPr id="377872" name="Line 16"/>
              <p:cNvSpPr>
                <a:spLocks noChangeShapeType="1"/>
              </p:cNvSpPr>
              <p:nvPr/>
            </p:nvSpPr>
            <p:spPr bwMode="auto">
              <a:xfrm>
                <a:off x="976" y="3398"/>
                <a:ext cx="458" cy="0"/>
              </a:xfrm>
              <a:prstGeom prst="line">
                <a:avLst/>
              </a:prstGeom>
              <a:noFill/>
              <a:ln w="12700">
                <a:solidFill>
                  <a:srgbClr val="FFFF00"/>
                </a:solidFill>
                <a:prstDash val="sysDot"/>
                <a:round/>
                <a:headEnd/>
                <a:tailEnd type="triangle" w="med" len="med"/>
              </a:ln>
              <a:effectLst/>
            </p:spPr>
            <p:txBody>
              <a:bodyPr wrap="none" tIns="9144" bIns="9144" anchor="ctr"/>
              <a:lstStyle/>
              <a:p>
                <a:endParaRPr lang="en-US">
                  <a:solidFill>
                    <a:srgbClr val="FFFF00"/>
                  </a:solidFill>
                </a:endParaRPr>
              </a:p>
            </p:txBody>
          </p:sp>
          <p:sp>
            <p:nvSpPr>
              <p:cNvPr id="377873" name="Text Box 17"/>
              <p:cNvSpPr txBox="1">
                <a:spLocks noChangeArrowheads="1"/>
              </p:cNvSpPr>
              <p:nvPr/>
            </p:nvSpPr>
            <p:spPr bwMode="auto">
              <a:xfrm>
                <a:off x="981" y="3043"/>
                <a:ext cx="432" cy="168"/>
              </a:xfrm>
              <a:prstGeom prst="rect">
                <a:avLst/>
              </a:prstGeom>
              <a:noFill/>
              <a:ln w="12700" algn="ctr">
                <a:noFill/>
                <a:miter lim="800000"/>
                <a:headEnd/>
                <a:tailEnd/>
              </a:ln>
              <a:effectLst/>
            </p:spPr>
            <p:txBody>
              <a:bodyPr tIns="9144" bIns="9144">
                <a:spAutoFit/>
              </a:bodyPr>
              <a:lstStyle/>
              <a:p>
                <a:pPr eaLnBrk="0" hangingPunct="0">
                  <a:spcBef>
                    <a:spcPct val="50000"/>
                  </a:spcBef>
                </a:pPr>
                <a:r>
                  <a:rPr lang="en-US" sz="1600">
                    <a:solidFill>
                      <a:srgbClr val="FFFF00"/>
                    </a:solidFill>
                    <a:latin typeface="Times New Roman" pitchFamily="18" charset="0"/>
                  </a:rPr>
                  <a:t>East</a:t>
                </a:r>
              </a:p>
            </p:txBody>
          </p:sp>
          <p:sp>
            <p:nvSpPr>
              <p:cNvPr id="377874" name="Text Box 18"/>
              <p:cNvSpPr txBox="1">
                <a:spLocks noChangeArrowheads="1"/>
              </p:cNvSpPr>
              <p:nvPr/>
            </p:nvSpPr>
            <p:spPr bwMode="auto">
              <a:xfrm>
                <a:off x="981" y="3443"/>
                <a:ext cx="432" cy="168"/>
              </a:xfrm>
              <a:prstGeom prst="rect">
                <a:avLst/>
              </a:prstGeom>
              <a:noFill/>
              <a:ln w="12700" algn="ctr">
                <a:noFill/>
                <a:miter lim="800000"/>
                <a:headEnd/>
                <a:tailEnd/>
              </a:ln>
              <a:effectLst/>
            </p:spPr>
            <p:txBody>
              <a:bodyPr tIns="9144" bIns="9144">
                <a:spAutoFit/>
              </a:bodyPr>
              <a:lstStyle/>
              <a:p>
                <a:pPr eaLnBrk="0" hangingPunct="0">
                  <a:spcBef>
                    <a:spcPct val="50000"/>
                  </a:spcBef>
                </a:pPr>
                <a:r>
                  <a:rPr lang="en-US" sz="1600" dirty="0">
                    <a:solidFill>
                      <a:srgbClr val="FFFF00"/>
                    </a:solidFill>
                    <a:latin typeface="Times New Roman" pitchFamily="18" charset="0"/>
                  </a:rPr>
                  <a:t>South</a:t>
                </a:r>
              </a:p>
            </p:txBody>
          </p:sp>
          <p:sp>
            <p:nvSpPr>
              <p:cNvPr id="377875" name="Text Box 19"/>
              <p:cNvSpPr txBox="1">
                <a:spLocks noChangeArrowheads="1"/>
              </p:cNvSpPr>
              <p:nvPr/>
            </p:nvSpPr>
            <p:spPr bwMode="auto">
              <a:xfrm>
                <a:off x="981" y="3252"/>
                <a:ext cx="384" cy="167"/>
              </a:xfrm>
              <a:prstGeom prst="rect">
                <a:avLst/>
              </a:prstGeom>
              <a:noFill/>
              <a:ln w="12700" algn="ctr">
                <a:noFill/>
                <a:miter lim="800000"/>
                <a:headEnd/>
                <a:tailEnd/>
              </a:ln>
              <a:effectLst/>
            </p:spPr>
            <p:txBody>
              <a:bodyPr tIns="9144" bIns="9144">
                <a:spAutoFit/>
              </a:bodyPr>
              <a:lstStyle/>
              <a:p>
                <a:pPr eaLnBrk="0" hangingPunct="0">
                  <a:spcBef>
                    <a:spcPct val="50000"/>
                  </a:spcBef>
                </a:pPr>
                <a:r>
                  <a:rPr lang="en-US" sz="1600">
                    <a:solidFill>
                      <a:srgbClr val="FFFF00"/>
                    </a:solidFill>
                    <a:latin typeface="Times New Roman" pitchFamily="18" charset="0"/>
                  </a:rPr>
                  <a:t>North</a:t>
                </a:r>
              </a:p>
            </p:txBody>
          </p:sp>
        </p:grpSp>
      </p:grpSp>
      <p:sp>
        <p:nvSpPr>
          <p:cNvPr id="377876" name="Text Box 20"/>
          <p:cNvSpPr txBox="1">
            <a:spLocks noChangeArrowheads="1"/>
          </p:cNvSpPr>
          <p:nvPr/>
        </p:nvSpPr>
        <p:spPr bwMode="auto">
          <a:xfrm>
            <a:off x="1143000" y="1524000"/>
            <a:ext cx="7467600" cy="457200"/>
          </a:xfrm>
          <a:prstGeom prst="rect">
            <a:avLst/>
          </a:prstGeom>
          <a:noFill/>
          <a:ln w="9525">
            <a:noFill/>
            <a:miter lim="800000"/>
            <a:headEnd/>
            <a:tailEnd/>
          </a:ln>
          <a:effectLst/>
        </p:spPr>
        <p:txBody>
          <a:bodyPr>
            <a:spAutoFit/>
          </a:bodyPr>
          <a:lstStyle/>
          <a:p>
            <a:pPr>
              <a:spcBef>
                <a:spcPct val="20000"/>
              </a:spcBef>
              <a:buClr>
                <a:schemeClr val="tx2"/>
              </a:buClr>
              <a:buSzPct val="75000"/>
            </a:pPr>
            <a:r>
              <a:rPr lang="en-US" sz="2400" dirty="0">
                <a:solidFill>
                  <a:srgbClr val="FFFF00"/>
                </a:solidFill>
                <a:latin typeface="Times New Roman" pitchFamily="18" charset="0"/>
              </a:rPr>
              <a:t>Evaluate moving in each available direction</a:t>
            </a:r>
          </a:p>
        </p:txBody>
      </p:sp>
      <p:sp>
        <p:nvSpPr>
          <p:cNvPr id="377877" name="Rectangle 21"/>
          <p:cNvSpPr>
            <a:spLocks noGrp="1" noChangeArrowheads="1"/>
          </p:cNvSpPr>
          <p:nvPr>
            <p:ph type="title"/>
          </p:nvPr>
        </p:nvSpPr>
        <p:spPr>
          <a:xfrm>
            <a:off x="1143000" y="142240"/>
            <a:ext cx="7772400" cy="640080"/>
          </a:xfrm>
        </p:spPr>
        <p:txBody>
          <a:bodyPr/>
          <a:lstStyle/>
          <a:p>
            <a:r>
              <a:rPr lang="en-US" sz="3600" dirty="0" smtClean="0"/>
              <a:t>Cognitive Capability: Action </a:t>
            </a:r>
            <a:r>
              <a:rPr lang="en-US" sz="3600" dirty="0"/>
              <a:t>Modeling</a:t>
            </a:r>
          </a:p>
        </p:txBody>
      </p:sp>
      <p:sp>
        <p:nvSpPr>
          <p:cNvPr id="49" name="Slide Number Placeholder 187"/>
          <p:cNvSpPr>
            <a:spLocks noGrp="1"/>
          </p:cNvSpPr>
          <p:nvPr>
            <p:ph type="sldNum" sz="quarter" idx="10"/>
          </p:nvPr>
        </p:nvSpPr>
        <p:spPr/>
        <p:txBody>
          <a:bodyPr/>
          <a:lstStyle/>
          <a:p>
            <a:pPr>
              <a:defRPr/>
            </a:pPr>
            <a:fld id="{ADF37FEF-FB85-4DDB-AE1E-F793A92FED47}" type="slidenum">
              <a:rPr lang="en-US" smtClean="0"/>
              <a:pPr>
                <a:defRPr/>
              </a:pPr>
              <a:t>49</a:t>
            </a:fld>
            <a:endParaRPr lang="en-US" dirty="0"/>
          </a:p>
        </p:txBody>
      </p:sp>
      <p:grpSp>
        <p:nvGrpSpPr>
          <p:cNvPr id="5" name="Group 22"/>
          <p:cNvGrpSpPr>
            <a:grpSpLocks/>
          </p:cNvGrpSpPr>
          <p:nvPr/>
        </p:nvGrpSpPr>
        <p:grpSpPr bwMode="auto">
          <a:xfrm>
            <a:off x="1143000" y="2286000"/>
            <a:ext cx="7467600" cy="4441825"/>
            <a:chOff x="720" y="1440"/>
            <a:chExt cx="4704" cy="2798"/>
          </a:xfrm>
        </p:grpSpPr>
        <p:grpSp>
          <p:nvGrpSpPr>
            <p:cNvPr id="6" name="Group 23"/>
            <p:cNvGrpSpPr>
              <a:grpSpLocks/>
            </p:cNvGrpSpPr>
            <p:nvPr/>
          </p:nvGrpSpPr>
          <p:grpSpPr bwMode="auto">
            <a:xfrm>
              <a:off x="720" y="1440"/>
              <a:ext cx="4704" cy="2798"/>
              <a:chOff x="720" y="1440"/>
              <a:chExt cx="4704" cy="2798"/>
            </a:xfrm>
          </p:grpSpPr>
          <p:grpSp>
            <p:nvGrpSpPr>
              <p:cNvPr id="7" name="Group 24"/>
              <p:cNvGrpSpPr>
                <a:grpSpLocks/>
              </p:cNvGrpSpPr>
              <p:nvPr/>
            </p:nvGrpSpPr>
            <p:grpSpPr bwMode="auto">
              <a:xfrm>
                <a:off x="1920" y="3600"/>
                <a:ext cx="816" cy="384"/>
                <a:chOff x="1920" y="3600"/>
                <a:chExt cx="816" cy="384"/>
              </a:xfrm>
            </p:grpSpPr>
            <p:sp>
              <p:nvSpPr>
                <p:cNvPr id="377881" name="Text Box 25"/>
                <p:cNvSpPr txBox="1">
                  <a:spLocks noChangeArrowheads="1"/>
                </p:cNvSpPr>
                <p:nvPr/>
              </p:nvSpPr>
              <p:spPr bwMode="auto">
                <a:xfrm>
                  <a:off x="1920" y="3600"/>
                  <a:ext cx="816" cy="320"/>
                </a:xfrm>
                <a:prstGeom prst="rect">
                  <a:avLst/>
                </a:prstGeom>
                <a:noFill/>
                <a:ln w="12700" algn="ctr">
                  <a:noFill/>
                  <a:miter lim="800000"/>
                  <a:headEnd/>
                  <a:tailEnd/>
                </a:ln>
                <a:effectLst/>
              </p:spPr>
              <p:txBody>
                <a:bodyPr tIns="9144" bIns="9144">
                  <a:spAutoFit/>
                </a:bodyPr>
                <a:lstStyle/>
                <a:p>
                  <a:pPr algn="ctr" eaLnBrk="0" hangingPunct="0"/>
                  <a:r>
                    <a:rPr lang="en-US" sz="1600">
                      <a:solidFill>
                        <a:srgbClr val="FFFF00"/>
                      </a:solidFill>
                      <a:latin typeface="Times New Roman" pitchFamily="18" charset="0"/>
                    </a:rPr>
                    <a:t>Episodic</a:t>
                  </a:r>
                </a:p>
                <a:p>
                  <a:pPr algn="ctr" eaLnBrk="0" hangingPunct="0"/>
                  <a:r>
                    <a:rPr lang="en-US" sz="1600">
                      <a:solidFill>
                        <a:srgbClr val="FFFF00"/>
                      </a:solidFill>
                      <a:latin typeface="Times New Roman" pitchFamily="18" charset="0"/>
                    </a:rPr>
                    <a:t>Retrieval</a:t>
                  </a:r>
                </a:p>
              </p:txBody>
            </p:sp>
            <p:sp>
              <p:nvSpPr>
                <p:cNvPr id="377882" name="Line 26"/>
                <p:cNvSpPr>
                  <a:spLocks noChangeShapeType="1"/>
                </p:cNvSpPr>
                <p:nvPr/>
              </p:nvSpPr>
              <p:spPr bwMode="auto">
                <a:xfrm>
                  <a:off x="1968" y="3984"/>
                  <a:ext cx="720" cy="0"/>
                </a:xfrm>
                <a:prstGeom prst="line">
                  <a:avLst/>
                </a:prstGeom>
                <a:noFill/>
                <a:ln w="12700">
                  <a:solidFill>
                    <a:srgbClr val="FFFF00"/>
                  </a:solidFill>
                  <a:round/>
                  <a:headEnd/>
                  <a:tailEnd type="triangle" w="med" len="med"/>
                </a:ln>
                <a:effectLst/>
              </p:spPr>
              <p:txBody>
                <a:bodyPr wrap="none" tIns="9144" bIns="9144" anchor="ctr"/>
                <a:lstStyle/>
                <a:p>
                  <a:endParaRPr lang="en-US">
                    <a:solidFill>
                      <a:srgbClr val="FFFF00"/>
                    </a:solidFill>
                  </a:endParaRPr>
                </a:p>
              </p:txBody>
            </p:sp>
          </p:grpSp>
          <p:pic>
            <p:nvPicPr>
              <p:cNvPr id="377884" name="Picture 28" descr="EaterZoom2"/>
              <p:cNvPicPr>
                <a:picLocks noChangeAspect="1" noChangeArrowheads="1"/>
              </p:cNvPicPr>
              <p:nvPr/>
            </p:nvPicPr>
            <p:blipFill>
              <a:blip r:embed="rId4"/>
              <a:srcRect/>
              <a:stretch>
                <a:fillRect/>
              </a:stretch>
            </p:blipFill>
            <p:spPr bwMode="auto">
              <a:xfrm>
                <a:off x="2688" y="3648"/>
                <a:ext cx="624" cy="590"/>
              </a:xfrm>
              <a:prstGeom prst="rect">
                <a:avLst/>
              </a:prstGeom>
              <a:noFill/>
            </p:spPr>
          </p:pic>
          <p:sp>
            <p:nvSpPr>
              <p:cNvPr id="377885" name="Text Box 29"/>
              <p:cNvSpPr txBox="1">
                <a:spLocks noChangeArrowheads="1"/>
              </p:cNvSpPr>
              <p:nvPr/>
            </p:nvSpPr>
            <p:spPr bwMode="auto">
              <a:xfrm>
                <a:off x="720" y="1440"/>
                <a:ext cx="4704" cy="288"/>
              </a:xfrm>
              <a:prstGeom prst="rect">
                <a:avLst/>
              </a:prstGeom>
              <a:noFill/>
              <a:ln w="9525">
                <a:noFill/>
                <a:miter lim="800000"/>
                <a:headEnd/>
                <a:tailEnd/>
              </a:ln>
              <a:effectLst/>
            </p:spPr>
            <p:txBody>
              <a:bodyPr>
                <a:spAutoFit/>
              </a:bodyPr>
              <a:lstStyle/>
              <a:p>
                <a:pPr>
                  <a:spcBef>
                    <a:spcPct val="20000"/>
                  </a:spcBef>
                  <a:buClr>
                    <a:schemeClr val="tx2"/>
                  </a:buClr>
                  <a:buSzPct val="75000"/>
                </a:pPr>
                <a:r>
                  <a:rPr lang="en-US" sz="2400" dirty="0" smtClean="0">
                    <a:solidFill>
                      <a:srgbClr val="FFFF00"/>
                    </a:solidFill>
                    <a:latin typeface="Times New Roman" pitchFamily="18" charset="0"/>
                  </a:rPr>
                  <a:t>    Retrieve </a:t>
                </a:r>
                <a:r>
                  <a:rPr lang="en-US" sz="2400" dirty="0">
                    <a:solidFill>
                      <a:srgbClr val="FFFF00"/>
                    </a:solidFill>
                    <a:latin typeface="Times New Roman" pitchFamily="18" charset="0"/>
                  </a:rPr>
                  <a:t>the best matching memory</a:t>
                </a:r>
              </a:p>
            </p:txBody>
          </p:sp>
        </p:grpSp>
        <p:sp>
          <p:nvSpPr>
            <p:cNvPr id="377886" name="Line 30"/>
            <p:cNvSpPr>
              <a:spLocks noChangeShapeType="1"/>
            </p:cNvSpPr>
            <p:nvPr/>
          </p:nvSpPr>
          <p:spPr bwMode="auto">
            <a:xfrm flipV="1">
              <a:off x="2976" y="3696"/>
              <a:ext cx="0" cy="240"/>
            </a:xfrm>
            <a:prstGeom prst="line">
              <a:avLst/>
            </a:prstGeom>
            <a:noFill/>
            <a:ln w="63500">
              <a:solidFill>
                <a:srgbClr val="FF0000"/>
              </a:solidFill>
              <a:round/>
              <a:headEnd/>
              <a:tailEnd type="triangle" w="med" len="med"/>
            </a:ln>
            <a:effectLst/>
          </p:spPr>
          <p:txBody>
            <a:bodyPr wrap="none"/>
            <a:lstStyle/>
            <a:p>
              <a:endParaRPr lang="en-US">
                <a:solidFill>
                  <a:srgbClr val="FFFF00"/>
                </a:solidFill>
              </a:endParaRPr>
            </a:p>
          </p:txBody>
        </p:sp>
      </p:grpSp>
      <p:grpSp>
        <p:nvGrpSpPr>
          <p:cNvPr id="8" name="Group 31"/>
          <p:cNvGrpSpPr>
            <a:grpSpLocks/>
          </p:cNvGrpSpPr>
          <p:nvPr/>
        </p:nvGrpSpPr>
        <p:grpSpPr bwMode="auto">
          <a:xfrm>
            <a:off x="1143000" y="2667000"/>
            <a:ext cx="7467600" cy="4068763"/>
            <a:chOff x="720" y="1680"/>
            <a:chExt cx="4704" cy="2563"/>
          </a:xfrm>
        </p:grpSpPr>
        <p:pic>
          <p:nvPicPr>
            <p:cNvPr id="377888" name="Picture 32" descr="EaterZoom3"/>
            <p:cNvPicPr>
              <a:picLocks noChangeAspect="1" noChangeArrowheads="1"/>
            </p:cNvPicPr>
            <p:nvPr/>
          </p:nvPicPr>
          <p:blipFill>
            <a:blip r:embed="rId5"/>
            <a:srcRect/>
            <a:stretch>
              <a:fillRect/>
            </a:stretch>
          </p:blipFill>
          <p:spPr bwMode="auto">
            <a:xfrm>
              <a:off x="4170" y="3648"/>
              <a:ext cx="630" cy="595"/>
            </a:xfrm>
            <a:prstGeom prst="rect">
              <a:avLst/>
            </a:prstGeom>
            <a:noFill/>
          </p:spPr>
        </p:pic>
        <p:grpSp>
          <p:nvGrpSpPr>
            <p:cNvPr id="9" name="Group 33"/>
            <p:cNvGrpSpPr>
              <a:grpSpLocks/>
            </p:cNvGrpSpPr>
            <p:nvPr/>
          </p:nvGrpSpPr>
          <p:grpSpPr bwMode="auto">
            <a:xfrm>
              <a:off x="3264" y="3600"/>
              <a:ext cx="960" cy="384"/>
              <a:chOff x="3264" y="3600"/>
              <a:chExt cx="960" cy="384"/>
            </a:xfrm>
          </p:grpSpPr>
          <p:sp>
            <p:nvSpPr>
              <p:cNvPr id="377890" name="Text Box 34"/>
              <p:cNvSpPr txBox="1">
                <a:spLocks noChangeArrowheads="1"/>
              </p:cNvSpPr>
              <p:nvPr/>
            </p:nvSpPr>
            <p:spPr bwMode="auto">
              <a:xfrm>
                <a:off x="3264" y="3600"/>
                <a:ext cx="960" cy="320"/>
              </a:xfrm>
              <a:prstGeom prst="rect">
                <a:avLst/>
              </a:prstGeom>
              <a:noFill/>
              <a:ln w="12700" algn="ctr">
                <a:noFill/>
                <a:miter lim="800000"/>
                <a:headEnd/>
                <a:tailEnd/>
              </a:ln>
              <a:effectLst/>
            </p:spPr>
            <p:txBody>
              <a:bodyPr tIns="9144" bIns="9144">
                <a:spAutoFit/>
              </a:bodyPr>
              <a:lstStyle/>
              <a:p>
                <a:pPr algn="ctr" eaLnBrk="0" hangingPunct="0"/>
                <a:r>
                  <a:rPr lang="en-US" sz="1600" dirty="0">
                    <a:solidFill>
                      <a:srgbClr val="FFFF00"/>
                    </a:solidFill>
                    <a:latin typeface="Times New Roman" pitchFamily="18" charset="0"/>
                  </a:rPr>
                  <a:t>Retrieve</a:t>
                </a:r>
              </a:p>
              <a:p>
                <a:pPr algn="ctr" eaLnBrk="0" hangingPunct="0"/>
                <a:r>
                  <a:rPr lang="en-US" sz="1600" dirty="0">
                    <a:solidFill>
                      <a:srgbClr val="FFFF00"/>
                    </a:solidFill>
                    <a:latin typeface="Times New Roman" pitchFamily="18" charset="0"/>
                  </a:rPr>
                  <a:t>Next Memory</a:t>
                </a:r>
              </a:p>
            </p:txBody>
          </p:sp>
          <p:sp>
            <p:nvSpPr>
              <p:cNvPr id="377891" name="Line 35"/>
              <p:cNvSpPr>
                <a:spLocks noChangeShapeType="1"/>
              </p:cNvSpPr>
              <p:nvPr/>
            </p:nvSpPr>
            <p:spPr bwMode="auto">
              <a:xfrm>
                <a:off x="3312" y="3984"/>
                <a:ext cx="864" cy="0"/>
              </a:xfrm>
              <a:prstGeom prst="line">
                <a:avLst/>
              </a:prstGeom>
              <a:noFill/>
              <a:ln w="12700">
                <a:solidFill>
                  <a:srgbClr val="FFFF00"/>
                </a:solidFill>
                <a:round/>
                <a:headEnd/>
                <a:tailEnd type="triangle" w="med" len="med"/>
              </a:ln>
              <a:effectLst/>
            </p:spPr>
            <p:txBody>
              <a:bodyPr wrap="none" tIns="9144" bIns="9144" anchor="ctr"/>
              <a:lstStyle/>
              <a:p>
                <a:endParaRPr lang="en-US"/>
              </a:p>
            </p:txBody>
          </p:sp>
        </p:grpSp>
        <p:sp>
          <p:nvSpPr>
            <p:cNvPr id="377893" name="Text Box 37"/>
            <p:cNvSpPr txBox="1">
              <a:spLocks noChangeArrowheads="1"/>
            </p:cNvSpPr>
            <p:nvPr/>
          </p:nvSpPr>
          <p:spPr bwMode="auto">
            <a:xfrm>
              <a:off x="720" y="1680"/>
              <a:ext cx="4704" cy="288"/>
            </a:xfrm>
            <a:prstGeom prst="rect">
              <a:avLst/>
            </a:prstGeom>
            <a:noFill/>
            <a:ln w="9525">
              <a:noFill/>
              <a:miter lim="800000"/>
              <a:headEnd/>
              <a:tailEnd/>
            </a:ln>
            <a:effectLst/>
          </p:spPr>
          <p:txBody>
            <a:bodyPr>
              <a:spAutoFit/>
            </a:bodyPr>
            <a:lstStyle/>
            <a:p>
              <a:pPr>
                <a:spcBef>
                  <a:spcPct val="20000"/>
                </a:spcBef>
                <a:buClr>
                  <a:schemeClr val="tx2"/>
                </a:buClr>
                <a:buSzPct val="75000"/>
              </a:pPr>
              <a:r>
                <a:rPr lang="en-US" sz="2400" dirty="0" smtClean="0">
                  <a:solidFill>
                    <a:srgbClr val="FFFF00"/>
                  </a:solidFill>
                  <a:latin typeface="Times New Roman" pitchFamily="18" charset="0"/>
                </a:rPr>
                <a:t>    Retrieve </a:t>
              </a:r>
              <a:r>
                <a:rPr lang="en-US" sz="2400" dirty="0">
                  <a:solidFill>
                    <a:srgbClr val="FFFF00"/>
                  </a:solidFill>
                  <a:latin typeface="Times New Roman" pitchFamily="18" charset="0"/>
                </a:rPr>
                <a:t>the </a:t>
              </a:r>
              <a:r>
                <a:rPr lang="en-US" sz="2400" i="1" dirty="0">
                  <a:solidFill>
                    <a:srgbClr val="FFFF00"/>
                  </a:solidFill>
                  <a:latin typeface="Times New Roman" pitchFamily="18" charset="0"/>
                </a:rPr>
                <a:t>next</a:t>
              </a:r>
              <a:r>
                <a:rPr lang="en-US" sz="2400" dirty="0">
                  <a:solidFill>
                    <a:srgbClr val="FFFF00"/>
                  </a:solidFill>
                  <a:latin typeface="Times New Roman" pitchFamily="18" charset="0"/>
                </a:rPr>
                <a:t> </a:t>
              </a:r>
              <a:r>
                <a:rPr lang="en-US" sz="2400" dirty="0" smtClean="0">
                  <a:solidFill>
                    <a:srgbClr val="FFFF00"/>
                  </a:solidFill>
                  <a:latin typeface="Times New Roman" pitchFamily="18" charset="0"/>
                </a:rPr>
                <a:t>memory</a:t>
              </a:r>
              <a:endParaRPr lang="en-US" sz="2400" dirty="0">
                <a:solidFill>
                  <a:srgbClr val="FFFF00"/>
                </a:solidFill>
                <a:latin typeface="Times New Roman" pitchFamily="18" charset="0"/>
              </a:endParaRPr>
            </a:p>
          </p:txBody>
        </p:sp>
      </p:grpSp>
      <p:grpSp>
        <p:nvGrpSpPr>
          <p:cNvPr id="10" name="Group 38"/>
          <p:cNvGrpSpPr>
            <a:grpSpLocks/>
          </p:cNvGrpSpPr>
          <p:nvPr/>
        </p:nvGrpSpPr>
        <p:grpSpPr bwMode="auto">
          <a:xfrm>
            <a:off x="1143000" y="3048000"/>
            <a:ext cx="9394825" cy="2743200"/>
            <a:chOff x="720" y="1920"/>
            <a:chExt cx="5918" cy="1728"/>
          </a:xfrm>
        </p:grpSpPr>
        <p:sp>
          <p:nvSpPr>
            <p:cNvPr id="377895" name="Text Box 39"/>
            <p:cNvSpPr txBox="1">
              <a:spLocks noChangeArrowheads="1"/>
            </p:cNvSpPr>
            <p:nvPr/>
          </p:nvSpPr>
          <p:spPr bwMode="auto">
            <a:xfrm>
              <a:off x="720" y="1920"/>
              <a:ext cx="5918" cy="288"/>
            </a:xfrm>
            <a:prstGeom prst="rect">
              <a:avLst/>
            </a:prstGeom>
            <a:noFill/>
            <a:ln w="9525">
              <a:noFill/>
              <a:miter lim="800000"/>
              <a:headEnd/>
              <a:tailEnd/>
            </a:ln>
            <a:effectLst/>
          </p:spPr>
          <p:txBody>
            <a:bodyPr>
              <a:spAutoFit/>
            </a:bodyPr>
            <a:lstStyle/>
            <a:p>
              <a:pPr>
                <a:spcBef>
                  <a:spcPct val="20000"/>
                </a:spcBef>
                <a:buClr>
                  <a:schemeClr val="tx2"/>
                </a:buClr>
                <a:buSzPct val="75000"/>
              </a:pPr>
              <a:r>
                <a:rPr lang="en-US" sz="2400" dirty="0" smtClean="0">
                  <a:solidFill>
                    <a:srgbClr val="FFFF00"/>
                  </a:solidFill>
                  <a:latin typeface="Times New Roman" pitchFamily="18" charset="0"/>
                </a:rPr>
                <a:t>    Use </a:t>
              </a:r>
              <a:r>
                <a:rPr lang="en-US" sz="2400" dirty="0">
                  <a:solidFill>
                    <a:srgbClr val="FFFF00"/>
                  </a:solidFill>
                  <a:latin typeface="Times New Roman" pitchFamily="18" charset="0"/>
                </a:rPr>
                <a:t>the change in score to evaluate the proposed action</a:t>
              </a:r>
            </a:p>
          </p:txBody>
        </p:sp>
        <p:grpSp>
          <p:nvGrpSpPr>
            <p:cNvPr id="11" name="Group 40"/>
            <p:cNvGrpSpPr>
              <a:grpSpLocks/>
            </p:cNvGrpSpPr>
            <p:nvPr/>
          </p:nvGrpSpPr>
          <p:grpSpPr bwMode="auto">
            <a:xfrm>
              <a:off x="2976" y="2832"/>
              <a:ext cx="1691" cy="816"/>
              <a:chOff x="2976" y="2832"/>
              <a:chExt cx="1691" cy="816"/>
            </a:xfrm>
          </p:grpSpPr>
          <p:sp>
            <p:nvSpPr>
              <p:cNvPr id="377897" name="Text Box 41"/>
              <p:cNvSpPr txBox="1">
                <a:spLocks noChangeArrowheads="1"/>
              </p:cNvSpPr>
              <p:nvPr/>
            </p:nvSpPr>
            <p:spPr bwMode="auto">
              <a:xfrm>
                <a:off x="2976" y="2832"/>
                <a:ext cx="1691" cy="252"/>
              </a:xfrm>
              <a:prstGeom prst="rect">
                <a:avLst/>
              </a:prstGeom>
              <a:noFill/>
              <a:ln w="38100">
                <a:solidFill>
                  <a:srgbClr val="66FF66"/>
                </a:solidFill>
                <a:miter lim="800000"/>
                <a:headEnd/>
                <a:tailEnd/>
              </a:ln>
              <a:effectLst/>
            </p:spPr>
            <p:txBody>
              <a:bodyPr>
                <a:spAutoFit/>
              </a:bodyPr>
              <a:lstStyle/>
              <a:p>
                <a:pPr>
                  <a:spcBef>
                    <a:spcPct val="50000"/>
                  </a:spcBef>
                </a:pPr>
                <a:r>
                  <a:rPr lang="en-US" sz="2000">
                    <a:solidFill>
                      <a:srgbClr val="FFFF00"/>
                    </a:solidFill>
                    <a:latin typeface="Times New Roman" pitchFamily="18" charset="0"/>
                  </a:rPr>
                  <a:t>Move North = 10 points</a:t>
                </a:r>
              </a:p>
            </p:txBody>
          </p:sp>
          <p:sp>
            <p:nvSpPr>
              <p:cNvPr id="377898" name="Line 42"/>
              <p:cNvSpPr>
                <a:spLocks noChangeShapeType="1"/>
              </p:cNvSpPr>
              <p:nvPr/>
            </p:nvSpPr>
            <p:spPr bwMode="auto">
              <a:xfrm flipV="1">
                <a:off x="2976" y="3072"/>
                <a:ext cx="576" cy="576"/>
              </a:xfrm>
              <a:prstGeom prst="line">
                <a:avLst/>
              </a:prstGeom>
              <a:noFill/>
              <a:ln w="9525">
                <a:solidFill>
                  <a:srgbClr val="FFFF00"/>
                </a:solidFill>
                <a:round/>
                <a:headEnd/>
                <a:tailEnd type="triangle" w="med" len="med"/>
              </a:ln>
              <a:effectLst/>
            </p:spPr>
            <p:txBody>
              <a:bodyPr wrap="none"/>
              <a:lstStyle/>
              <a:p>
                <a:endParaRPr lang="en-US">
                  <a:solidFill>
                    <a:srgbClr val="FFFF00"/>
                  </a:solidFill>
                </a:endParaRPr>
              </a:p>
            </p:txBody>
          </p:sp>
          <p:sp>
            <p:nvSpPr>
              <p:cNvPr id="377899" name="Line 43"/>
              <p:cNvSpPr>
                <a:spLocks noChangeShapeType="1"/>
              </p:cNvSpPr>
              <p:nvPr/>
            </p:nvSpPr>
            <p:spPr bwMode="auto">
              <a:xfrm flipH="1" flipV="1">
                <a:off x="4080" y="3072"/>
                <a:ext cx="401" cy="576"/>
              </a:xfrm>
              <a:prstGeom prst="line">
                <a:avLst/>
              </a:prstGeom>
              <a:noFill/>
              <a:ln w="9525">
                <a:solidFill>
                  <a:srgbClr val="FFFF00"/>
                </a:solidFill>
                <a:round/>
                <a:headEnd/>
                <a:tailEnd type="triangle" w="med" len="med"/>
              </a:ln>
              <a:effectLst/>
            </p:spPr>
            <p:txBody>
              <a:bodyPr wrap="none"/>
              <a:lstStyle/>
              <a:p>
                <a:endParaRPr lang="en-US">
                  <a:solidFill>
                    <a:srgbClr val="FFFF00"/>
                  </a:solidFill>
                </a:endParaRPr>
              </a:p>
            </p:txBody>
          </p:sp>
        </p:grpSp>
      </p:grpSp>
      <p:sp>
        <p:nvSpPr>
          <p:cNvPr id="47" name="Text Box 20"/>
          <p:cNvSpPr txBox="1">
            <a:spLocks noChangeArrowheads="1"/>
          </p:cNvSpPr>
          <p:nvPr/>
        </p:nvSpPr>
        <p:spPr bwMode="auto">
          <a:xfrm>
            <a:off x="1143000" y="1161088"/>
            <a:ext cx="7467600" cy="461665"/>
          </a:xfrm>
          <a:prstGeom prst="rect">
            <a:avLst/>
          </a:prstGeom>
          <a:noFill/>
          <a:ln w="9525">
            <a:noFill/>
            <a:miter lim="800000"/>
            <a:headEnd/>
            <a:tailEnd/>
          </a:ln>
          <a:effectLst/>
        </p:spPr>
        <p:txBody>
          <a:bodyPr>
            <a:spAutoFit/>
          </a:bodyPr>
          <a:lstStyle/>
          <a:p>
            <a:pPr>
              <a:spcBef>
                <a:spcPct val="20000"/>
              </a:spcBef>
              <a:buClr>
                <a:schemeClr val="tx2"/>
              </a:buClr>
              <a:buSzPct val="75000"/>
            </a:pPr>
            <a:r>
              <a:rPr lang="en-US" sz="2400" dirty="0" smtClean="0">
                <a:solidFill>
                  <a:srgbClr val="FFFF00"/>
                </a:solidFill>
                <a:latin typeface="Times New Roman" pitchFamily="18" charset="0"/>
              </a:rPr>
              <a:t>Agent’s knowledge is insufficient - impasse</a:t>
            </a:r>
            <a:endParaRPr lang="en-US" sz="2400" dirty="0">
              <a:solidFill>
                <a:srgbClr val="FFFF00"/>
              </a:solidFill>
              <a:latin typeface="Times New Roman" pitchFamily="18" charset="0"/>
            </a:endParaRPr>
          </a:p>
        </p:txBody>
      </p:sp>
      <p:sp>
        <p:nvSpPr>
          <p:cNvPr id="48" name="Text Box 20"/>
          <p:cNvSpPr txBox="1">
            <a:spLocks noChangeArrowheads="1"/>
          </p:cNvSpPr>
          <p:nvPr/>
        </p:nvSpPr>
        <p:spPr bwMode="auto">
          <a:xfrm>
            <a:off x="1143000" y="802640"/>
            <a:ext cx="7467600" cy="457200"/>
          </a:xfrm>
          <a:prstGeom prst="rect">
            <a:avLst/>
          </a:prstGeom>
          <a:noFill/>
          <a:ln w="9525">
            <a:noFill/>
            <a:miter lim="800000"/>
            <a:headEnd/>
            <a:tailEnd/>
          </a:ln>
          <a:effectLst/>
        </p:spPr>
        <p:txBody>
          <a:bodyPr>
            <a:spAutoFit/>
          </a:bodyPr>
          <a:lstStyle/>
          <a:p>
            <a:pPr>
              <a:spcBef>
                <a:spcPct val="20000"/>
              </a:spcBef>
              <a:buClr>
                <a:schemeClr val="tx2"/>
              </a:buClr>
              <a:buSzPct val="75000"/>
            </a:pPr>
            <a:r>
              <a:rPr lang="en-US" sz="2400" dirty="0" smtClean="0">
                <a:solidFill>
                  <a:srgbClr val="FFFF00"/>
                </a:solidFill>
                <a:latin typeface="Times New Roman" pitchFamily="18" charset="0"/>
              </a:rPr>
              <a:t>Agent attempts to choose direction</a:t>
            </a:r>
            <a:endParaRPr lang="en-US" sz="2400" dirty="0">
              <a:solidFill>
                <a:srgbClr val="FFFF00"/>
              </a:solidFill>
              <a:latin typeface="Times New Roman" pitchFamily="18" charset="0"/>
            </a:endParaRPr>
          </a:p>
        </p:txBody>
      </p:sp>
      <p:pic>
        <p:nvPicPr>
          <p:cNvPr id="44" name="Picture 9" descr="eaters"/>
          <p:cNvPicPr>
            <a:picLocks noChangeAspect="1" noChangeArrowheads="1"/>
          </p:cNvPicPr>
          <p:nvPr/>
        </p:nvPicPr>
        <p:blipFill>
          <a:blip r:embed="rId6"/>
          <a:srcRect/>
          <a:stretch>
            <a:fillRect/>
          </a:stretch>
        </p:blipFill>
        <p:spPr bwMode="auto">
          <a:xfrm>
            <a:off x="2440989" y="807023"/>
            <a:ext cx="4813873" cy="2936240"/>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7876"/>
                                        </p:tgtEl>
                                        <p:attrNameLst>
                                          <p:attrName>style.visibility</p:attrName>
                                        </p:attrNameLst>
                                      </p:cBhvr>
                                      <p:to>
                                        <p:strVal val="visible"/>
                                      </p:to>
                                    </p:set>
                                    <p:animEffect transition="in" filter="fade">
                                      <p:cBhvr>
                                        <p:cTn id="31" dur="1000"/>
                                        <p:tgtEl>
                                          <p:spTgt spid="37787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7865"/>
                                        </p:tgtEl>
                                        <p:attrNameLst>
                                          <p:attrName>style.visibility</p:attrName>
                                        </p:attrNameLst>
                                      </p:cBhvr>
                                      <p:to>
                                        <p:strVal val="visible"/>
                                      </p:to>
                                    </p:set>
                                    <p:animEffect transition="in" filter="fade">
                                      <p:cBhvr>
                                        <p:cTn id="36" dur="1000"/>
                                        <p:tgtEl>
                                          <p:spTgt spid="3778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7866"/>
                                        </p:tgtEl>
                                        <p:attrNameLst>
                                          <p:attrName>style.visibility</p:attrName>
                                        </p:attrNameLst>
                                      </p:cBhvr>
                                      <p:to>
                                        <p:strVal val="visible"/>
                                      </p:to>
                                    </p:set>
                                    <p:animEffect transition="in" filter="fade">
                                      <p:cBhvr>
                                        <p:cTn id="39" dur="1000"/>
                                        <p:tgtEl>
                                          <p:spTgt spid="3778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7863"/>
                                        </p:tgtEl>
                                        <p:attrNameLst>
                                          <p:attrName>style.visibility</p:attrName>
                                        </p:attrNameLst>
                                      </p:cBhvr>
                                      <p:to>
                                        <p:strVal val="visible"/>
                                      </p:to>
                                    </p:set>
                                    <p:animEffect transition="in" filter="fade">
                                      <p:cBhvr>
                                        <p:cTn id="42" dur="1000"/>
                                        <p:tgtEl>
                                          <p:spTgt spid="377863"/>
                                        </p:tgtEl>
                                      </p:cBhvr>
                                    </p:animEffect>
                                  </p:childTnLst>
                                </p:cTn>
                              </p:par>
                              <p:par>
                                <p:cTn id="43" presetID="10" presetClass="entr" presetSubtype="0" fill="hold" nodeType="withEffect">
                                  <p:stCondLst>
                                    <p:cond delay="0"/>
                                  </p:stCondLst>
                                  <p:childTnLst>
                                    <p:set>
                                      <p:cBhvr>
                                        <p:cTn id="44" dur="1" fill="hold">
                                          <p:stCondLst>
                                            <p:cond delay="0"/>
                                          </p:stCondLst>
                                        </p:cTn>
                                        <p:tgtEl>
                                          <p:spTgt spid="377864"/>
                                        </p:tgtEl>
                                        <p:attrNameLst>
                                          <p:attrName>style.visibility</p:attrName>
                                        </p:attrNameLst>
                                      </p:cBhvr>
                                      <p:to>
                                        <p:strVal val="visible"/>
                                      </p:to>
                                    </p:set>
                                    <p:animEffect transition="in" filter="fade">
                                      <p:cBhvr>
                                        <p:cTn id="45" dur="1000"/>
                                        <p:tgtEl>
                                          <p:spTgt spid="37786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3" grpId="0"/>
      <p:bldP spid="377865" grpId="0" animBg="1"/>
      <p:bldP spid="377866" grpId="0" animBg="1"/>
      <p:bldP spid="37787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3"/>
          <p:cNvGrpSpPr/>
          <p:nvPr/>
        </p:nvGrpSpPr>
        <p:grpSpPr>
          <a:xfrm>
            <a:off x="2763748" y="1150707"/>
            <a:ext cx="3513761" cy="1253447"/>
            <a:chOff x="2763748" y="1150707"/>
            <a:chExt cx="3513761" cy="1253447"/>
          </a:xfrm>
        </p:grpSpPr>
        <p:sp>
          <p:nvSpPr>
            <p:cNvPr id="126" name="Rounded Rectangle 125"/>
            <p:cNvSpPr/>
            <p:nvPr/>
          </p:nvSpPr>
          <p:spPr>
            <a:xfrm>
              <a:off x="2763748" y="1150707"/>
              <a:ext cx="3472665" cy="125344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TextBox 126"/>
            <p:cNvSpPr txBox="1"/>
            <p:nvPr/>
          </p:nvSpPr>
          <p:spPr>
            <a:xfrm>
              <a:off x="5404206" y="1941816"/>
              <a:ext cx="873303"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Learning</a:t>
              </a:r>
              <a:endParaRPr lang="en-US" sz="1400" dirty="0">
                <a:solidFill>
                  <a:schemeClr val="bg1"/>
                </a:solidFill>
                <a:latin typeface="Times New Roman" pitchFamily="18" charset="0"/>
                <a:cs typeface="Times New Roman" pitchFamily="18" charset="0"/>
              </a:endParaRPr>
            </a:p>
          </p:txBody>
        </p:sp>
      </p:grpSp>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How can we build a human-level AI</a:t>
            </a:r>
            <a:r>
              <a:rPr lang="en-US" dirty="0" smtClean="0"/>
              <a:t>?</a:t>
            </a:r>
            <a:endParaRPr lang="en-US" dirty="0"/>
          </a:p>
        </p:txBody>
      </p:sp>
      <p:sp>
        <p:nvSpPr>
          <p:cNvPr id="5" name="TextBox 4"/>
          <p:cNvSpPr txBox="1"/>
          <p:nvPr/>
        </p:nvSpPr>
        <p:spPr>
          <a:xfrm>
            <a:off x="254435" y="1467618"/>
            <a:ext cx="1009816" cy="461665"/>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Tasks</a:t>
            </a:r>
            <a:endParaRPr lang="en-US" dirty="0">
              <a:solidFill>
                <a:schemeClr val="bg1"/>
              </a:solidFill>
              <a:latin typeface="Times New Roman" pitchFamily="18" charset="0"/>
              <a:cs typeface="Times New Roman" pitchFamily="18" charset="0"/>
            </a:endParaRPr>
          </a:p>
        </p:txBody>
      </p:sp>
      <p:grpSp>
        <p:nvGrpSpPr>
          <p:cNvPr id="4" name="Group 125"/>
          <p:cNvGrpSpPr/>
          <p:nvPr/>
        </p:nvGrpSpPr>
        <p:grpSpPr>
          <a:xfrm>
            <a:off x="254435" y="5315993"/>
            <a:ext cx="2609040" cy="1194694"/>
            <a:chOff x="254435" y="5315993"/>
            <a:chExt cx="2609040" cy="1194694"/>
          </a:xfrm>
        </p:grpSpPr>
        <p:pic>
          <p:nvPicPr>
            <p:cNvPr id="2050" name="Picture 2"/>
            <p:cNvPicPr>
              <a:picLocks noChangeAspect="1" noChangeArrowheads="1"/>
            </p:cNvPicPr>
            <p:nvPr/>
          </p:nvPicPr>
          <p:blipFill>
            <a:blip r:embed="rId3" cstate="screen"/>
            <a:srcRect/>
            <a:stretch>
              <a:fillRect/>
            </a:stretch>
          </p:blipFill>
          <p:spPr bwMode="auto">
            <a:xfrm>
              <a:off x="1668781" y="5315993"/>
              <a:ext cx="1194694" cy="11946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254435" y="5716759"/>
              <a:ext cx="1485569" cy="461665"/>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Neurons</a:t>
              </a:r>
              <a:endParaRPr lang="en-US" dirty="0">
                <a:solidFill>
                  <a:schemeClr val="bg1"/>
                </a:solidFill>
                <a:latin typeface="Times New Roman" pitchFamily="18" charset="0"/>
                <a:cs typeface="Times New Roman" pitchFamily="18" charset="0"/>
              </a:endParaRPr>
            </a:p>
          </p:txBody>
        </p:sp>
      </p:grpSp>
      <p:grpSp>
        <p:nvGrpSpPr>
          <p:cNvPr id="6" name="Group 129"/>
          <p:cNvGrpSpPr/>
          <p:nvPr/>
        </p:nvGrpSpPr>
        <p:grpSpPr>
          <a:xfrm>
            <a:off x="254435" y="3968885"/>
            <a:ext cx="2661108" cy="1138136"/>
            <a:chOff x="254435" y="3968885"/>
            <a:chExt cx="2661108" cy="1138136"/>
          </a:xfrm>
        </p:grpSpPr>
        <p:pic>
          <p:nvPicPr>
            <p:cNvPr id="2051" name="Picture 3"/>
            <p:cNvPicPr>
              <a:picLocks noChangeAspect="1" noChangeArrowheads="1"/>
            </p:cNvPicPr>
            <p:nvPr/>
          </p:nvPicPr>
          <p:blipFill>
            <a:blip r:embed="rId4" cstate="screen"/>
            <a:srcRect/>
            <a:stretch>
              <a:fillRect/>
            </a:stretch>
          </p:blipFill>
          <p:spPr bwMode="auto">
            <a:xfrm>
              <a:off x="1694535" y="3968885"/>
              <a:ext cx="1221008" cy="1138136"/>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254435" y="4208045"/>
              <a:ext cx="1485569" cy="830997"/>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Neural Circuits</a:t>
              </a:r>
            </a:p>
          </p:txBody>
        </p:sp>
      </p:grpSp>
      <p:grpSp>
        <p:nvGrpSpPr>
          <p:cNvPr id="10" name="Group 130"/>
          <p:cNvGrpSpPr/>
          <p:nvPr/>
        </p:nvGrpSpPr>
        <p:grpSpPr>
          <a:xfrm>
            <a:off x="254435" y="2457530"/>
            <a:ext cx="2769902" cy="1180090"/>
            <a:chOff x="254435" y="2457530"/>
            <a:chExt cx="2769902" cy="1180090"/>
          </a:xfrm>
        </p:grpSpPr>
        <p:sp>
          <p:nvSpPr>
            <p:cNvPr id="7" name="TextBox 6"/>
            <p:cNvSpPr txBox="1"/>
            <p:nvPr/>
          </p:nvSpPr>
          <p:spPr>
            <a:xfrm>
              <a:off x="254435" y="2699332"/>
              <a:ext cx="1485569" cy="830997"/>
            </a:xfrm>
            <a:prstGeom prst="rect">
              <a:avLst/>
            </a:prstGeom>
            <a:noFill/>
          </p:spPr>
          <p:txBody>
            <a:bodyPr wrap="square" rtlCol="0">
              <a:spAutoFit/>
            </a:bodyPr>
            <a:lstStyle/>
            <a:p>
              <a:r>
                <a:rPr lang="en-US" dirty="0" smtClean="0">
                  <a:solidFill>
                    <a:schemeClr val="bg1"/>
                  </a:solidFill>
                  <a:latin typeface="Times New Roman" pitchFamily="18" charset="0"/>
                  <a:cs typeface="Times New Roman" pitchFamily="18" charset="0"/>
                </a:rPr>
                <a:t>Brain Structure</a:t>
              </a:r>
              <a:endParaRPr lang="en-US" dirty="0">
                <a:solidFill>
                  <a:schemeClr val="bg1"/>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5" cstate="print"/>
            <a:srcRect/>
            <a:stretch>
              <a:fillRect/>
            </a:stretch>
          </p:blipFill>
          <p:spPr bwMode="auto">
            <a:xfrm>
              <a:off x="1644115" y="2457530"/>
              <a:ext cx="1380222" cy="1180090"/>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sp>
        <p:nvSpPr>
          <p:cNvPr id="21" name="Cube 20"/>
          <p:cNvSpPr/>
          <p:nvPr/>
        </p:nvSpPr>
        <p:spPr bwMode="auto">
          <a:xfrm>
            <a:off x="3297901" y="1400078"/>
            <a:ext cx="100054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Calculus</a:t>
            </a:r>
          </a:p>
        </p:txBody>
      </p:sp>
      <p:sp>
        <p:nvSpPr>
          <p:cNvPr id="16" name="Cube 15"/>
          <p:cNvSpPr/>
          <p:nvPr/>
        </p:nvSpPr>
        <p:spPr bwMode="auto">
          <a:xfrm>
            <a:off x="3767030" y="1256955"/>
            <a:ext cx="92235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History</a:t>
            </a:r>
          </a:p>
        </p:txBody>
      </p:sp>
      <p:sp>
        <p:nvSpPr>
          <p:cNvPr id="17" name="Cube 16"/>
          <p:cNvSpPr/>
          <p:nvPr/>
        </p:nvSpPr>
        <p:spPr bwMode="auto">
          <a:xfrm>
            <a:off x="3482107" y="1719455"/>
            <a:ext cx="95150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Reading</a:t>
            </a:r>
          </a:p>
        </p:txBody>
      </p:sp>
      <p:sp>
        <p:nvSpPr>
          <p:cNvPr id="15" name="Cube 14"/>
          <p:cNvSpPr/>
          <p:nvPr/>
        </p:nvSpPr>
        <p:spPr bwMode="auto">
          <a:xfrm>
            <a:off x="3996290" y="1661146"/>
            <a:ext cx="92235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Sudoku</a:t>
            </a:r>
          </a:p>
        </p:txBody>
      </p:sp>
      <p:sp>
        <p:nvSpPr>
          <p:cNvPr id="18" name="Cube 17"/>
          <p:cNvSpPr/>
          <p:nvPr/>
        </p:nvSpPr>
        <p:spPr bwMode="auto">
          <a:xfrm>
            <a:off x="4477346" y="1362974"/>
            <a:ext cx="103764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Shopping</a:t>
            </a:r>
          </a:p>
        </p:txBody>
      </p:sp>
      <p:sp>
        <p:nvSpPr>
          <p:cNvPr id="19" name="Cube 18"/>
          <p:cNvSpPr/>
          <p:nvPr/>
        </p:nvSpPr>
        <p:spPr bwMode="auto">
          <a:xfrm>
            <a:off x="4359401" y="1714156"/>
            <a:ext cx="1037646"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Driving</a:t>
            </a:r>
          </a:p>
        </p:txBody>
      </p:sp>
      <p:sp>
        <p:nvSpPr>
          <p:cNvPr id="20" name="Cube 19"/>
          <p:cNvSpPr/>
          <p:nvPr/>
        </p:nvSpPr>
        <p:spPr bwMode="auto">
          <a:xfrm>
            <a:off x="4829853" y="1325867"/>
            <a:ext cx="1122461" cy="572494"/>
          </a:xfrm>
          <a:prstGeom prst="cub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9144" rIns="91440" bIns="9144"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Talking on cell phone</a:t>
            </a:r>
          </a:p>
        </p:txBody>
      </p:sp>
      <p:sp>
        <p:nvSpPr>
          <p:cNvPr id="22"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7F50E1FC-0880-48B1-808B-C7194B29C632}"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24" name="TextBox 23"/>
          <p:cNvSpPr txBox="1"/>
          <p:nvPr/>
        </p:nvSpPr>
        <p:spPr>
          <a:xfrm>
            <a:off x="7388352" y="1391482"/>
            <a:ext cx="1389881" cy="400110"/>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Programs</a:t>
            </a:r>
            <a:endParaRPr lang="en-US" sz="2000" dirty="0">
              <a:solidFill>
                <a:schemeClr val="bg1"/>
              </a:solidFill>
              <a:latin typeface="Times New Roman" pitchFamily="18" charset="0"/>
              <a:cs typeface="Times New Roman" pitchFamily="18" charset="0"/>
            </a:endParaRPr>
          </a:p>
        </p:txBody>
      </p:sp>
      <p:grpSp>
        <p:nvGrpSpPr>
          <p:cNvPr id="11" name="Group 32"/>
          <p:cNvGrpSpPr/>
          <p:nvPr/>
        </p:nvGrpSpPr>
        <p:grpSpPr>
          <a:xfrm>
            <a:off x="5695149" y="2404587"/>
            <a:ext cx="3083084" cy="1205424"/>
            <a:chOff x="5695149" y="2404587"/>
            <a:chExt cx="3083084" cy="1205424"/>
          </a:xfrm>
        </p:grpSpPr>
        <p:sp>
          <p:nvSpPr>
            <p:cNvPr id="25" name="TextBox 24"/>
            <p:cNvSpPr txBox="1"/>
            <p:nvPr/>
          </p:nvSpPr>
          <p:spPr>
            <a:xfrm>
              <a:off x="7292664" y="2684134"/>
              <a:ext cx="1485569" cy="707886"/>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Computer Architecture</a:t>
              </a:r>
              <a:endParaRPr lang="en-US" sz="2000" dirty="0">
                <a:solidFill>
                  <a:schemeClr val="bg1"/>
                </a:solidFill>
                <a:latin typeface="Times New Roman" pitchFamily="18" charset="0"/>
                <a:cs typeface="Times New Roman" pitchFamily="18" charset="0"/>
              </a:endParaRPr>
            </a:p>
          </p:txBody>
        </p:sp>
        <p:pic>
          <p:nvPicPr>
            <p:cNvPr id="28" name="Picture 2"/>
            <p:cNvPicPr>
              <a:picLocks noChangeAspect="1" noChangeArrowheads="1"/>
            </p:cNvPicPr>
            <p:nvPr/>
          </p:nvPicPr>
          <p:blipFill>
            <a:blip r:embed="rId6" cstate="screen"/>
            <a:srcRect/>
            <a:stretch>
              <a:fillRect/>
            </a:stretch>
          </p:blipFill>
          <p:spPr bwMode="auto">
            <a:xfrm>
              <a:off x="5695149" y="2404587"/>
              <a:ext cx="1708536" cy="1205424"/>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grpSp>
        <p:nvGrpSpPr>
          <p:cNvPr id="12" name="Group 31"/>
          <p:cNvGrpSpPr/>
          <p:nvPr/>
        </p:nvGrpSpPr>
        <p:grpSpPr>
          <a:xfrm>
            <a:off x="5734410" y="3847424"/>
            <a:ext cx="3027920" cy="1380684"/>
            <a:chOff x="5734410" y="3847424"/>
            <a:chExt cx="3027920" cy="1380684"/>
          </a:xfrm>
        </p:grpSpPr>
        <p:sp>
          <p:nvSpPr>
            <p:cNvPr id="26" name="TextBox 25"/>
            <p:cNvSpPr txBox="1"/>
            <p:nvPr/>
          </p:nvSpPr>
          <p:spPr>
            <a:xfrm>
              <a:off x="7276761" y="4214601"/>
              <a:ext cx="1485569" cy="707886"/>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Logic Circuits</a:t>
              </a:r>
            </a:p>
          </p:txBody>
        </p:sp>
        <p:pic>
          <p:nvPicPr>
            <p:cNvPr id="29" name="Picture 3"/>
            <p:cNvPicPr>
              <a:picLocks noChangeAspect="1" noChangeArrowheads="1"/>
            </p:cNvPicPr>
            <p:nvPr/>
          </p:nvPicPr>
          <p:blipFill>
            <a:blip r:embed="rId7" cstate="screen"/>
            <a:srcRect/>
            <a:stretch>
              <a:fillRect/>
            </a:stretch>
          </p:blipFill>
          <p:spPr bwMode="auto">
            <a:xfrm>
              <a:off x="5734410" y="3847424"/>
              <a:ext cx="1621569" cy="1380684"/>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grpSp>
        <p:nvGrpSpPr>
          <p:cNvPr id="13" name="Group 30"/>
          <p:cNvGrpSpPr/>
          <p:nvPr/>
        </p:nvGrpSpPr>
        <p:grpSpPr>
          <a:xfrm>
            <a:off x="5463045" y="5452505"/>
            <a:ext cx="3354099" cy="1249660"/>
            <a:chOff x="5463045" y="5452505"/>
            <a:chExt cx="3354099" cy="1249660"/>
          </a:xfrm>
        </p:grpSpPr>
        <p:sp>
          <p:nvSpPr>
            <p:cNvPr id="27" name="TextBox 26"/>
            <p:cNvSpPr txBox="1"/>
            <p:nvPr/>
          </p:nvSpPr>
          <p:spPr>
            <a:xfrm>
              <a:off x="7331575" y="5754170"/>
              <a:ext cx="1485569" cy="707886"/>
            </a:xfrm>
            <a:prstGeom prst="rect">
              <a:avLst/>
            </a:prstGeom>
            <a:noFill/>
          </p:spPr>
          <p:txBody>
            <a:bodyPr wrap="square" rtlCol="0">
              <a:spAutoFit/>
            </a:bodyPr>
            <a:lstStyle/>
            <a:p>
              <a:pPr algn="r"/>
              <a:r>
                <a:rPr lang="en-US" sz="2000" dirty="0" smtClean="0">
                  <a:solidFill>
                    <a:schemeClr val="bg1"/>
                  </a:solidFill>
                  <a:latin typeface="Times New Roman" pitchFamily="18" charset="0"/>
                  <a:cs typeface="Times New Roman" pitchFamily="18" charset="0"/>
                </a:rPr>
                <a:t>Electrical circuits</a:t>
              </a:r>
              <a:endParaRPr lang="en-US" sz="2000" dirty="0">
                <a:solidFill>
                  <a:schemeClr val="bg1"/>
                </a:solidFill>
                <a:latin typeface="Times New Roman" pitchFamily="18" charset="0"/>
                <a:cs typeface="Times New Roman" pitchFamily="18" charset="0"/>
              </a:endParaRPr>
            </a:p>
          </p:txBody>
        </p:sp>
        <p:pic>
          <p:nvPicPr>
            <p:cNvPr id="30" name="Picture 4"/>
            <p:cNvPicPr>
              <a:picLocks noChangeAspect="1" noChangeArrowheads="1"/>
            </p:cNvPicPr>
            <p:nvPr/>
          </p:nvPicPr>
          <p:blipFill>
            <a:blip r:embed="rId8"/>
            <a:srcRect/>
            <a:stretch>
              <a:fillRect/>
            </a:stretch>
          </p:blipFill>
          <p:spPr bwMode="auto">
            <a:xfrm>
              <a:off x="5463045" y="5452505"/>
              <a:ext cx="2212084" cy="1249660"/>
            </a:xfrm>
            <a:prstGeom prst="rect">
              <a:avLst/>
            </a:prstGeom>
            <a:noFill/>
            <a:ln w="9525">
              <a:solidFill>
                <a:srgbClr val="333333"/>
              </a:solidFill>
              <a:miter lim="800000"/>
              <a:headEnd/>
              <a:tailEnd/>
            </a:ln>
            <a:effectLst>
              <a:outerShdw blurRad="50800" dist="38100" dir="2700000" algn="tl" rotWithShape="0">
                <a:prstClr val="black">
                  <a:alpha val="40000"/>
                </a:prstClr>
              </a:outerShdw>
            </a:effectLst>
          </p:spPr>
        </p:pic>
      </p:grpSp>
      <p:grpSp>
        <p:nvGrpSpPr>
          <p:cNvPr id="14" name="Group 123"/>
          <p:cNvGrpSpPr/>
          <p:nvPr/>
        </p:nvGrpSpPr>
        <p:grpSpPr>
          <a:xfrm>
            <a:off x="3472773" y="2344363"/>
            <a:ext cx="1867711" cy="1527243"/>
            <a:chOff x="3365769" y="2626468"/>
            <a:chExt cx="1867711" cy="1527243"/>
          </a:xfrm>
          <a:effectLst>
            <a:outerShdw blurRad="50800" dist="38100" dir="2700000" algn="tl" rotWithShape="0">
              <a:prstClr val="black">
                <a:alpha val="40000"/>
              </a:prstClr>
            </a:outerShdw>
          </a:effectLst>
        </p:grpSpPr>
        <p:sp>
          <p:nvSpPr>
            <p:cNvPr id="123" name="Rectangle 122"/>
            <p:cNvSpPr/>
            <p:nvPr/>
          </p:nvSpPr>
          <p:spPr>
            <a:xfrm>
              <a:off x="3365769" y="2626468"/>
              <a:ext cx="1867711" cy="152724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3" name="Group 27"/>
            <p:cNvGrpSpPr/>
            <p:nvPr/>
          </p:nvGrpSpPr>
          <p:grpSpPr>
            <a:xfrm>
              <a:off x="3411541" y="2628377"/>
              <a:ext cx="1722379" cy="1460717"/>
              <a:chOff x="1903413" y="946150"/>
              <a:chExt cx="5827712" cy="4964113"/>
            </a:xfrm>
          </p:grpSpPr>
          <p:sp>
            <p:nvSpPr>
              <p:cNvPr id="35" name="AutoShape 83"/>
              <p:cNvSpPr>
                <a:spLocks noChangeAspect="1" noChangeArrowheads="1" noTextEdit="1"/>
              </p:cNvSpPr>
              <p:nvPr/>
            </p:nvSpPr>
            <p:spPr bwMode="auto">
              <a:xfrm>
                <a:off x="1903413" y="946150"/>
                <a:ext cx="5761037" cy="4557713"/>
              </a:xfrm>
              <a:prstGeom prst="rect">
                <a:avLst/>
              </a:prstGeom>
              <a:noFill/>
              <a:ln w="9525">
                <a:noFill/>
                <a:miter lim="800000"/>
                <a:headEnd/>
                <a:tailEnd/>
              </a:ln>
            </p:spPr>
            <p:txBody>
              <a:bodyPr lIns="9144" tIns="9144" rIns="9144" bIns="9144"/>
              <a:lstStyle/>
              <a:p>
                <a:endParaRPr lang="en-US" sz="300">
                  <a:solidFill>
                    <a:schemeClr val="bg1"/>
                  </a:solidFill>
                  <a:latin typeface="Times New Roman" pitchFamily="18" charset="0"/>
                  <a:cs typeface="Times New Roman" pitchFamily="18" charset="0"/>
                </a:endParaRPr>
              </a:p>
            </p:txBody>
          </p:sp>
          <p:grpSp>
            <p:nvGrpSpPr>
              <p:cNvPr id="31" name="Group 91"/>
              <p:cNvGrpSpPr/>
              <p:nvPr/>
            </p:nvGrpSpPr>
            <p:grpSpPr>
              <a:xfrm>
                <a:off x="2019300" y="1219200"/>
                <a:ext cx="5711825" cy="4691063"/>
                <a:chOff x="2019300" y="1219200"/>
                <a:chExt cx="5711825" cy="4691063"/>
              </a:xfrm>
            </p:grpSpPr>
            <p:sp>
              <p:nvSpPr>
                <p:cNvPr id="37" name="Line 7"/>
                <p:cNvSpPr>
                  <a:spLocks noChangeShapeType="1"/>
                </p:cNvSpPr>
                <p:nvPr/>
              </p:nvSpPr>
              <p:spPr bwMode="auto">
                <a:xfrm flipV="1">
                  <a:off x="3924300" y="4495800"/>
                  <a:ext cx="166688" cy="190500"/>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38" name="Rectangle 81"/>
                <p:cNvSpPr>
                  <a:spLocks noChangeAspect="1" noChangeArrowheads="1"/>
                </p:cNvSpPr>
                <p:nvPr/>
              </p:nvSpPr>
              <p:spPr bwMode="auto">
                <a:xfrm>
                  <a:off x="2019300" y="1219200"/>
                  <a:ext cx="5711825" cy="4171950"/>
                </a:xfrm>
                <a:prstGeom prst="rect">
                  <a:avLst/>
                </a:prstGeom>
                <a:noFill/>
                <a:ln w="9525">
                  <a:solidFill>
                    <a:schemeClr val="bg1"/>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39" name="AutoShape 80"/>
                <p:cNvSpPr>
                  <a:spLocks noChangeAspect="1" noChangeArrowheads="1"/>
                </p:cNvSpPr>
                <p:nvPr/>
              </p:nvSpPr>
              <p:spPr bwMode="auto">
                <a:xfrm>
                  <a:off x="2136775" y="1449388"/>
                  <a:ext cx="5505450" cy="1108075"/>
                </a:xfrm>
                <a:prstGeom prst="roundRect">
                  <a:avLst>
                    <a:gd name="adj" fmla="val 16667"/>
                  </a:avLst>
                </a:prstGeom>
                <a:noFill/>
                <a:ln w="12700">
                  <a:solidFill>
                    <a:srgbClr val="808080"/>
                  </a:solidFill>
                  <a:round/>
                  <a:headEnd/>
                  <a:tailEnd/>
                </a:ln>
              </p:spPr>
              <p:txBody>
                <a:bodyPr lIns="9144" tIns="9144" rIns="9144" bIns="9144"/>
                <a:lstStyle/>
                <a:p>
                  <a:pPr algn="ctr">
                    <a:defRPr/>
                  </a:pPr>
                  <a:r>
                    <a:rPr lang="en-US" sz="300">
                      <a:solidFill>
                        <a:schemeClr val="bg1"/>
                      </a:solidFill>
                      <a:latin typeface="Times New Roman" pitchFamily="18" charset="0"/>
                      <a:ea typeface="굴림"/>
                      <a:cs typeface="Times New Roman" pitchFamily="18" charset="0"/>
                    </a:rPr>
                    <a:t>Symbolic Long-Term Memories</a:t>
                  </a:r>
                  <a:endParaRPr lang="en-US" sz="300">
                    <a:solidFill>
                      <a:schemeClr val="bg1"/>
                    </a:solidFill>
                    <a:latin typeface="Times New Roman" pitchFamily="18" charset="0"/>
                    <a:cs typeface="Times New Roman" pitchFamily="18" charset="0"/>
                  </a:endParaRPr>
                </a:p>
              </p:txBody>
            </p:sp>
            <p:sp>
              <p:nvSpPr>
                <p:cNvPr id="40" name="Line 79"/>
                <p:cNvSpPr>
                  <a:spLocks noChangeAspect="1" noChangeShapeType="1"/>
                </p:cNvSpPr>
                <p:nvPr/>
              </p:nvSpPr>
              <p:spPr bwMode="auto">
                <a:xfrm>
                  <a:off x="3600450" y="2422525"/>
                  <a:ext cx="809625" cy="1111250"/>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41" name="AutoShape 78"/>
                <p:cNvSpPr>
                  <a:spLocks noChangeAspect="1" noChangeArrowheads="1"/>
                </p:cNvSpPr>
                <p:nvPr/>
              </p:nvSpPr>
              <p:spPr bwMode="auto">
                <a:xfrm>
                  <a:off x="2200275" y="1744663"/>
                  <a:ext cx="1603375" cy="690562"/>
                </a:xfrm>
                <a:prstGeom prst="roundRect">
                  <a:avLst>
                    <a:gd name="adj" fmla="val 16667"/>
                  </a:avLst>
                </a:prstGeom>
                <a:solidFill>
                  <a:srgbClr val="92D050"/>
                </a:solidFill>
                <a:ln w="9525">
                  <a:solidFill>
                    <a:srgbClr val="000000"/>
                  </a:solidFill>
                  <a:round/>
                  <a:headEnd/>
                  <a:tailEnd/>
                </a:ln>
              </p:spPr>
              <p:txBody>
                <a:bodyPr lIns="9144" tIns="9144" rIns="9144" bIns="9144"/>
                <a:lstStyle/>
                <a:p>
                  <a:pPr algn="ctr">
                    <a:defRPr/>
                  </a:pPr>
                  <a:r>
                    <a:rPr lang="en-US" sz="300">
                      <a:solidFill>
                        <a:schemeClr val="bg1"/>
                      </a:solidFill>
                      <a:latin typeface="Times New Roman" pitchFamily="18" charset="0"/>
                      <a:ea typeface="굴림"/>
                      <a:cs typeface="Times New Roman" pitchFamily="18" charset="0"/>
                    </a:rPr>
                    <a:t>Procedural</a:t>
                  </a:r>
                  <a:endParaRPr lang="en-US" sz="300">
                    <a:solidFill>
                      <a:schemeClr val="bg1"/>
                    </a:solidFill>
                    <a:latin typeface="Times New Roman" pitchFamily="18" charset="0"/>
                    <a:cs typeface="Times New Roman" pitchFamily="18" charset="0"/>
                  </a:endParaRPr>
                </a:p>
              </p:txBody>
            </p:sp>
            <p:sp>
              <p:nvSpPr>
                <p:cNvPr id="42" name="AutoShape 77"/>
                <p:cNvSpPr>
                  <a:spLocks noChangeAspect="1" noChangeArrowheads="1"/>
                </p:cNvSpPr>
                <p:nvPr/>
              </p:nvSpPr>
              <p:spPr bwMode="auto">
                <a:xfrm>
                  <a:off x="3676650" y="3541713"/>
                  <a:ext cx="2373313" cy="927100"/>
                </a:xfrm>
                <a:prstGeom prst="roundRect">
                  <a:avLst>
                    <a:gd name="adj" fmla="val 16667"/>
                  </a:avLst>
                </a:prstGeom>
                <a:solidFill>
                  <a:srgbClr val="FFC000"/>
                </a:solidFill>
                <a:ln w="9525">
                  <a:solidFill>
                    <a:srgbClr val="000000"/>
                  </a:solidFill>
                  <a:round/>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Symbolic Short-Term Memory</a:t>
                  </a:r>
                  <a:endParaRPr lang="en-US" sz="300" dirty="0">
                    <a:solidFill>
                      <a:schemeClr val="bg1"/>
                    </a:solidFill>
                    <a:latin typeface="Times New Roman" pitchFamily="18" charset="0"/>
                    <a:cs typeface="Times New Roman" pitchFamily="18" charset="0"/>
                  </a:endParaRPr>
                </a:p>
              </p:txBody>
            </p:sp>
            <p:sp>
              <p:nvSpPr>
                <p:cNvPr id="43" name="Line 76"/>
                <p:cNvSpPr>
                  <a:spLocks noChangeAspect="1" noChangeShapeType="1"/>
                </p:cNvSpPr>
                <p:nvPr/>
              </p:nvSpPr>
              <p:spPr bwMode="auto">
                <a:xfrm flipH="1" flipV="1">
                  <a:off x="3584575" y="5334000"/>
                  <a:ext cx="0" cy="576263"/>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44" name="Line 75"/>
                <p:cNvSpPr>
                  <a:spLocks noChangeAspect="1" noChangeShapeType="1"/>
                </p:cNvSpPr>
                <p:nvPr/>
              </p:nvSpPr>
              <p:spPr bwMode="auto">
                <a:xfrm>
                  <a:off x="6065838" y="5295900"/>
                  <a:ext cx="3175" cy="596900"/>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45" name="Rectangle 74"/>
                <p:cNvSpPr>
                  <a:spLocks noChangeAspect="1" noChangeArrowheads="1"/>
                </p:cNvSpPr>
                <p:nvPr/>
              </p:nvSpPr>
              <p:spPr bwMode="auto">
                <a:xfrm>
                  <a:off x="6303963" y="3811588"/>
                  <a:ext cx="841375" cy="377825"/>
                </a:xfrm>
                <a:prstGeom prst="rect">
                  <a:avLst/>
                </a:prstGeom>
                <a:solidFill>
                  <a:srgbClr val="75A3FF"/>
                </a:solidFill>
                <a:ln w="9525">
                  <a:solidFill>
                    <a:srgbClr val="000000"/>
                  </a:solidFill>
                  <a:miter lim="800000"/>
                  <a:headEnd/>
                  <a:tailEnd/>
                </a:ln>
              </p:spPr>
              <p:txBody>
                <a:bodyPr lIns="9144" tIns="9144" rIns="9144" bIns="9144"/>
                <a:lstStyle/>
                <a:p>
                  <a:pPr algn="ctr">
                    <a:defRPr/>
                  </a:pPr>
                  <a:r>
                    <a:rPr lang="en-US" sz="300">
                      <a:solidFill>
                        <a:schemeClr val="bg1"/>
                      </a:solidFill>
                      <a:latin typeface="Times New Roman" pitchFamily="18" charset="0"/>
                      <a:ea typeface="굴림"/>
                      <a:cs typeface="Times New Roman" pitchFamily="18" charset="0"/>
                    </a:rPr>
                    <a:t>Decision Procedure</a:t>
                  </a:r>
                  <a:endParaRPr lang="en-US" sz="300">
                    <a:solidFill>
                      <a:schemeClr val="bg1"/>
                    </a:solidFill>
                    <a:latin typeface="Times New Roman" pitchFamily="18" charset="0"/>
                    <a:cs typeface="Times New Roman" pitchFamily="18" charset="0"/>
                  </a:endParaRPr>
                </a:p>
              </p:txBody>
            </p:sp>
            <p:sp>
              <p:nvSpPr>
                <p:cNvPr id="46" name="Line 73"/>
                <p:cNvSpPr>
                  <a:spLocks noChangeAspect="1" noChangeShapeType="1"/>
                </p:cNvSpPr>
                <p:nvPr/>
              </p:nvSpPr>
              <p:spPr bwMode="auto">
                <a:xfrm flipH="1" flipV="1">
                  <a:off x="3025775" y="2439988"/>
                  <a:ext cx="908050" cy="1100137"/>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47" name="Line 72"/>
                <p:cNvSpPr>
                  <a:spLocks noChangeAspect="1" noChangeShapeType="1"/>
                </p:cNvSpPr>
                <p:nvPr/>
              </p:nvSpPr>
              <p:spPr bwMode="auto">
                <a:xfrm>
                  <a:off x="6030913" y="3987800"/>
                  <a:ext cx="273050" cy="0"/>
                </a:xfrm>
                <a:prstGeom prst="line">
                  <a:avLst/>
                </a:prstGeom>
                <a:noFill/>
                <a:ln w="9525">
                  <a:solidFill>
                    <a:schemeClr val="bg1"/>
                  </a:solidFill>
                  <a:round/>
                  <a:headEnd type="triangle" w="med" len="me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48" name="AutoShape 71"/>
                <p:cNvSpPr>
                  <a:spLocks noChangeAspect="1" noChangeArrowheads="1"/>
                </p:cNvSpPr>
                <p:nvPr/>
              </p:nvSpPr>
              <p:spPr bwMode="auto">
                <a:xfrm>
                  <a:off x="2663825" y="2030413"/>
                  <a:ext cx="628650" cy="92075"/>
                </a:xfrm>
                <a:prstGeom prst="rightArrow">
                  <a:avLst>
                    <a:gd name="adj1" fmla="val 50000"/>
                    <a:gd name="adj2" fmla="val 170690"/>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49" name="AutoShape 70"/>
                <p:cNvSpPr>
                  <a:spLocks noChangeAspect="1" noChangeArrowheads="1"/>
                </p:cNvSpPr>
                <p:nvPr/>
              </p:nvSpPr>
              <p:spPr bwMode="auto">
                <a:xfrm>
                  <a:off x="2663825" y="2146300"/>
                  <a:ext cx="628650" cy="95250"/>
                </a:xfrm>
                <a:prstGeom prst="rightArrow">
                  <a:avLst>
                    <a:gd name="adj1" fmla="val 50000"/>
                    <a:gd name="adj2" fmla="val 165000"/>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0" name="AutoShape 69"/>
                <p:cNvSpPr>
                  <a:spLocks noChangeAspect="1" noChangeArrowheads="1"/>
                </p:cNvSpPr>
                <p:nvPr/>
              </p:nvSpPr>
              <p:spPr bwMode="auto">
                <a:xfrm>
                  <a:off x="2663825" y="2255838"/>
                  <a:ext cx="628650" cy="92075"/>
                </a:xfrm>
                <a:prstGeom prst="rightArrow">
                  <a:avLst>
                    <a:gd name="adj1" fmla="val 50000"/>
                    <a:gd name="adj2" fmla="val 170690"/>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1" name="Rectangle 68"/>
                <p:cNvSpPr>
                  <a:spLocks noChangeAspect="1" noChangeArrowheads="1"/>
                </p:cNvSpPr>
                <p:nvPr/>
              </p:nvSpPr>
              <p:spPr bwMode="auto">
                <a:xfrm>
                  <a:off x="2368550" y="2024063"/>
                  <a:ext cx="250825" cy="93662"/>
                </a:xfrm>
                <a:prstGeom prst="rect">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2" name="Rectangle 67"/>
                <p:cNvSpPr>
                  <a:spLocks noChangeAspect="1" noChangeArrowheads="1"/>
                </p:cNvSpPr>
                <p:nvPr/>
              </p:nvSpPr>
              <p:spPr bwMode="auto">
                <a:xfrm>
                  <a:off x="2368550" y="2141538"/>
                  <a:ext cx="250825" cy="92075"/>
                </a:xfrm>
                <a:prstGeom prst="rect">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3" name="Rectangle 66"/>
                <p:cNvSpPr>
                  <a:spLocks noChangeAspect="1" noChangeArrowheads="1"/>
                </p:cNvSpPr>
                <p:nvPr/>
              </p:nvSpPr>
              <p:spPr bwMode="auto">
                <a:xfrm>
                  <a:off x="2368550" y="2259013"/>
                  <a:ext cx="250825" cy="90487"/>
                </a:xfrm>
                <a:prstGeom prst="rect">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4" name="Rectangle 65"/>
                <p:cNvSpPr>
                  <a:spLocks noChangeAspect="1" noChangeArrowheads="1"/>
                </p:cNvSpPr>
                <p:nvPr/>
              </p:nvSpPr>
              <p:spPr bwMode="auto">
                <a:xfrm>
                  <a:off x="3324225" y="2028825"/>
                  <a:ext cx="252413" cy="93663"/>
                </a:xfrm>
                <a:prstGeom prst="rect">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5" name="Rectangle 64"/>
                <p:cNvSpPr>
                  <a:spLocks noChangeAspect="1" noChangeArrowheads="1"/>
                </p:cNvSpPr>
                <p:nvPr/>
              </p:nvSpPr>
              <p:spPr bwMode="auto">
                <a:xfrm>
                  <a:off x="3324225" y="2146300"/>
                  <a:ext cx="252413" cy="92075"/>
                </a:xfrm>
                <a:prstGeom prst="rect">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6" name="Rectangle 63"/>
                <p:cNvSpPr>
                  <a:spLocks noChangeAspect="1" noChangeArrowheads="1"/>
                </p:cNvSpPr>
                <p:nvPr/>
              </p:nvSpPr>
              <p:spPr bwMode="auto">
                <a:xfrm>
                  <a:off x="3324225" y="2262188"/>
                  <a:ext cx="252413" cy="95250"/>
                </a:xfrm>
                <a:prstGeom prst="rect">
                  <a:avLst/>
                </a:prstGeom>
                <a:solidFill>
                  <a:srgbClr val="FFFFFF"/>
                </a:solidFill>
                <a:ln w="9525">
                  <a:solidFill>
                    <a:srgbClr val="000000"/>
                  </a:solidFill>
                  <a:miter lim="800000"/>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7" name="Oval 62"/>
                <p:cNvSpPr>
                  <a:spLocks noChangeAspect="1" noChangeArrowheads="1"/>
                </p:cNvSpPr>
                <p:nvPr/>
              </p:nvSpPr>
              <p:spPr bwMode="auto">
                <a:xfrm>
                  <a:off x="4572000" y="4170363"/>
                  <a:ext cx="95250" cy="93662"/>
                </a:xfrm>
                <a:prstGeom prst="ellipse">
                  <a:avLst/>
                </a:prstGeom>
                <a:solidFill>
                  <a:srgbClr val="000000"/>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8" name="Oval 61"/>
                <p:cNvSpPr>
                  <a:spLocks noChangeAspect="1" noChangeArrowheads="1"/>
                </p:cNvSpPr>
                <p:nvPr/>
              </p:nvSpPr>
              <p:spPr bwMode="auto">
                <a:xfrm>
                  <a:off x="4827588" y="3919538"/>
                  <a:ext cx="98425" cy="90487"/>
                </a:xfrm>
                <a:prstGeom prst="ellipse">
                  <a:avLst/>
                </a:prstGeom>
                <a:solidFill>
                  <a:srgbClr val="000000"/>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59" name="Oval 60"/>
                <p:cNvSpPr>
                  <a:spLocks noChangeAspect="1" noChangeArrowheads="1"/>
                </p:cNvSpPr>
                <p:nvPr/>
              </p:nvSpPr>
              <p:spPr bwMode="auto">
                <a:xfrm>
                  <a:off x="4695825" y="4051300"/>
                  <a:ext cx="98425" cy="92075"/>
                </a:xfrm>
                <a:prstGeom prst="ellipse">
                  <a:avLst/>
                </a:prstGeom>
                <a:solidFill>
                  <a:srgbClr val="000000"/>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0" name="Oval 59"/>
                <p:cNvSpPr>
                  <a:spLocks noChangeAspect="1" noChangeArrowheads="1"/>
                </p:cNvSpPr>
                <p:nvPr/>
              </p:nvSpPr>
              <p:spPr bwMode="auto">
                <a:xfrm>
                  <a:off x="4956175" y="4051300"/>
                  <a:ext cx="100013" cy="92075"/>
                </a:xfrm>
                <a:prstGeom prst="ellipse">
                  <a:avLst/>
                </a:prstGeom>
                <a:solidFill>
                  <a:srgbClr val="000000"/>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1" name="Oval 58"/>
                <p:cNvSpPr>
                  <a:spLocks noChangeAspect="1" noChangeArrowheads="1"/>
                </p:cNvSpPr>
                <p:nvPr/>
              </p:nvSpPr>
              <p:spPr bwMode="auto">
                <a:xfrm>
                  <a:off x="4794250" y="4170363"/>
                  <a:ext cx="96838" cy="93662"/>
                </a:xfrm>
                <a:prstGeom prst="ellipse">
                  <a:avLst/>
                </a:prstGeom>
                <a:solidFill>
                  <a:srgbClr val="000000"/>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2" name="Line 57"/>
                <p:cNvSpPr>
                  <a:spLocks noChangeAspect="1" noChangeShapeType="1"/>
                </p:cNvSpPr>
                <p:nvPr/>
              </p:nvSpPr>
              <p:spPr bwMode="auto">
                <a:xfrm flipH="1">
                  <a:off x="4776788" y="3997325"/>
                  <a:ext cx="61912" cy="66675"/>
                </a:xfrm>
                <a:prstGeom prst="line">
                  <a:avLst/>
                </a:prstGeom>
                <a:no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3" name="Line 56"/>
                <p:cNvSpPr>
                  <a:spLocks noChangeAspect="1" noChangeShapeType="1"/>
                </p:cNvSpPr>
                <p:nvPr/>
              </p:nvSpPr>
              <p:spPr bwMode="auto">
                <a:xfrm flipH="1">
                  <a:off x="4648200" y="4121150"/>
                  <a:ext cx="58738" cy="57150"/>
                </a:xfrm>
                <a:prstGeom prst="line">
                  <a:avLst/>
                </a:prstGeom>
                <a:no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4" name="Line 55"/>
                <p:cNvSpPr>
                  <a:spLocks noChangeAspect="1" noChangeShapeType="1"/>
                </p:cNvSpPr>
                <p:nvPr/>
              </p:nvSpPr>
              <p:spPr bwMode="auto">
                <a:xfrm>
                  <a:off x="4768850" y="4135438"/>
                  <a:ext cx="47625" cy="58737"/>
                </a:xfrm>
                <a:prstGeom prst="line">
                  <a:avLst/>
                </a:prstGeom>
                <a:no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5" name="Line 54"/>
                <p:cNvSpPr>
                  <a:spLocks noChangeAspect="1" noChangeShapeType="1"/>
                </p:cNvSpPr>
                <p:nvPr/>
              </p:nvSpPr>
              <p:spPr bwMode="auto">
                <a:xfrm>
                  <a:off x="4913313" y="3990975"/>
                  <a:ext cx="61912" cy="63500"/>
                </a:xfrm>
                <a:prstGeom prst="line">
                  <a:avLst/>
                </a:prstGeom>
                <a:no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6" name="Oval 53"/>
                <p:cNvSpPr>
                  <a:spLocks noChangeAspect="1" noChangeArrowheads="1"/>
                </p:cNvSpPr>
                <p:nvPr/>
              </p:nvSpPr>
              <p:spPr bwMode="auto">
                <a:xfrm>
                  <a:off x="5060950" y="4170363"/>
                  <a:ext cx="96838" cy="93662"/>
                </a:xfrm>
                <a:prstGeom prst="ellipse">
                  <a:avLst/>
                </a:prstGeom>
                <a:solidFill>
                  <a:srgbClr val="000000"/>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7" name="Line 52"/>
                <p:cNvSpPr>
                  <a:spLocks noChangeAspect="1" noChangeShapeType="1"/>
                </p:cNvSpPr>
                <p:nvPr/>
              </p:nvSpPr>
              <p:spPr bwMode="auto">
                <a:xfrm>
                  <a:off x="5033963" y="4129088"/>
                  <a:ext cx="52387" cy="63500"/>
                </a:xfrm>
                <a:prstGeom prst="line">
                  <a:avLst/>
                </a:prstGeom>
                <a:no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8" name="Oval 51"/>
                <p:cNvSpPr>
                  <a:spLocks noChangeAspect="1" noChangeArrowheads="1"/>
                </p:cNvSpPr>
                <p:nvPr/>
              </p:nvSpPr>
              <p:spPr bwMode="auto">
                <a:xfrm>
                  <a:off x="5178425" y="4305300"/>
                  <a:ext cx="100013" cy="92075"/>
                </a:xfrm>
                <a:prstGeom prst="ellipse">
                  <a:avLst/>
                </a:prstGeom>
                <a:solidFill>
                  <a:srgbClr val="000000"/>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69" name="Line 50"/>
                <p:cNvSpPr>
                  <a:spLocks noChangeAspect="1" noChangeShapeType="1"/>
                </p:cNvSpPr>
                <p:nvPr/>
              </p:nvSpPr>
              <p:spPr bwMode="auto">
                <a:xfrm>
                  <a:off x="5108575" y="4214813"/>
                  <a:ext cx="114300" cy="136525"/>
                </a:xfrm>
                <a:prstGeom prst="line">
                  <a:avLst/>
                </a:prstGeom>
                <a:no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70" name="Rectangle 49"/>
                <p:cNvSpPr>
                  <a:spLocks noChangeAspect="1" noChangeArrowheads="1"/>
                </p:cNvSpPr>
                <p:nvPr/>
              </p:nvSpPr>
              <p:spPr bwMode="auto">
                <a:xfrm>
                  <a:off x="3068638" y="2655888"/>
                  <a:ext cx="603250" cy="188912"/>
                </a:xfrm>
                <a:prstGeom prst="rect">
                  <a:avLst/>
                </a:prstGeom>
                <a:solidFill>
                  <a:srgbClr val="00FF99"/>
                </a:solidFill>
                <a:ln w="9525">
                  <a:solidFill>
                    <a:srgbClr val="000000"/>
                  </a:solidFill>
                  <a:miter lim="800000"/>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Chunking</a:t>
                  </a:r>
                  <a:endParaRPr lang="en-US" sz="300" dirty="0">
                    <a:solidFill>
                      <a:schemeClr val="bg1"/>
                    </a:solidFill>
                    <a:latin typeface="Times New Roman" pitchFamily="18" charset="0"/>
                    <a:cs typeface="Times New Roman" pitchFamily="18" charset="0"/>
                  </a:endParaRPr>
                </a:p>
              </p:txBody>
            </p:sp>
            <p:sp>
              <p:nvSpPr>
                <p:cNvPr id="71" name="AutoShape 48"/>
                <p:cNvSpPr>
                  <a:spLocks noChangeAspect="1" noChangeArrowheads="1"/>
                </p:cNvSpPr>
                <p:nvPr/>
              </p:nvSpPr>
              <p:spPr bwMode="auto">
                <a:xfrm>
                  <a:off x="3929063" y="4349750"/>
                  <a:ext cx="392112" cy="114300"/>
                </a:xfrm>
                <a:prstGeom prst="roundRect">
                  <a:avLst>
                    <a:gd name="adj" fmla="val 16667"/>
                  </a:avLst>
                </a:prstGeom>
                <a:solidFill>
                  <a:srgbClr val="FFFFFF"/>
                </a:solidFill>
                <a:ln w="12700">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72" name="AutoShape 47"/>
                <p:cNvSpPr>
                  <a:spLocks noChangeAspect="1" noChangeArrowheads="1"/>
                </p:cNvSpPr>
                <p:nvPr/>
              </p:nvSpPr>
              <p:spPr bwMode="auto">
                <a:xfrm>
                  <a:off x="5462588" y="4354513"/>
                  <a:ext cx="395287" cy="115887"/>
                </a:xfrm>
                <a:prstGeom prst="roundRect">
                  <a:avLst>
                    <a:gd name="adj" fmla="val 16667"/>
                  </a:avLst>
                </a:prstGeom>
                <a:solidFill>
                  <a:srgbClr val="FFFFFF"/>
                </a:solidFill>
                <a:ln w="12700">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grpSp>
              <p:nvGrpSpPr>
                <p:cNvPr id="32" name="Group 230"/>
                <p:cNvGrpSpPr>
                  <a:grpSpLocks/>
                </p:cNvGrpSpPr>
                <p:nvPr/>
              </p:nvGrpSpPr>
              <p:grpSpPr bwMode="auto">
                <a:xfrm>
                  <a:off x="2111375" y="2433638"/>
                  <a:ext cx="1557338" cy="1357312"/>
                  <a:chOff x="3431963" y="2996392"/>
                  <a:chExt cx="1557741" cy="1357090"/>
                </a:xfrm>
                <a:solidFill>
                  <a:srgbClr val="00FF99"/>
                </a:solidFill>
              </p:grpSpPr>
              <p:sp>
                <p:nvSpPr>
                  <p:cNvPr id="121" name="Line 23"/>
                  <p:cNvSpPr>
                    <a:spLocks noChangeAspect="1" noChangeShapeType="1"/>
                  </p:cNvSpPr>
                  <p:nvPr/>
                </p:nvSpPr>
                <p:spPr bwMode="auto">
                  <a:xfrm flipH="1" flipV="1">
                    <a:off x="3764721" y="2996392"/>
                    <a:ext cx="1224983" cy="1357090"/>
                  </a:xfrm>
                  <a:prstGeom prst="line">
                    <a:avLst/>
                  </a:prstGeom>
                  <a:grpFill/>
                  <a:ln w="12700">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22" name="Rectangle 13"/>
                  <p:cNvSpPr>
                    <a:spLocks noChangeAspect="1" noChangeArrowheads="1"/>
                  </p:cNvSpPr>
                  <p:nvPr/>
                </p:nvSpPr>
                <p:spPr bwMode="auto">
                  <a:xfrm>
                    <a:off x="3431963" y="3218023"/>
                    <a:ext cx="898575" cy="344829"/>
                  </a:xfrm>
                  <a:prstGeom prst="rect">
                    <a:avLst/>
                  </a:prstGeom>
                  <a:grpFill/>
                  <a:ln w="12700">
                    <a:solidFill>
                      <a:srgbClr val="000000"/>
                    </a:solidFill>
                    <a:miter lim="800000"/>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Reinforcement</a:t>
                    </a:r>
                    <a:endParaRPr lang="en-US" sz="300" dirty="0">
                      <a:solidFill>
                        <a:schemeClr val="bg1"/>
                      </a:solidFill>
                      <a:latin typeface="Times New Roman" pitchFamily="18" charset="0"/>
                      <a:cs typeface="Times New Roman" pitchFamily="18" charset="0"/>
                    </a:endParaRPr>
                  </a:p>
                  <a:p>
                    <a:pPr algn="ctr">
                      <a:defRPr/>
                    </a:pPr>
                    <a:r>
                      <a:rPr lang="en-US" sz="300" dirty="0">
                        <a:solidFill>
                          <a:schemeClr val="bg1"/>
                        </a:solidFill>
                        <a:latin typeface="Times New Roman" pitchFamily="18" charset="0"/>
                        <a:ea typeface="굴림"/>
                        <a:cs typeface="Times New Roman" pitchFamily="18" charset="0"/>
                      </a:rPr>
                      <a:t>Learning</a:t>
                    </a:r>
                    <a:endParaRPr lang="en-US" sz="300" dirty="0">
                      <a:solidFill>
                        <a:schemeClr val="bg1"/>
                      </a:solidFill>
                      <a:latin typeface="Times New Roman" pitchFamily="18" charset="0"/>
                      <a:cs typeface="Times New Roman" pitchFamily="18" charset="0"/>
                    </a:endParaRPr>
                  </a:p>
                </p:txBody>
              </p:sp>
            </p:grpSp>
            <p:grpSp>
              <p:nvGrpSpPr>
                <p:cNvPr id="33" name="Group 188"/>
                <p:cNvGrpSpPr>
                  <a:grpSpLocks/>
                </p:cNvGrpSpPr>
                <p:nvPr/>
              </p:nvGrpSpPr>
              <p:grpSpPr bwMode="auto">
                <a:xfrm>
                  <a:off x="4105275" y="1770064"/>
                  <a:ext cx="1649413" cy="1903413"/>
                  <a:chOff x="5292208" y="1829461"/>
                  <a:chExt cx="1649111" cy="1903228"/>
                </a:xfrm>
              </p:grpSpPr>
              <p:sp>
                <p:nvSpPr>
                  <p:cNvPr id="98" name="AutoShape 26"/>
                  <p:cNvSpPr>
                    <a:spLocks noChangeAspect="1" noChangeArrowheads="1"/>
                  </p:cNvSpPr>
                  <p:nvPr/>
                </p:nvSpPr>
                <p:spPr bwMode="auto">
                  <a:xfrm>
                    <a:off x="5292208" y="1829461"/>
                    <a:ext cx="1574512" cy="690495"/>
                  </a:xfrm>
                  <a:prstGeom prst="roundRect">
                    <a:avLst>
                      <a:gd name="adj" fmla="val 16667"/>
                    </a:avLst>
                  </a:prstGeom>
                  <a:solidFill>
                    <a:srgbClr val="FFFF66"/>
                  </a:solidFill>
                  <a:ln w="12700">
                    <a:solidFill>
                      <a:srgbClr val="000000"/>
                    </a:solidFill>
                    <a:round/>
                    <a:headEnd/>
                    <a:tailEnd/>
                  </a:ln>
                </p:spPr>
                <p:txBody>
                  <a:bodyPr lIns="9144" tIns="9144" rIns="9144" bIns="9144"/>
                  <a:lstStyle/>
                  <a:p>
                    <a:pPr algn="ctr">
                      <a:defRPr/>
                    </a:pPr>
                    <a:r>
                      <a:rPr lang="en-US" sz="300">
                        <a:solidFill>
                          <a:schemeClr val="bg1"/>
                        </a:solidFill>
                        <a:latin typeface="Times New Roman" pitchFamily="18" charset="0"/>
                        <a:ea typeface="굴림"/>
                        <a:cs typeface="Times New Roman" pitchFamily="18" charset="0"/>
                      </a:rPr>
                      <a:t>Semantic</a:t>
                    </a:r>
                    <a:endParaRPr lang="en-US" sz="300">
                      <a:solidFill>
                        <a:schemeClr val="bg1"/>
                      </a:solidFill>
                      <a:latin typeface="Times New Roman" pitchFamily="18" charset="0"/>
                      <a:cs typeface="Times New Roman" pitchFamily="18" charset="0"/>
                    </a:endParaRPr>
                  </a:p>
                </p:txBody>
              </p:sp>
              <p:sp>
                <p:nvSpPr>
                  <p:cNvPr id="99" name="Oval 39"/>
                  <p:cNvSpPr>
                    <a:spLocks noChangeAspect="1" noChangeArrowheads="1"/>
                  </p:cNvSpPr>
                  <p:nvPr/>
                </p:nvSpPr>
                <p:spPr bwMode="auto">
                  <a:xfrm>
                    <a:off x="5974708" y="2356460"/>
                    <a:ext cx="96820"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0" name="Oval 38"/>
                  <p:cNvSpPr>
                    <a:spLocks noChangeAspect="1" noChangeArrowheads="1"/>
                  </p:cNvSpPr>
                  <p:nvPr/>
                </p:nvSpPr>
                <p:spPr bwMode="auto">
                  <a:xfrm>
                    <a:off x="6230249" y="2104071"/>
                    <a:ext cx="98407"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1" name="Oval 37"/>
                  <p:cNvSpPr>
                    <a:spLocks noChangeAspect="1" noChangeArrowheads="1"/>
                  </p:cNvSpPr>
                  <p:nvPr/>
                </p:nvSpPr>
                <p:spPr bwMode="auto">
                  <a:xfrm>
                    <a:off x="6096924" y="2231059"/>
                    <a:ext cx="98407"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2" name="Oval 36"/>
                  <p:cNvSpPr>
                    <a:spLocks noChangeAspect="1" noChangeArrowheads="1"/>
                  </p:cNvSpPr>
                  <p:nvPr/>
                </p:nvSpPr>
                <p:spPr bwMode="auto">
                  <a:xfrm>
                    <a:off x="6358813" y="2231059"/>
                    <a:ext cx="96820"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3" name="Oval 35"/>
                  <p:cNvSpPr>
                    <a:spLocks noChangeAspect="1" noChangeArrowheads="1"/>
                  </p:cNvSpPr>
                  <p:nvPr/>
                </p:nvSpPr>
                <p:spPr bwMode="auto">
                  <a:xfrm>
                    <a:off x="6469917" y="2356460"/>
                    <a:ext cx="99995"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4" name="Line 34"/>
                  <p:cNvSpPr>
                    <a:spLocks noChangeAspect="1" noChangeShapeType="1"/>
                  </p:cNvSpPr>
                  <p:nvPr/>
                </p:nvSpPr>
                <p:spPr bwMode="auto">
                  <a:xfrm flipH="1">
                    <a:off x="6179459" y="2183439"/>
                    <a:ext cx="58726" cy="65082"/>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5" name="Line 33"/>
                  <p:cNvSpPr>
                    <a:spLocks noChangeAspect="1" noChangeShapeType="1"/>
                  </p:cNvSpPr>
                  <p:nvPr/>
                </p:nvSpPr>
                <p:spPr bwMode="auto">
                  <a:xfrm flipH="1">
                    <a:off x="6047720" y="2305665"/>
                    <a:ext cx="63488" cy="57144"/>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6" name="Line 32"/>
                  <p:cNvSpPr>
                    <a:spLocks noChangeAspect="1" noChangeShapeType="1"/>
                  </p:cNvSpPr>
                  <p:nvPr/>
                </p:nvSpPr>
                <p:spPr bwMode="auto">
                  <a:xfrm>
                    <a:off x="6447696" y="2315189"/>
                    <a:ext cx="42855" cy="57144"/>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7" name="Line 31"/>
                  <p:cNvSpPr>
                    <a:spLocks noChangeAspect="1" noChangeShapeType="1"/>
                  </p:cNvSpPr>
                  <p:nvPr/>
                </p:nvSpPr>
                <p:spPr bwMode="auto">
                  <a:xfrm>
                    <a:off x="6315959" y="2175503"/>
                    <a:ext cx="63488" cy="63494"/>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08" name="Rectangle 29"/>
                  <p:cNvSpPr>
                    <a:spLocks noChangeAspect="1" noChangeArrowheads="1"/>
                  </p:cNvSpPr>
                  <p:nvPr/>
                </p:nvSpPr>
                <p:spPr bwMode="auto">
                  <a:xfrm>
                    <a:off x="6323894" y="2715200"/>
                    <a:ext cx="617425" cy="360327"/>
                  </a:xfrm>
                  <a:prstGeom prst="rect">
                    <a:avLst/>
                  </a:prstGeom>
                  <a:solidFill>
                    <a:srgbClr val="FF9933"/>
                  </a:solidFill>
                  <a:ln w="12700">
                    <a:solidFill>
                      <a:srgbClr val="000000"/>
                    </a:solidFill>
                    <a:miter lim="800000"/>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Semantic</a:t>
                    </a:r>
                    <a:endParaRPr lang="en-US" sz="300" dirty="0">
                      <a:solidFill>
                        <a:schemeClr val="bg1"/>
                      </a:solidFill>
                      <a:latin typeface="Times New Roman" pitchFamily="18" charset="0"/>
                      <a:cs typeface="Times New Roman" pitchFamily="18" charset="0"/>
                    </a:endParaRPr>
                  </a:p>
                  <a:p>
                    <a:pPr algn="ctr">
                      <a:defRPr/>
                    </a:pPr>
                    <a:r>
                      <a:rPr lang="en-US" sz="300" dirty="0">
                        <a:solidFill>
                          <a:schemeClr val="bg1"/>
                        </a:solidFill>
                        <a:latin typeface="Times New Roman" pitchFamily="18" charset="0"/>
                        <a:ea typeface="굴림"/>
                        <a:cs typeface="Times New Roman" pitchFamily="18" charset="0"/>
                      </a:rPr>
                      <a:t>Learning</a:t>
                    </a:r>
                    <a:endParaRPr lang="en-US" sz="300" dirty="0">
                      <a:solidFill>
                        <a:schemeClr val="bg1"/>
                      </a:solidFill>
                      <a:latin typeface="Times New Roman" pitchFamily="18" charset="0"/>
                      <a:cs typeface="Times New Roman" pitchFamily="18" charset="0"/>
                    </a:endParaRPr>
                  </a:p>
                </p:txBody>
              </p:sp>
              <p:sp>
                <p:nvSpPr>
                  <p:cNvPr id="109" name="Line 28"/>
                  <p:cNvSpPr>
                    <a:spLocks noChangeAspect="1" noChangeShapeType="1"/>
                  </p:cNvSpPr>
                  <p:nvPr/>
                </p:nvSpPr>
                <p:spPr bwMode="auto">
                  <a:xfrm>
                    <a:off x="6071528" y="2526306"/>
                    <a:ext cx="12698" cy="1101618"/>
                  </a:xfrm>
                  <a:prstGeom prst="line">
                    <a:avLst/>
                  </a:prstGeom>
                  <a:noFill/>
                  <a:ln w="12700">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0" name="Oval 22"/>
                  <p:cNvSpPr>
                    <a:spLocks noChangeAspect="1" noChangeArrowheads="1"/>
                  </p:cNvSpPr>
                  <p:nvPr/>
                </p:nvSpPr>
                <p:spPr bwMode="auto">
                  <a:xfrm>
                    <a:off x="5457278" y="2354872"/>
                    <a:ext cx="96820" cy="90479"/>
                  </a:xfrm>
                  <a:prstGeom prst="ellipse">
                    <a:avLst/>
                  </a:prstGeom>
                  <a:solidFill>
                    <a:srgbClr val="FFFFFF"/>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1" name="Oval 21"/>
                  <p:cNvSpPr>
                    <a:spLocks noChangeAspect="1" noChangeArrowheads="1"/>
                  </p:cNvSpPr>
                  <p:nvPr/>
                </p:nvSpPr>
                <p:spPr bwMode="auto">
                  <a:xfrm>
                    <a:off x="5714406" y="2099310"/>
                    <a:ext cx="96820"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2" name="Oval 20"/>
                  <p:cNvSpPr>
                    <a:spLocks noChangeAspect="1" noChangeArrowheads="1"/>
                  </p:cNvSpPr>
                  <p:nvPr/>
                </p:nvSpPr>
                <p:spPr bwMode="auto">
                  <a:xfrm>
                    <a:off x="5579493" y="2235822"/>
                    <a:ext cx="98407"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3" name="Oval 19"/>
                  <p:cNvSpPr>
                    <a:spLocks noChangeAspect="1" noChangeArrowheads="1"/>
                  </p:cNvSpPr>
                  <p:nvPr/>
                </p:nvSpPr>
                <p:spPr bwMode="auto">
                  <a:xfrm>
                    <a:off x="5841382" y="2235822"/>
                    <a:ext cx="98407" cy="92066"/>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4" name="Oval 18"/>
                  <p:cNvSpPr>
                    <a:spLocks noChangeAspect="1" noChangeArrowheads="1"/>
                  </p:cNvSpPr>
                  <p:nvPr/>
                </p:nvSpPr>
                <p:spPr bwMode="auto">
                  <a:xfrm>
                    <a:off x="5679487" y="2359635"/>
                    <a:ext cx="98407" cy="95241"/>
                  </a:xfrm>
                  <a:prstGeom prst="ellipse">
                    <a:avLst/>
                  </a:prstGeom>
                  <a:solidFill>
                    <a:srgbClr val="FFFFFF"/>
                  </a:solid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5" name="Line 17"/>
                  <p:cNvSpPr>
                    <a:spLocks noChangeAspect="1" noChangeShapeType="1"/>
                  </p:cNvSpPr>
                  <p:nvPr/>
                </p:nvSpPr>
                <p:spPr bwMode="auto">
                  <a:xfrm flipH="1">
                    <a:off x="5663615" y="2178677"/>
                    <a:ext cx="58727" cy="66669"/>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6" name="Line 16"/>
                  <p:cNvSpPr>
                    <a:spLocks noChangeAspect="1" noChangeShapeType="1"/>
                  </p:cNvSpPr>
                  <p:nvPr/>
                </p:nvSpPr>
                <p:spPr bwMode="auto">
                  <a:xfrm flipH="1">
                    <a:off x="5531877" y="2308840"/>
                    <a:ext cx="55552" cy="50795"/>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7" name="Line 15"/>
                  <p:cNvSpPr>
                    <a:spLocks noChangeAspect="1" noChangeShapeType="1"/>
                  </p:cNvSpPr>
                  <p:nvPr/>
                </p:nvSpPr>
                <p:spPr bwMode="auto">
                  <a:xfrm>
                    <a:off x="5655679" y="2319951"/>
                    <a:ext cx="38093" cy="47620"/>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8" name="Line 14"/>
                  <p:cNvSpPr>
                    <a:spLocks noChangeAspect="1" noChangeShapeType="1"/>
                  </p:cNvSpPr>
                  <p:nvPr/>
                </p:nvSpPr>
                <p:spPr bwMode="auto">
                  <a:xfrm>
                    <a:off x="5798528" y="2178677"/>
                    <a:ext cx="58726" cy="63494"/>
                  </a:xfrm>
                  <a:prstGeom prst="line">
                    <a:avLst/>
                  </a:prstGeom>
                  <a:noFill/>
                  <a:ln w="9525">
                    <a:solidFill>
                      <a:schemeClr val="tx1"/>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19" name="Line 12"/>
                  <p:cNvSpPr>
                    <a:spLocks noChangeAspect="1" noChangeShapeType="1"/>
                  </p:cNvSpPr>
                  <p:nvPr/>
                </p:nvSpPr>
                <p:spPr bwMode="auto">
                  <a:xfrm flipH="1" flipV="1">
                    <a:off x="6288975" y="2526306"/>
                    <a:ext cx="3174" cy="1095269"/>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120" name="AutoShape 11"/>
                  <p:cNvSpPr>
                    <a:spLocks noChangeAspect="1" noChangeArrowheads="1"/>
                  </p:cNvSpPr>
                  <p:nvPr/>
                </p:nvSpPr>
                <p:spPr bwMode="auto">
                  <a:xfrm>
                    <a:off x="6000103" y="3616813"/>
                    <a:ext cx="393628" cy="115876"/>
                  </a:xfrm>
                  <a:prstGeom prst="roundRect">
                    <a:avLst>
                      <a:gd name="adj" fmla="val 16667"/>
                    </a:avLst>
                  </a:prstGeom>
                  <a:solidFill>
                    <a:srgbClr val="FFFFFF"/>
                  </a:solidFill>
                  <a:ln w="12700">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grpSp>
            <p:grpSp>
              <p:nvGrpSpPr>
                <p:cNvPr id="34" name="Group 173"/>
                <p:cNvGrpSpPr>
                  <a:grpSpLocks/>
                </p:cNvGrpSpPr>
                <p:nvPr/>
              </p:nvGrpSpPr>
              <p:grpSpPr bwMode="auto">
                <a:xfrm>
                  <a:off x="5503867" y="1765303"/>
                  <a:ext cx="2068513" cy="1911349"/>
                  <a:chOff x="6689845" y="1825016"/>
                  <a:chExt cx="2069580" cy="1911483"/>
                </a:xfrm>
              </p:grpSpPr>
              <p:sp>
                <p:nvSpPr>
                  <p:cNvPr id="87" name="AutoShape 46"/>
                  <p:cNvSpPr>
                    <a:spLocks noChangeAspect="1" noChangeArrowheads="1"/>
                  </p:cNvSpPr>
                  <p:nvPr/>
                </p:nvSpPr>
                <p:spPr bwMode="auto">
                  <a:xfrm>
                    <a:off x="7186989" y="1825016"/>
                    <a:ext cx="1572436" cy="690611"/>
                  </a:xfrm>
                  <a:prstGeom prst="roundRect">
                    <a:avLst>
                      <a:gd name="adj" fmla="val 16667"/>
                    </a:avLst>
                  </a:prstGeom>
                  <a:solidFill>
                    <a:srgbClr val="FFFF66"/>
                  </a:solidFill>
                  <a:ln w="12700">
                    <a:solidFill>
                      <a:srgbClr val="000000"/>
                    </a:solidFill>
                    <a:round/>
                    <a:headEnd/>
                    <a:tailEnd/>
                  </a:ln>
                </p:spPr>
                <p:txBody>
                  <a:bodyPr lIns="9144" tIns="9144" rIns="9144" bIns="9144"/>
                  <a:lstStyle/>
                  <a:p>
                    <a:pPr algn="ctr">
                      <a:defRPr/>
                    </a:pPr>
                    <a:r>
                      <a:rPr lang="en-US" sz="300">
                        <a:solidFill>
                          <a:schemeClr val="bg1"/>
                        </a:solidFill>
                        <a:latin typeface="Times New Roman" pitchFamily="18" charset="0"/>
                        <a:ea typeface="굴림"/>
                        <a:cs typeface="Times New Roman" pitchFamily="18" charset="0"/>
                      </a:rPr>
                      <a:t>Episodic</a:t>
                    </a:r>
                    <a:endParaRPr lang="en-US" sz="300">
                      <a:solidFill>
                        <a:schemeClr val="bg1"/>
                      </a:solidFill>
                      <a:latin typeface="Times New Roman" pitchFamily="18" charset="0"/>
                      <a:cs typeface="Times New Roman" pitchFamily="18" charset="0"/>
                    </a:endParaRPr>
                  </a:p>
                </p:txBody>
              </p:sp>
              <p:sp>
                <p:nvSpPr>
                  <p:cNvPr id="88" name="AutoShape 45"/>
                  <p:cNvSpPr>
                    <a:spLocks noChangeAspect="1" noChangeArrowheads="1"/>
                  </p:cNvSpPr>
                  <p:nvPr/>
                </p:nvSpPr>
                <p:spPr bwMode="auto">
                  <a:xfrm>
                    <a:off x="7908086" y="2280661"/>
                    <a:ext cx="401845" cy="165111"/>
                  </a:xfrm>
                  <a:prstGeom prst="roundRect">
                    <a:avLst>
                      <a:gd name="adj" fmla="val 16667"/>
                    </a:avLst>
                  </a:prstGeom>
                  <a:solidFill>
                    <a:srgbClr val="FFFFFF"/>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89" name="AutoShape 44"/>
                  <p:cNvSpPr>
                    <a:spLocks noChangeAspect="1" noChangeArrowheads="1"/>
                  </p:cNvSpPr>
                  <p:nvPr/>
                </p:nvSpPr>
                <p:spPr bwMode="auto">
                  <a:xfrm>
                    <a:off x="7857259" y="2244145"/>
                    <a:ext cx="400257" cy="163524"/>
                  </a:xfrm>
                  <a:prstGeom prst="roundRect">
                    <a:avLst>
                      <a:gd name="adj" fmla="val 16667"/>
                    </a:avLst>
                  </a:prstGeom>
                  <a:solidFill>
                    <a:srgbClr val="FFFFFF"/>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90" name="AutoShape 43"/>
                  <p:cNvSpPr>
                    <a:spLocks noChangeAspect="1" noChangeArrowheads="1"/>
                  </p:cNvSpPr>
                  <p:nvPr/>
                </p:nvSpPr>
                <p:spPr bwMode="auto">
                  <a:xfrm>
                    <a:off x="7808022" y="2206043"/>
                    <a:ext cx="398668" cy="161936"/>
                  </a:xfrm>
                  <a:prstGeom prst="roundRect">
                    <a:avLst>
                      <a:gd name="adj" fmla="val 16667"/>
                    </a:avLst>
                  </a:prstGeom>
                  <a:solidFill>
                    <a:srgbClr val="FFFFFF"/>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91" name="AutoShape 42"/>
                  <p:cNvSpPr>
                    <a:spLocks noChangeAspect="1" noChangeArrowheads="1"/>
                  </p:cNvSpPr>
                  <p:nvPr/>
                </p:nvSpPr>
                <p:spPr bwMode="auto">
                  <a:xfrm>
                    <a:off x="7752430" y="2167940"/>
                    <a:ext cx="403433" cy="163524"/>
                  </a:xfrm>
                  <a:prstGeom prst="roundRect">
                    <a:avLst>
                      <a:gd name="adj" fmla="val 16667"/>
                    </a:avLst>
                  </a:prstGeom>
                  <a:solidFill>
                    <a:srgbClr val="FFFFFF"/>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92" name="AutoShape 41"/>
                  <p:cNvSpPr>
                    <a:spLocks noChangeAspect="1" noChangeArrowheads="1"/>
                  </p:cNvSpPr>
                  <p:nvPr/>
                </p:nvSpPr>
                <p:spPr bwMode="auto">
                  <a:xfrm>
                    <a:off x="7704781" y="2129837"/>
                    <a:ext cx="397080" cy="165111"/>
                  </a:xfrm>
                  <a:prstGeom prst="roundRect">
                    <a:avLst>
                      <a:gd name="adj" fmla="val 16667"/>
                    </a:avLst>
                  </a:prstGeom>
                  <a:solidFill>
                    <a:srgbClr val="FFFFFF"/>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93" name="AutoShape 40"/>
                  <p:cNvSpPr>
                    <a:spLocks noChangeAspect="1" noChangeArrowheads="1"/>
                  </p:cNvSpPr>
                  <p:nvPr/>
                </p:nvSpPr>
                <p:spPr bwMode="auto">
                  <a:xfrm>
                    <a:off x="7653955" y="2093323"/>
                    <a:ext cx="395492" cy="163523"/>
                  </a:xfrm>
                  <a:prstGeom prst="roundRect">
                    <a:avLst>
                      <a:gd name="adj" fmla="val 16667"/>
                    </a:avLst>
                  </a:prstGeom>
                  <a:solidFill>
                    <a:srgbClr val="FFFFFF"/>
                  </a:solidFill>
                  <a:ln w="9525">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94" name="Rectangle 30"/>
                  <p:cNvSpPr>
                    <a:spLocks noChangeAspect="1" noChangeArrowheads="1"/>
                  </p:cNvSpPr>
                  <p:nvPr/>
                </p:nvSpPr>
                <p:spPr bwMode="auto">
                  <a:xfrm>
                    <a:off x="7852495" y="2715666"/>
                    <a:ext cx="619445" cy="360387"/>
                  </a:xfrm>
                  <a:prstGeom prst="rect">
                    <a:avLst/>
                  </a:prstGeom>
                  <a:solidFill>
                    <a:srgbClr val="FF9933"/>
                  </a:solidFill>
                  <a:ln w="12700">
                    <a:solidFill>
                      <a:schemeClr val="tx1"/>
                    </a:solidFill>
                    <a:miter lim="800000"/>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Episodic</a:t>
                    </a:r>
                    <a:endParaRPr lang="en-US" sz="300" dirty="0">
                      <a:solidFill>
                        <a:schemeClr val="bg1"/>
                      </a:solidFill>
                      <a:latin typeface="Times New Roman" pitchFamily="18" charset="0"/>
                      <a:cs typeface="Times New Roman" pitchFamily="18" charset="0"/>
                    </a:endParaRPr>
                  </a:p>
                  <a:p>
                    <a:pPr algn="ctr">
                      <a:defRPr/>
                    </a:pPr>
                    <a:r>
                      <a:rPr lang="en-US" sz="300" dirty="0">
                        <a:solidFill>
                          <a:schemeClr val="bg1"/>
                        </a:solidFill>
                        <a:latin typeface="Times New Roman" pitchFamily="18" charset="0"/>
                        <a:ea typeface="굴림"/>
                        <a:cs typeface="Times New Roman" pitchFamily="18" charset="0"/>
                      </a:rPr>
                      <a:t>Learning</a:t>
                    </a:r>
                    <a:endParaRPr lang="en-US" sz="300" dirty="0">
                      <a:solidFill>
                        <a:schemeClr val="bg1"/>
                      </a:solidFill>
                      <a:latin typeface="Times New Roman" pitchFamily="18" charset="0"/>
                      <a:cs typeface="Times New Roman" pitchFamily="18" charset="0"/>
                    </a:endParaRPr>
                  </a:p>
                </p:txBody>
              </p:sp>
              <p:sp>
                <p:nvSpPr>
                  <p:cNvPr id="95" name="Line 27"/>
                  <p:cNvSpPr>
                    <a:spLocks noChangeAspect="1" noChangeShapeType="1"/>
                  </p:cNvSpPr>
                  <p:nvPr/>
                </p:nvSpPr>
                <p:spPr bwMode="auto">
                  <a:xfrm flipH="1">
                    <a:off x="6821675" y="2523565"/>
                    <a:ext cx="908519" cy="1092276"/>
                  </a:xfrm>
                  <a:prstGeom prst="line">
                    <a:avLst/>
                  </a:prstGeom>
                  <a:noFill/>
                  <a:ln w="12700">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96" name="Line 24"/>
                  <p:cNvSpPr>
                    <a:spLocks noChangeAspect="1" noChangeShapeType="1"/>
                  </p:cNvSpPr>
                  <p:nvPr/>
                </p:nvSpPr>
                <p:spPr bwMode="auto">
                  <a:xfrm flipV="1">
                    <a:off x="7007509" y="2536265"/>
                    <a:ext cx="981582" cy="1089101"/>
                  </a:xfrm>
                  <a:prstGeom prst="line">
                    <a:avLst/>
                  </a:prstGeom>
                  <a:noFill/>
                  <a:ln w="12700">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sp>
                <p:nvSpPr>
                  <p:cNvPr id="97" name="AutoShape 10"/>
                  <p:cNvSpPr>
                    <a:spLocks noChangeAspect="1" noChangeArrowheads="1"/>
                  </p:cNvSpPr>
                  <p:nvPr/>
                </p:nvSpPr>
                <p:spPr bwMode="auto">
                  <a:xfrm>
                    <a:off x="6689845" y="3619016"/>
                    <a:ext cx="395491" cy="117483"/>
                  </a:xfrm>
                  <a:prstGeom prst="roundRect">
                    <a:avLst>
                      <a:gd name="adj" fmla="val 16667"/>
                    </a:avLst>
                  </a:prstGeom>
                  <a:solidFill>
                    <a:srgbClr val="FFFFFF"/>
                  </a:solidFill>
                  <a:ln w="12700">
                    <a:solidFill>
                      <a:srgbClr val="000000"/>
                    </a:solidFill>
                    <a:round/>
                    <a:headEnd/>
                    <a:tailEn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grpSp>
            <p:sp>
              <p:nvSpPr>
                <p:cNvPr id="76" name="Rectangle 9"/>
                <p:cNvSpPr>
                  <a:spLocks noChangeAspect="1" noChangeArrowheads="1"/>
                </p:cNvSpPr>
                <p:nvPr/>
              </p:nvSpPr>
              <p:spPr bwMode="auto">
                <a:xfrm>
                  <a:off x="3157538" y="5094288"/>
                  <a:ext cx="847725" cy="247650"/>
                </a:xfrm>
                <a:prstGeom prst="rect">
                  <a:avLst/>
                </a:prstGeom>
                <a:solidFill>
                  <a:srgbClr val="FF6699"/>
                </a:solidFill>
                <a:ln w="12700">
                  <a:solidFill>
                    <a:srgbClr val="000000"/>
                  </a:solidFill>
                  <a:miter lim="800000"/>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Perception</a:t>
                  </a:r>
                  <a:endParaRPr lang="en-US" sz="300" dirty="0">
                    <a:solidFill>
                      <a:schemeClr val="bg1"/>
                    </a:solidFill>
                    <a:latin typeface="Times New Roman" pitchFamily="18" charset="0"/>
                    <a:cs typeface="Times New Roman" pitchFamily="18" charset="0"/>
                  </a:endParaRPr>
                </a:p>
              </p:txBody>
            </p:sp>
            <p:sp>
              <p:nvSpPr>
                <p:cNvPr id="77" name="Rectangle 8"/>
                <p:cNvSpPr>
                  <a:spLocks noChangeAspect="1" noChangeArrowheads="1"/>
                </p:cNvSpPr>
                <p:nvPr/>
              </p:nvSpPr>
              <p:spPr bwMode="auto">
                <a:xfrm>
                  <a:off x="5624513" y="5095875"/>
                  <a:ext cx="925512" cy="231775"/>
                </a:xfrm>
                <a:prstGeom prst="rect">
                  <a:avLst/>
                </a:prstGeom>
                <a:solidFill>
                  <a:srgbClr val="BA98FE"/>
                </a:solidFill>
                <a:ln w="12700">
                  <a:solidFill>
                    <a:srgbClr val="000000"/>
                  </a:solidFill>
                  <a:miter lim="800000"/>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Action</a:t>
                  </a:r>
                  <a:endParaRPr lang="en-US" sz="300" dirty="0">
                    <a:solidFill>
                      <a:schemeClr val="bg1"/>
                    </a:solidFill>
                    <a:latin typeface="Times New Roman" pitchFamily="18" charset="0"/>
                    <a:cs typeface="Times New Roman" pitchFamily="18" charset="0"/>
                  </a:endParaRPr>
                </a:p>
              </p:txBody>
            </p:sp>
            <p:sp>
              <p:nvSpPr>
                <p:cNvPr id="78" name="Line 6"/>
                <p:cNvSpPr>
                  <a:spLocks noChangeShapeType="1"/>
                </p:cNvSpPr>
                <p:nvPr/>
              </p:nvSpPr>
              <p:spPr bwMode="auto">
                <a:xfrm>
                  <a:off x="5654675" y="4479925"/>
                  <a:ext cx="438150" cy="606425"/>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grpSp>
              <p:nvGrpSpPr>
                <p:cNvPr id="36" name="Group 213"/>
                <p:cNvGrpSpPr>
                  <a:grpSpLocks/>
                </p:cNvGrpSpPr>
                <p:nvPr/>
              </p:nvGrpSpPr>
              <p:grpSpPr bwMode="auto">
                <a:xfrm>
                  <a:off x="3303588" y="4648200"/>
                  <a:ext cx="2324100" cy="538163"/>
                  <a:chOff x="4488049" y="4498473"/>
                  <a:chExt cx="2322458" cy="537959"/>
                </a:xfrm>
              </p:grpSpPr>
              <p:sp>
                <p:nvSpPr>
                  <p:cNvPr id="85" name="Rectangle 5"/>
                  <p:cNvSpPr>
                    <a:spLocks noChangeAspect="1" noChangeArrowheads="1"/>
                  </p:cNvSpPr>
                  <p:nvPr/>
                </p:nvSpPr>
                <p:spPr bwMode="auto">
                  <a:xfrm>
                    <a:off x="4488049" y="4498473"/>
                    <a:ext cx="924858" cy="266599"/>
                  </a:xfrm>
                  <a:prstGeom prst="rect">
                    <a:avLst/>
                  </a:prstGeom>
                  <a:solidFill>
                    <a:schemeClr val="bg1"/>
                  </a:solidFill>
                  <a:ln w="12700">
                    <a:solidFill>
                      <a:srgbClr val="000000"/>
                    </a:solidFill>
                    <a:miter lim="800000"/>
                    <a:headEnd/>
                    <a:tailEnd/>
                  </a:ln>
                </p:spPr>
                <p:txBody>
                  <a:bodyPr lIns="9144" tIns="9144" rIns="9144" bIns="9144"/>
                  <a:lstStyle/>
                  <a:p>
                    <a:pPr algn="ctr">
                      <a:defRPr/>
                    </a:pPr>
                    <a:r>
                      <a:rPr lang="en-US" sz="300" dirty="0">
                        <a:solidFill>
                          <a:schemeClr val="bg1"/>
                        </a:solidFill>
                        <a:latin typeface="Times New Roman" pitchFamily="18" charset="0"/>
                        <a:ea typeface="굴림"/>
                        <a:cs typeface="Times New Roman" pitchFamily="18" charset="0"/>
                      </a:rPr>
                      <a:t>Imagery</a:t>
                    </a:r>
                    <a:endParaRPr lang="en-US" sz="300" dirty="0">
                      <a:solidFill>
                        <a:schemeClr val="bg1"/>
                      </a:solidFill>
                      <a:latin typeface="Times New Roman" pitchFamily="18" charset="0"/>
                      <a:cs typeface="Times New Roman" pitchFamily="18" charset="0"/>
                    </a:endParaRPr>
                  </a:p>
                </p:txBody>
              </p:sp>
              <p:sp>
                <p:nvSpPr>
                  <p:cNvPr id="86" name="Line 4"/>
                  <p:cNvSpPr>
                    <a:spLocks noChangeShapeType="1"/>
                  </p:cNvSpPr>
                  <p:nvPr/>
                </p:nvSpPr>
                <p:spPr bwMode="auto">
                  <a:xfrm flipH="1" flipV="1">
                    <a:off x="5412907" y="4726986"/>
                    <a:ext cx="1397600" cy="309446"/>
                  </a:xfrm>
                  <a:prstGeom prst="line">
                    <a:avLst/>
                  </a:prstGeom>
                  <a:noFill/>
                  <a:ln w="9525">
                    <a:solidFill>
                      <a:schemeClr val="bg1"/>
                    </a:solidFill>
                    <a:round/>
                    <a:headEn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grpSp>
            <p:grpSp>
              <p:nvGrpSpPr>
                <p:cNvPr id="2048" name="Group 218"/>
                <p:cNvGrpSpPr>
                  <a:grpSpLocks/>
                </p:cNvGrpSpPr>
                <p:nvPr/>
              </p:nvGrpSpPr>
              <p:grpSpPr bwMode="auto">
                <a:xfrm>
                  <a:off x="2994025" y="3616325"/>
                  <a:ext cx="685800" cy="792163"/>
                  <a:chOff x="8778233" y="4022113"/>
                  <a:chExt cx="684791" cy="792535"/>
                </a:xfrm>
              </p:grpSpPr>
              <p:sp>
                <p:nvSpPr>
                  <p:cNvPr id="83" name="Rectangle 25"/>
                  <p:cNvSpPr>
                    <a:spLocks noChangeAspect="1" noChangeArrowheads="1"/>
                  </p:cNvSpPr>
                  <p:nvPr/>
                </p:nvSpPr>
                <p:spPr bwMode="auto">
                  <a:xfrm rot="10800000">
                    <a:off x="8778233" y="4022113"/>
                    <a:ext cx="415313" cy="792535"/>
                  </a:xfrm>
                  <a:prstGeom prst="rect">
                    <a:avLst/>
                  </a:prstGeom>
                  <a:solidFill>
                    <a:schemeClr val="bg1"/>
                  </a:solidFill>
                  <a:ln w="12700">
                    <a:solidFill>
                      <a:srgbClr val="000000"/>
                    </a:solidFill>
                    <a:miter lim="800000"/>
                    <a:headEnd/>
                    <a:tailEnd/>
                  </a:ln>
                </p:spPr>
                <p:txBody>
                  <a:bodyPr vert="eaVert" lIns="9144" tIns="9144" rIns="9144" bIns="9144"/>
                  <a:lstStyle/>
                  <a:p>
                    <a:pPr algn="ctr">
                      <a:defRPr/>
                    </a:pPr>
                    <a:r>
                      <a:rPr lang="en-US" sz="300" dirty="0">
                        <a:solidFill>
                          <a:schemeClr val="bg1"/>
                        </a:solidFill>
                        <a:latin typeface="Times New Roman" pitchFamily="18" charset="0"/>
                        <a:cs typeface="Times New Roman" pitchFamily="18" charset="0"/>
                      </a:rPr>
                      <a:t>Appraisals</a:t>
                    </a:r>
                  </a:p>
                </p:txBody>
              </p:sp>
              <p:sp>
                <p:nvSpPr>
                  <p:cNvPr id="84" name="Line 2"/>
                  <p:cNvSpPr>
                    <a:spLocks noChangeAspect="1" noChangeShapeType="1"/>
                  </p:cNvSpPr>
                  <p:nvPr/>
                </p:nvSpPr>
                <p:spPr bwMode="auto">
                  <a:xfrm>
                    <a:off x="9191961" y="4417587"/>
                    <a:ext cx="271063" cy="0"/>
                  </a:xfrm>
                  <a:prstGeom prst="line">
                    <a:avLst/>
                  </a:prstGeom>
                  <a:noFill/>
                  <a:ln w="9525">
                    <a:solidFill>
                      <a:schemeClr val="bg1"/>
                    </a:solidFill>
                    <a:round/>
                    <a:headEnd type="triangle" w="med" len="med"/>
                    <a:tailEnd type="triangle" w="med" len="med"/>
                  </a:ln>
                </p:spPr>
                <p:txBody>
                  <a:bodyPr lIns="9144" tIns="9144" rIns="9144" bIns="9144"/>
                  <a:lstStyle/>
                  <a:p>
                    <a:pPr>
                      <a:defRPr/>
                    </a:pPr>
                    <a:endParaRPr lang="en-US" sz="300">
                      <a:solidFill>
                        <a:schemeClr val="bg1"/>
                      </a:solidFill>
                      <a:latin typeface="Times New Roman" pitchFamily="18" charset="0"/>
                      <a:cs typeface="Times New Roman" pitchFamily="18" charset="0"/>
                    </a:endParaRPr>
                  </a:p>
                </p:txBody>
              </p:sp>
            </p:grpSp>
            <p:cxnSp>
              <p:nvCxnSpPr>
                <p:cNvPr id="81" name="Straight Arrow Connector 99"/>
                <p:cNvCxnSpPr>
                  <a:cxnSpLocks noChangeShapeType="1"/>
                </p:cNvCxnSpPr>
                <p:nvPr/>
              </p:nvCxnSpPr>
              <p:spPr bwMode="auto">
                <a:xfrm rot="16200000" flipV="1">
                  <a:off x="2573338" y="2987675"/>
                  <a:ext cx="615950" cy="641350"/>
                </a:xfrm>
                <a:prstGeom prst="straightConnector1">
                  <a:avLst/>
                </a:prstGeom>
                <a:noFill/>
                <a:ln w="9525" algn="ctr">
                  <a:solidFill>
                    <a:schemeClr val="bg1"/>
                  </a:solidFill>
                  <a:round/>
                  <a:headEnd/>
                  <a:tailEnd type="triangle" w="med" len="med"/>
                </a:ln>
              </p:spPr>
            </p:cxnSp>
            <p:cxnSp>
              <p:nvCxnSpPr>
                <p:cNvPr id="82" name="Straight Arrow Connector 93"/>
                <p:cNvCxnSpPr>
                  <a:cxnSpLocks noChangeShapeType="1"/>
                  <a:stCxn id="76" idx="0"/>
                  <a:endCxn id="85" idx="2"/>
                </p:cNvCxnSpPr>
                <p:nvPr/>
              </p:nvCxnSpPr>
              <p:spPr bwMode="auto">
                <a:xfrm rot="5400000" flipH="1" flipV="1">
                  <a:off x="3584575" y="4911725"/>
                  <a:ext cx="179388" cy="185738"/>
                </a:xfrm>
                <a:prstGeom prst="straightConnector1">
                  <a:avLst/>
                </a:prstGeom>
                <a:noFill/>
                <a:ln w="15875" algn="ctr">
                  <a:solidFill>
                    <a:schemeClr val="bg1"/>
                  </a:solidFill>
                  <a:round/>
                  <a:headEnd/>
                  <a:tailEnd type="triangle" w="med" len="med"/>
                </a:ln>
              </p:spPr>
            </p:cxnSp>
          </p:grpSp>
        </p:grpSp>
      </p:grpSp>
      <p:sp>
        <p:nvSpPr>
          <p:cNvPr id="125" name="TextBox 124"/>
          <p:cNvSpPr txBox="1"/>
          <p:nvPr/>
        </p:nvSpPr>
        <p:spPr>
          <a:xfrm>
            <a:off x="3401568" y="3927156"/>
            <a:ext cx="2048256" cy="830997"/>
          </a:xfrm>
          <a:prstGeom prst="rect">
            <a:avLst/>
          </a:prstGeom>
          <a:noFill/>
        </p:spPr>
        <p:txBody>
          <a:bodyPr wrap="square" rtlCol="0">
            <a:spAutoFit/>
          </a:bodyPr>
          <a:lstStyle/>
          <a:p>
            <a:pPr algn="ctr"/>
            <a:r>
              <a:rPr lang="en-US" dirty="0" smtClean="0">
                <a:solidFill>
                  <a:schemeClr val="bg1"/>
                </a:solidFill>
                <a:latin typeface="Times New Roman" pitchFamily="18" charset="0"/>
                <a:cs typeface="Times New Roman" pitchFamily="18" charset="0"/>
              </a:rPr>
              <a:t>Cognitive</a:t>
            </a:r>
          </a:p>
          <a:p>
            <a:pPr algn="ctr"/>
            <a:r>
              <a:rPr lang="en-US" dirty="0" smtClean="0">
                <a:solidFill>
                  <a:schemeClr val="bg1"/>
                </a:solidFill>
                <a:latin typeface="Times New Roman" pitchFamily="18" charset="0"/>
                <a:cs typeface="Times New Roman" pitchFamily="18" charset="0"/>
              </a:rPr>
              <a:t>Architecture</a:t>
            </a:r>
            <a:endParaRPr lang="en-US" dirty="0">
              <a:solidFill>
                <a:schemeClr val="bg1"/>
              </a:solidFill>
              <a:latin typeface="Times New Roman" pitchFamily="18" charset="0"/>
              <a:cs typeface="Times New Roman" pitchFamily="18" charset="0"/>
            </a:endParaRPr>
          </a:p>
        </p:txBody>
      </p:sp>
      <p:pic>
        <p:nvPicPr>
          <p:cNvPr id="128" name="Picture 2"/>
          <p:cNvPicPr>
            <a:picLocks noChangeAspect="1" noChangeArrowheads="1"/>
          </p:cNvPicPr>
          <p:nvPr/>
        </p:nvPicPr>
        <p:blipFill>
          <a:blip r:embed="rId9" cstate="screen"/>
          <a:srcRect/>
          <a:stretch>
            <a:fillRect/>
          </a:stretch>
        </p:blipFill>
        <p:spPr bwMode="auto">
          <a:xfrm>
            <a:off x="6377631" y="1089063"/>
            <a:ext cx="910457" cy="120207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98297" y="-1"/>
            <a:ext cx="8229600" cy="1500027"/>
          </a:xfrm>
        </p:spPr>
        <p:txBody>
          <a:bodyPr>
            <a:noAutofit/>
          </a:bodyPr>
          <a:lstStyle/>
          <a:p>
            <a:r>
              <a:rPr lang="en-US" sz="3600" dirty="0" smtClean="0"/>
              <a:t>Episodic Memory:</a:t>
            </a:r>
            <a:br>
              <a:rPr lang="en-US" sz="3600" dirty="0" smtClean="0"/>
            </a:br>
            <a:r>
              <a:rPr lang="en-US" sz="3600" dirty="0" smtClean="0"/>
              <a:t>Multi-Step Action Projection </a:t>
            </a:r>
            <a:r>
              <a:rPr lang="en-US" sz="2800" dirty="0" smtClean="0"/>
              <a:t/>
            </a:r>
            <a:br>
              <a:rPr lang="en-US" sz="2800" dirty="0" smtClean="0"/>
            </a:br>
            <a:r>
              <a:rPr lang="en-US" sz="2000" dirty="0" smtClean="0"/>
              <a:t>[Andrew Nuxoll]</a:t>
            </a:r>
            <a:endParaRPr lang="en-US" sz="1600" dirty="0" smtClean="0"/>
          </a:p>
        </p:txBody>
      </p:sp>
      <p:sp>
        <p:nvSpPr>
          <p:cNvPr id="3" name="Content Placeholder 2"/>
          <p:cNvSpPr>
            <a:spLocks noGrp="1"/>
          </p:cNvSpPr>
          <p:nvPr>
            <p:ph idx="1"/>
          </p:nvPr>
        </p:nvSpPr>
        <p:spPr>
          <a:xfrm>
            <a:off x="457200" y="5293719"/>
            <a:ext cx="8686800" cy="1882775"/>
          </a:xfrm>
        </p:spPr>
        <p:txBody>
          <a:bodyPr>
            <a:normAutofit/>
          </a:bodyPr>
          <a:lstStyle/>
          <a:p>
            <a:r>
              <a:rPr lang="en-US" sz="2400" dirty="0" smtClean="0"/>
              <a:t>Learn tactics from prior success and failure</a:t>
            </a:r>
          </a:p>
          <a:p>
            <a:pPr lvl="1"/>
            <a:r>
              <a:rPr lang="en-US" sz="2000" dirty="0" smtClean="0"/>
              <a:t>Fight/flight</a:t>
            </a:r>
          </a:p>
          <a:p>
            <a:pPr lvl="1"/>
            <a:r>
              <a:rPr lang="en-US" sz="2000" dirty="0" smtClean="0"/>
              <a:t>Back away from enemy (and fire)</a:t>
            </a:r>
          </a:p>
          <a:p>
            <a:pPr lvl="1"/>
            <a:r>
              <a:rPr lang="en-US" sz="2000" dirty="0" smtClean="0"/>
              <a:t>Dodging</a:t>
            </a:r>
          </a:p>
        </p:txBody>
      </p:sp>
      <p:pic>
        <p:nvPicPr>
          <p:cNvPr id="5" name="Picture 4" descr="tank-soar"/>
          <p:cNvPicPr>
            <a:picLocks noChangeAspect="1" noChangeArrowheads="1"/>
          </p:cNvPicPr>
          <p:nvPr/>
        </p:nvPicPr>
        <p:blipFill>
          <a:blip r:embed="rId3"/>
          <a:srcRect/>
          <a:stretch>
            <a:fillRect/>
          </a:stretch>
        </p:blipFill>
        <p:spPr bwMode="auto">
          <a:xfrm>
            <a:off x="36514" y="1560422"/>
            <a:ext cx="3682732" cy="3684264"/>
          </a:xfrm>
          <a:prstGeom prst="rect">
            <a:avLst/>
          </a:prstGeom>
          <a:noFill/>
          <a:ln w="9525">
            <a:noFill/>
            <a:miter lim="800000"/>
            <a:headEnd/>
            <a:tailEnd/>
          </a:ln>
        </p:spPr>
      </p:pic>
      <p:graphicFrame>
        <p:nvGraphicFramePr>
          <p:cNvPr id="7" name="Object 2"/>
          <p:cNvGraphicFramePr>
            <a:graphicFrameLocks/>
          </p:cNvGraphicFramePr>
          <p:nvPr/>
        </p:nvGraphicFramePr>
        <p:xfrm>
          <a:off x="3770615" y="1888547"/>
          <a:ext cx="5147353" cy="327935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304800" y="735013"/>
            <a:ext cx="8686800" cy="815975"/>
          </a:xfrm>
        </p:spPr>
        <p:txBody>
          <a:bodyPr/>
          <a:lstStyle/>
          <a:p>
            <a:r>
              <a:rPr lang="en-US" smtClean="0"/>
              <a:t>Enables Cognitive Capabilities </a:t>
            </a:r>
          </a:p>
        </p:txBody>
      </p:sp>
      <p:sp>
        <p:nvSpPr>
          <p:cNvPr id="350211" name="Rectangle 3"/>
          <p:cNvSpPr>
            <a:spLocks noGrp="1" noChangeArrowheads="1"/>
          </p:cNvSpPr>
          <p:nvPr>
            <p:ph type="body" sz="half" idx="1"/>
          </p:nvPr>
        </p:nvSpPr>
        <p:spPr>
          <a:xfrm>
            <a:off x="339725" y="1779588"/>
            <a:ext cx="4295775" cy="4530725"/>
          </a:xfrm>
        </p:spPr>
        <p:txBody>
          <a:bodyPr/>
          <a:lstStyle/>
          <a:p>
            <a:r>
              <a:rPr lang="en-US" sz="2600" smtClean="0"/>
              <a:t>Sensing</a:t>
            </a:r>
          </a:p>
          <a:p>
            <a:pPr lvl="1"/>
            <a:r>
              <a:rPr lang="en-US" sz="2200" smtClean="0"/>
              <a:t>Detect Changes </a:t>
            </a:r>
          </a:p>
          <a:p>
            <a:pPr lvl="1"/>
            <a:r>
              <a:rPr lang="en-US" sz="2200" smtClean="0"/>
              <a:t>Detect Repetition</a:t>
            </a:r>
          </a:p>
          <a:p>
            <a:pPr lvl="1"/>
            <a:r>
              <a:rPr lang="en-US" sz="2200" smtClean="0"/>
              <a:t>Virtual Sensing</a:t>
            </a:r>
          </a:p>
          <a:p>
            <a:r>
              <a:rPr lang="en-US" sz="2600" smtClean="0"/>
              <a:t>Reasoning</a:t>
            </a:r>
          </a:p>
          <a:p>
            <a:pPr lvl="1"/>
            <a:r>
              <a:rPr lang="en-US" sz="2200" smtClean="0"/>
              <a:t>Model Actions</a:t>
            </a:r>
          </a:p>
          <a:p>
            <a:pPr lvl="1"/>
            <a:r>
              <a:rPr lang="en-US" sz="2200" smtClean="0"/>
              <a:t>Use Previous Successes/Failures</a:t>
            </a:r>
          </a:p>
          <a:p>
            <a:pPr lvl="1"/>
            <a:r>
              <a:rPr lang="en-US" sz="2200" smtClean="0"/>
              <a:t>Model the Environment</a:t>
            </a:r>
          </a:p>
          <a:p>
            <a:pPr lvl="1"/>
            <a:r>
              <a:rPr lang="en-US" sz="2200" smtClean="0"/>
              <a:t>Manage Long Term Goals</a:t>
            </a:r>
          </a:p>
          <a:p>
            <a:pPr lvl="1"/>
            <a:r>
              <a:rPr lang="en-US" sz="2200" smtClean="0"/>
              <a:t>Explain Behavior</a:t>
            </a:r>
          </a:p>
          <a:p>
            <a:pPr lvl="1"/>
            <a:endParaRPr lang="en-US" sz="2200" smtClean="0"/>
          </a:p>
          <a:p>
            <a:pPr lvl="1"/>
            <a:endParaRPr lang="en-US" sz="2200" smtClean="0"/>
          </a:p>
          <a:p>
            <a:endParaRPr lang="en-US" sz="2600" smtClean="0"/>
          </a:p>
        </p:txBody>
      </p:sp>
      <p:sp>
        <p:nvSpPr>
          <p:cNvPr id="350212" name="Rectangle 4"/>
          <p:cNvSpPr>
            <a:spLocks noGrp="1" noChangeArrowheads="1"/>
          </p:cNvSpPr>
          <p:nvPr>
            <p:ph type="body" sz="half" idx="2"/>
          </p:nvPr>
        </p:nvSpPr>
        <p:spPr>
          <a:xfrm>
            <a:off x="4589463" y="1778000"/>
            <a:ext cx="4446587" cy="3870325"/>
          </a:xfrm>
        </p:spPr>
        <p:txBody>
          <a:bodyPr/>
          <a:lstStyle/>
          <a:p>
            <a:r>
              <a:rPr lang="en-US" sz="2600" dirty="0" smtClean="0"/>
              <a:t>Learning</a:t>
            </a:r>
          </a:p>
          <a:p>
            <a:pPr lvl="1"/>
            <a:r>
              <a:rPr lang="en-US" sz="2200" dirty="0" smtClean="0"/>
              <a:t>Retroactive Learning</a:t>
            </a:r>
          </a:p>
          <a:p>
            <a:pPr lvl="1"/>
            <a:r>
              <a:rPr lang="en-US" sz="2200" dirty="0" smtClean="0"/>
              <a:t>Allows Reanalysis Given New Knowledge</a:t>
            </a:r>
          </a:p>
          <a:p>
            <a:pPr lvl="1"/>
            <a:r>
              <a:rPr lang="en-US" sz="2200" dirty="0" smtClean="0"/>
              <a:t> “Boost” other Learning Mechanisms</a:t>
            </a:r>
          </a:p>
        </p:txBody>
      </p:sp>
      <p:sp>
        <p:nvSpPr>
          <p:cNvPr id="6" name="Rectangle 2"/>
          <p:cNvSpPr txBox="1">
            <a:spLocks noChangeArrowheads="1"/>
          </p:cNvSpPr>
          <p:nvPr/>
        </p:nvSpPr>
        <p:spPr bwMode="auto">
          <a:xfrm>
            <a:off x="331788" y="134938"/>
            <a:ext cx="8686800" cy="814387"/>
          </a:xfrm>
          <a:prstGeom prst="rect">
            <a:avLst/>
          </a:prstGeom>
          <a:noFill/>
          <a:ln w="9525">
            <a:noFill/>
            <a:miter lim="800000"/>
            <a:headEnd/>
            <a:tailEnd/>
          </a:ln>
        </p:spPr>
        <p:txBody>
          <a:bodyPr anchor="ctr">
            <a:normAutofit/>
          </a:bodyPr>
          <a:lstStyle/>
          <a:p>
            <a:pPr algn="ctr" eaLnBrk="0" hangingPunct="0">
              <a:defRPr/>
            </a:pPr>
            <a:r>
              <a:rPr lang="en-US" sz="4400" kern="0" dirty="0">
                <a:solidFill>
                  <a:srgbClr val="FFFF00"/>
                </a:solidFill>
                <a:latin typeface="+mj-lt"/>
                <a:ea typeface="+mj-ea"/>
                <a:cs typeface="+mj-cs"/>
              </a:rPr>
              <a:t>Episodic Memory</a:t>
            </a:r>
          </a:p>
        </p:txBody>
      </p:sp>
      <p:sp>
        <p:nvSpPr>
          <p:cNvPr id="7" name="Slide Number Placeholder 6"/>
          <p:cNvSpPr>
            <a:spLocks noGrp="1"/>
          </p:cNvSpPr>
          <p:nvPr>
            <p:ph type="sldNum" sz="quarter" idx="10"/>
          </p:nvPr>
        </p:nvSpPr>
        <p:spPr/>
        <p:txBody>
          <a:bodyPr/>
          <a:lstStyle/>
          <a:p>
            <a:pPr>
              <a:defRPr/>
            </a:pPr>
            <a:fld id="{DAA20EA8-2034-4E90-AE5D-5A9671B68454}" type="slidenum">
              <a:rPr lang="en-US" smtClean="0"/>
              <a:pPr>
                <a:defRPr/>
              </a:pPr>
              <a:t>51</a:t>
            </a:fld>
            <a:endParaRPr lang="en-US"/>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130427"/>
            <a:ext cx="9143999" cy="1470025"/>
          </a:xfrm>
        </p:spPr>
        <p:txBody>
          <a:bodyPr/>
          <a:lstStyle/>
          <a:p>
            <a:r>
              <a:rPr lang="en-US" dirty="0" smtClean="0"/>
              <a:t>Mental Imagery and Spatial Reasoning</a:t>
            </a:r>
            <a:br>
              <a:rPr lang="en-US" dirty="0" smtClean="0"/>
            </a:br>
            <a:r>
              <a:rPr lang="en-US" sz="3600" dirty="0" smtClean="0"/>
              <a:t>Scott Lathrop</a:t>
            </a:r>
            <a:br>
              <a:rPr lang="en-US" sz="3600" dirty="0" smtClean="0"/>
            </a:br>
            <a:r>
              <a:rPr lang="en-US" sz="3600" dirty="0" smtClean="0"/>
              <a:t>Sam Wintermute</a:t>
            </a:r>
            <a:br>
              <a:rPr lang="en-US" sz="3600" dirty="0" smtClean="0"/>
            </a:br>
            <a:r>
              <a:rPr lang="en-US" sz="3600" dirty="0" smtClean="0"/>
              <a:t/>
            </a:r>
            <a:br>
              <a:rPr lang="en-US" sz="3600" dirty="0" smtClean="0"/>
            </a:br>
            <a:r>
              <a:rPr lang="en-US" sz="3600" dirty="0" smtClean="0"/>
              <a:t>See AGI Talks</a:t>
            </a:r>
            <a:endParaRPr lang="en-US" dirty="0"/>
          </a:p>
        </p:txBody>
      </p:sp>
      <p:sp>
        <p:nvSpPr>
          <p:cNvPr id="6" name="Slide Number Placeholder 5"/>
          <p:cNvSpPr>
            <a:spLocks noGrp="1"/>
          </p:cNvSpPr>
          <p:nvPr>
            <p:ph type="sldNum" sz="quarter" idx="10"/>
          </p:nvPr>
        </p:nvSpPr>
        <p:spPr/>
        <p:txBody>
          <a:bodyPr/>
          <a:lstStyle/>
          <a:p>
            <a:pPr>
              <a:defRPr/>
            </a:pPr>
            <a:fld id="{2839DF1E-3ACA-41E2-B5D8-2B4AF1093492}" type="slidenum">
              <a:rPr lang="en-US" smtClean="0"/>
              <a:pPr>
                <a:defRPr/>
              </a:pPr>
              <a:t>52</a:t>
            </a:fld>
            <a:endParaRPr lang="en-US"/>
          </a:p>
        </p:txBody>
      </p:sp>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Text Box 2"/>
          <p:cNvSpPr txBox="1">
            <a:spLocks noChangeArrowheads="1"/>
          </p:cNvSpPr>
          <p:nvPr/>
        </p:nvSpPr>
        <p:spPr bwMode="auto">
          <a:xfrm>
            <a:off x="4111625" y="3489325"/>
            <a:ext cx="4762500" cy="2246769"/>
          </a:xfrm>
          <a:prstGeom prst="rect">
            <a:avLst/>
          </a:prstGeom>
          <a:noFill/>
          <a:ln w="9525">
            <a:noFill/>
            <a:miter lim="800000"/>
            <a:headEnd/>
            <a:tailEnd/>
          </a:ln>
          <a:effectLst/>
        </p:spPr>
        <p:txBody>
          <a:bodyPr wrap="square">
            <a:spAutoFit/>
          </a:bodyPr>
          <a:lstStyle/>
          <a:p>
            <a:pPr>
              <a:spcBef>
                <a:spcPct val="50000"/>
              </a:spcBef>
              <a:buFontTx/>
              <a:buChar char="•"/>
            </a:pPr>
            <a:r>
              <a:rPr lang="en-US" sz="2000" dirty="0">
                <a:solidFill>
                  <a:srgbClr val="FFFF00"/>
                </a:solidFill>
                <a:cs typeface="Arial" pitchFamily="34" charset="0"/>
              </a:rPr>
              <a:t> </a:t>
            </a:r>
            <a:r>
              <a:rPr lang="en-US" sz="2000" dirty="0">
                <a:solidFill>
                  <a:srgbClr val="FFFF00"/>
                </a:solidFill>
              </a:rPr>
              <a:t>Shape, color, topology, spatial properties</a:t>
            </a:r>
            <a:r>
              <a:rPr lang="en-US" sz="2000" dirty="0">
                <a:solidFill>
                  <a:srgbClr val="FFFF00"/>
                </a:solidFill>
                <a:cs typeface="Arial" pitchFamily="34" charset="0"/>
              </a:rPr>
              <a:t> </a:t>
            </a:r>
          </a:p>
          <a:p>
            <a:pPr>
              <a:spcBef>
                <a:spcPct val="50000"/>
              </a:spcBef>
              <a:buFontTx/>
              <a:buChar char="•"/>
            </a:pPr>
            <a:r>
              <a:rPr lang="en-US" sz="2000" dirty="0">
                <a:solidFill>
                  <a:srgbClr val="FFFF00"/>
                </a:solidFill>
                <a:cs typeface="Arial" pitchFamily="34" charset="0"/>
              </a:rPr>
              <a:t> Depictive, pixel-based representations</a:t>
            </a:r>
          </a:p>
          <a:p>
            <a:pPr>
              <a:spcBef>
                <a:spcPct val="50000"/>
              </a:spcBef>
              <a:buFontTx/>
              <a:buChar char="•"/>
            </a:pPr>
            <a:r>
              <a:rPr lang="en-US" sz="2000" dirty="0">
                <a:solidFill>
                  <a:srgbClr val="FFFF00"/>
                </a:solidFill>
                <a:cs typeface="Arial" pitchFamily="34" charset="0"/>
              </a:rPr>
              <a:t> Image algebra algorithms </a:t>
            </a:r>
          </a:p>
          <a:p>
            <a:pPr lvl="1">
              <a:spcBef>
                <a:spcPct val="50000"/>
              </a:spcBef>
              <a:buFont typeface="Wingdings" pitchFamily="2" charset="2"/>
              <a:buChar char="q"/>
            </a:pPr>
            <a:r>
              <a:rPr lang="en-US" sz="2000" dirty="0">
                <a:solidFill>
                  <a:srgbClr val="FFFF00"/>
                </a:solidFill>
                <a:cs typeface="Arial" pitchFamily="34" charset="0"/>
              </a:rPr>
              <a:t> Sentential/Algebraic algorithms</a:t>
            </a:r>
          </a:p>
          <a:p>
            <a:pPr lvl="1">
              <a:spcBef>
                <a:spcPct val="50000"/>
              </a:spcBef>
              <a:buFont typeface="Wingdings" pitchFamily="2" charset="2"/>
              <a:buChar char="q"/>
            </a:pPr>
            <a:r>
              <a:rPr lang="en-US" sz="2000" dirty="0">
                <a:solidFill>
                  <a:srgbClr val="FFFF00"/>
                </a:solidFill>
                <a:cs typeface="Arial" pitchFamily="34" charset="0"/>
              </a:rPr>
              <a:t> Depictive/Ordinal algorithms</a:t>
            </a:r>
          </a:p>
        </p:txBody>
      </p:sp>
      <p:sp>
        <p:nvSpPr>
          <p:cNvPr id="606211" name="Text Box 3"/>
          <p:cNvSpPr txBox="1">
            <a:spLocks noChangeArrowheads="1"/>
          </p:cNvSpPr>
          <p:nvPr/>
        </p:nvSpPr>
        <p:spPr bwMode="auto">
          <a:xfrm>
            <a:off x="2952750" y="1485900"/>
            <a:ext cx="3441700" cy="519113"/>
          </a:xfrm>
          <a:prstGeom prst="rect">
            <a:avLst/>
          </a:prstGeom>
          <a:noFill/>
          <a:ln w="9525">
            <a:noFill/>
            <a:miter lim="800000"/>
            <a:headEnd/>
            <a:tailEnd/>
          </a:ln>
          <a:effectLst/>
        </p:spPr>
        <p:txBody>
          <a:bodyPr>
            <a:spAutoFit/>
          </a:bodyPr>
          <a:lstStyle/>
          <a:p>
            <a:pPr>
              <a:spcBef>
                <a:spcPct val="50000"/>
              </a:spcBef>
            </a:pPr>
            <a:r>
              <a:rPr lang="en-US" sz="2800">
                <a:solidFill>
                  <a:srgbClr val="FFFF00"/>
                </a:solidFill>
                <a:cs typeface="Arial" pitchFamily="34" charset="0"/>
              </a:rPr>
              <a:t>VISUAL IMAGERY</a:t>
            </a:r>
          </a:p>
        </p:txBody>
      </p:sp>
      <p:sp>
        <p:nvSpPr>
          <p:cNvPr id="606212" name="Text Box 4"/>
          <p:cNvSpPr txBox="1">
            <a:spLocks noChangeArrowheads="1"/>
          </p:cNvSpPr>
          <p:nvPr/>
        </p:nvSpPr>
        <p:spPr bwMode="auto">
          <a:xfrm>
            <a:off x="704850" y="2720975"/>
            <a:ext cx="31115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FF00"/>
                </a:solidFill>
                <a:cs typeface="Arial" pitchFamily="34" charset="0"/>
              </a:rPr>
              <a:t>VISUAL-SPATIAL</a:t>
            </a:r>
          </a:p>
        </p:txBody>
      </p:sp>
      <p:sp>
        <p:nvSpPr>
          <p:cNvPr id="606213" name="Text Box 5"/>
          <p:cNvSpPr txBox="1">
            <a:spLocks noChangeArrowheads="1"/>
          </p:cNvSpPr>
          <p:nvPr/>
        </p:nvSpPr>
        <p:spPr bwMode="auto">
          <a:xfrm>
            <a:off x="4524375" y="2720975"/>
            <a:ext cx="3416300" cy="457200"/>
          </a:xfrm>
          <a:prstGeom prst="rect">
            <a:avLst/>
          </a:prstGeom>
          <a:noFill/>
          <a:ln w="9525">
            <a:noFill/>
            <a:miter lim="800000"/>
            <a:headEnd/>
            <a:tailEnd/>
          </a:ln>
          <a:effectLst/>
        </p:spPr>
        <p:txBody>
          <a:bodyPr>
            <a:spAutoFit/>
          </a:bodyPr>
          <a:lstStyle/>
          <a:p>
            <a:pPr algn="ctr">
              <a:spcBef>
                <a:spcPct val="50000"/>
              </a:spcBef>
            </a:pPr>
            <a:r>
              <a:rPr lang="en-US" sz="2400">
                <a:solidFill>
                  <a:srgbClr val="FFFF00"/>
                </a:solidFill>
                <a:cs typeface="Arial" pitchFamily="34" charset="0"/>
              </a:rPr>
              <a:t>VISUAL-DEPICTIVE</a:t>
            </a:r>
          </a:p>
        </p:txBody>
      </p:sp>
      <p:sp>
        <p:nvSpPr>
          <p:cNvPr id="606214" name="Text Box 6"/>
          <p:cNvSpPr txBox="1">
            <a:spLocks noChangeArrowheads="1"/>
          </p:cNvSpPr>
          <p:nvPr/>
        </p:nvSpPr>
        <p:spPr bwMode="auto">
          <a:xfrm>
            <a:off x="336550" y="3489325"/>
            <a:ext cx="3600450" cy="2246769"/>
          </a:xfrm>
          <a:prstGeom prst="rect">
            <a:avLst/>
          </a:prstGeom>
          <a:noFill/>
          <a:ln w="9525">
            <a:noFill/>
            <a:miter lim="800000"/>
            <a:headEnd/>
            <a:tailEnd/>
          </a:ln>
          <a:effectLst/>
        </p:spPr>
        <p:txBody>
          <a:bodyPr>
            <a:spAutoFit/>
          </a:bodyPr>
          <a:lstStyle/>
          <a:p>
            <a:pPr>
              <a:spcBef>
                <a:spcPct val="50000"/>
              </a:spcBef>
              <a:buFontTx/>
              <a:buChar char="•"/>
            </a:pPr>
            <a:r>
              <a:rPr lang="en-US" sz="2000" dirty="0">
                <a:solidFill>
                  <a:srgbClr val="FFFF00"/>
                </a:solidFill>
                <a:cs typeface="Arial" pitchFamily="34" charset="0"/>
              </a:rPr>
              <a:t> </a:t>
            </a:r>
            <a:r>
              <a:rPr lang="en-US" sz="2000" dirty="0">
                <a:solidFill>
                  <a:srgbClr val="FFFF00"/>
                </a:solidFill>
              </a:rPr>
              <a:t>Location, orientation</a:t>
            </a:r>
            <a:r>
              <a:rPr lang="en-US" sz="2000" dirty="0">
                <a:solidFill>
                  <a:srgbClr val="FFFF00"/>
                </a:solidFill>
                <a:cs typeface="Arial" pitchFamily="34" charset="0"/>
              </a:rPr>
              <a:t> </a:t>
            </a:r>
          </a:p>
          <a:p>
            <a:pPr>
              <a:spcBef>
                <a:spcPct val="50000"/>
              </a:spcBef>
              <a:buFontTx/>
              <a:buChar char="•"/>
            </a:pPr>
            <a:r>
              <a:rPr lang="en-US" sz="2000" dirty="0">
                <a:solidFill>
                  <a:srgbClr val="FFFF00"/>
                </a:solidFill>
                <a:cs typeface="Arial" pitchFamily="34" charset="0"/>
              </a:rPr>
              <a:t> Sentential, quantitative representations</a:t>
            </a:r>
          </a:p>
          <a:p>
            <a:pPr>
              <a:spcBef>
                <a:spcPct val="50000"/>
              </a:spcBef>
              <a:buFontTx/>
              <a:buChar char="•"/>
            </a:pPr>
            <a:r>
              <a:rPr lang="en-US" sz="2000" dirty="0">
                <a:solidFill>
                  <a:srgbClr val="FFFF00"/>
                </a:solidFill>
                <a:cs typeface="Arial" pitchFamily="34" charset="0"/>
              </a:rPr>
              <a:t> Linear algebra and computational geometry algorithms</a:t>
            </a:r>
          </a:p>
        </p:txBody>
      </p:sp>
      <p:sp>
        <p:nvSpPr>
          <p:cNvPr id="606218" name="Rectangle 10"/>
          <p:cNvSpPr>
            <a:spLocks noGrp="1" noChangeArrowheads="1"/>
          </p:cNvSpPr>
          <p:nvPr>
            <p:ph type="title"/>
          </p:nvPr>
        </p:nvSpPr>
        <p:spPr>
          <a:noFill/>
          <a:ln/>
        </p:spPr>
        <p:txBody>
          <a:bodyPr/>
          <a:lstStyle/>
          <a:p>
            <a:r>
              <a:rPr lang="en-US" dirty="0"/>
              <a:t>WHAT IS VISUAL IMAGERY?</a:t>
            </a:r>
          </a:p>
        </p:txBody>
      </p:sp>
      <p:sp>
        <p:nvSpPr>
          <p:cNvPr id="606216" name="Line 8"/>
          <p:cNvSpPr>
            <a:spLocks noChangeShapeType="1"/>
          </p:cNvSpPr>
          <p:nvPr/>
        </p:nvSpPr>
        <p:spPr bwMode="auto">
          <a:xfrm flipH="1">
            <a:off x="2895600" y="1930400"/>
            <a:ext cx="1473200" cy="787400"/>
          </a:xfrm>
          <a:prstGeom prst="line">
            <a:avLst/>
          </a:prstGeom>
          <a:noFill/>
          <a:ln w="38100">
            <a:solidFill>
              <a:srgbClr val="FFFF00"/>
            </a:solidFill>
            <a:round/>
            <a:headEnd/>
            <a:tailEnd type="triangle" w="med" len="med"/>
          </a:ln>
          <a:effectLst/>
        </p:spPr>
        <p:txBody>
          <a:bodyPr/>
          <a:lstStyle/>
          <a:p>
            <a:endParaRPr lang="en-US" dirty="0">
              <a:ln>
                <a:solidFill>
                  <a:srgbClr val="FFFF00"/>
                </a:solidFill>
              </a:ln>
              <a:solidFill>
                <a:srgbClr val="FFFF00"/>
              </a:solidFill>
            </a:endParaRPr>
          </a:p>
        </p:txBody>
      </p:sp>
      <p:sp>
        <p:nvSpPr>
          <p:cNvPr id="606219" name="Line 11"/>
          <p:cNvSpPr>
            <a:spLocks noChangeShapeType="1"/>
          </p:cNvSpPr>
          <p:nvPr/>
        </p:nvSpPr>
        <p:spPr bwMode="auto">
          <a:xfrm rot="14092935" flipH="1">
            <a:off x="4378325" y="1911350"/>
            <a:ext cx="1473200" cy="787400"/>
          </a:xfrm>
          <a:prstGeom prst="line">
            <a:avLst/>
          </a:prstGeom>
          <a:noFill/>
          <a:ln w="38100">
            <a:solidFill>
              <a:srgbClr val="FFFF00"/>
            </a:solidFill>
            <a:round/>
            <a:headEnd/>
            <a:tailEnd type="triangle" w="med" len="med"/>
          </a:ln>
          <a:effectLst/>
        </p:spPr>
        <p:txBody>
          <a:bodyPr/>
          <a:lstStyle/>
          <a:p>
            <a:endParaRPr lang="en-US">
              <a:ln>
                <a:solidFill>
                  <a:srgbClr val="FFFF00"/>
                </a:solidFill>
              </a:ln>
              <a:solidFill>
                <a:srgbClr val="FFFF00"/>
              </a:solidFill>
            </a:endParaRPr>
          </a:p>
        </p:txBody>
      </p:sp>
      <p:sp>
        <p:nvSpPr>
          <p:cNvPr id="11" name="Slide Number Placeholder 10"/>
          <p:cNvSpPr>
            <a:spLocks noGrp="1"/>
          </p:cNvSpPr>
          <p:nvPr>
            <p:ph type="sldNum" sz="quarter" idx="10"/>
          </p:nvPr>
        </p:nvSpPr>
        <p:spPr/>
        <p:txBody>
          <a:bodyPr/>
          <a:lstStyle/>
          <a:p>
            <a:pPr>
              <a:defRPr/>
            </a:pPr>
            <a:fld id="{BB8DAA28-CB71-4CCD-964C-52F571A2499D}" type="slidenum">
              <a:rPr lang="en-US" smtClean="0"/>
              <a:pPr>
                <a:defRPr/>
              </a:pPr>
              <a:t>53</a:t>
            </a:fld>
            <a:endParaRPr lang="en-US" dirty="0"/>
          </a:p>
        </p:txBody>
      </p:sp>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Where can you put A next to I?</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7F50E1FC-0880-48B1-808B-C7194B29C632}" type="slidenum">
              <a:rPr lang="en-US" smtClean="0"/>
              <a:pPr>
                <a:defRPr/>
              </a:pPr>
              <a:t>54</a:t>
            </a:fld>
            <a:endParaRPr lang="en-US"/>
          </a:p>
        </p:txBody>
      </p:sp>
      <p:pic>
        <p:nvPicPr>
          <p:cNvPr id="2052" name="Picture 4" descr="I:\DCIM\101NCD80\DSC_1402.JPG"/>
          <p:cNvPicPr>
            <a:picLocks noChangeAspect="1" noChangeArrowheads="1"/>
          </p:cNvPicPr>
          <p:nvPr/>
        </p:nvPicPr>
        <p:blipFill>
          <a:blip r:embed="rId2" cstate="screen">
            <a:lum bright="20000" contrast="20000"/>
          </a:blip>
          <a:srcRect/>
          <a:stretch>
            <a:fillRect/>
          </a:stretch>
        </p:blipFill>
        <p:spPr bwMode="auto">
          <a:xfrm>
            <a:off x="2568538" y="1411408"/>
            <a:ext cx="4746661" cy="4109663"/>
          </a:xfrm>
          <a:prstGeom prst="rect">
            <a:avLst/>
          </a:prstGeom>
          <a:noFill/>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242596" y="970384"/>
            <a:ext cx="8789437" cy="51691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242" name="Rectangle 2"/>
          <p:cNvSpPr>
            <a:spLocks noGrp="1" noChangeArrowheads="1"/>
          </p:cNvSpPr>
          <p:nvPr>
            <p:ph type="title"/>
          </p:nvPr>
        </p:nvSpPr>
        <p:spPr/>
        <p:txBody>
          <a:bodyPr/>
          <a:lstStyle/>
          <a:p>
            <a:pPr eaLnBrk="1" hangingPunct="1"/>
            <a:r>
              <a:rPr lang="en-US" sz="3200" dirty="0" smtClean="0"/>
              <a:t>Spatial Problem Solving with Mental Imagery</a:t>
            </a:r>
            <a:br>
              <a:rPr lang="en-US" sz="3200" dirty="0" smtClean="0"/>
            </a:br>
            <a:r>
              <a:rPr lang="en-US" sz="2400" dirty="0" smtClean="0"/>
              <a:t>[Scott Lathrop &amp; Sam Wintermute]</a:t>
            </a:r>
            <a:endParaRPr lang="en-US" sz="3200" dirty="0" smtClean="0"/>
          </a:p>
        </p:txBody>
      </p:sp>
      <p:sp>
        <p:nvSpPr>
          <p:cNvPr id="142340" name="Rectangle 4"/>
          <p:cNvSpPr>
            <a:spLocks noChangeArrowheads="1"/>
          </p:cNvSpPr>
          <p:nvPr/>
        </p:nvSpPr>
        <p:spPr bwMode="auto">
          <a:xfrm>
            <a:off x="3040063" y="4218613"/>
            <a:ext cx="2520950" cy="63500"/>
          </a:xfrm>
          <a:prstGeom prst="rect">
            <a:avLst/>
          </a:prstGeom>
          <a:solidFill>
            <a:srgbClr val="5F5F5F"/>
          </a:solidFill>
          <a:ln w="22225">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latin typeface="Times New Roman" pitchFamily="18" charset="0"/>
              <a:cs typeface="Times New Roman" pitchFamily="18" charset="0"/>
            </a:endParaRPr>
          </a:p>
        </p:txBody>
      </p:sp>
      <p:sp>
        <p:nvSpPr>
          <p:cNvPr id="10244" name="Line 9"/>
          <p:cNvSpPr>
            <a:spLocks noChangeShapeType="1"/>
          </p:cNvSpPr>
          <p:nvPr/>
        </p:nvSpPr>
        <p:spPr bwMode="auto">
          <a:xfrm flipH="1">
            <a:off x="4876800" y="2332663"/>
            <a:ext cx="3175" cy="781050"/>
          </a:xfrm>
          <a:prstGeom prst="line">
            <a:avLst/>
          </a:prstGeom>
          <a:noFill/>
          <a:ln w="41275">
            <a:solidFill>
              <a:srgbClr val="000000"/>
            </a:solidFill>
            <a:round/>
            <a:headEnd/>
            <a:tailEnd type="triangle" w="med" len="lg"/>
          </a:ln>
        </p:spPr>
        <p:txBody>
          <a:bodyPr/>
          <a:lstStyle/>
          <a:p>
            <a:endParaRPr lang="en-US">
              <a:latin typeface="Times New Roman" pitchFamily="18" charset="0"/>
              <a:cs typeface="Times New Roman" pitchFamily="18" charset="0"/>
            </a:endParaRPr>
          </a:p>
        </p:txBody>
      </p:sp>
      <p:sp>
        <p:nvSpPr>
          <p:cNvPr id="10245" name="Rectangle 10"/>
          <p:cNvSpPr>
            <a:spLocks noChangeArrowheads="1"/>
          </p:cNvSpPr>
          <p:nvPr/>
        </p:nvSpPr>
        <p:spPr bwMode="auto">
          <a:xfrm>
            <a:off x="2208945" y="1437313"/>
            <a:ext cx="3986372" cy="3268251"/>
          </a:xfrm>
          <a:prstGeom prst="rect">
            <a:avLst/>
          </a:prstGeom>
          <a:noFill/>
          <a:ln w="381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latin typeface="Times New Roman" pitchFamily="18" charset="0"/>
              <a:cs typeface="Times New Roman" pitchFamily="18" charset="0"/>
            </a:endParaRPr>
          </a:p>
        </p:txBody>
      </p:sp>
      <p:sp>
        <p:nvSpPr>
          <p:cNvPr id="10246" name="Rectangle 11"/>
          <p:cNvSpPr>
            <a:spLocks noChangeArrowheads="1"/>
          </p:cNvSpPr>
          <p:nvPr/>
        </p:nvSpPr>
        <p:spPr bwMode="auto">
          <a:xfrm>
            <a:off x="2362200" y="3113713"/>
            <a:ext cx="3657600" cy="1524000"/>
          </a:xfrm>
          <a:prstGeom prst="roundRect">
            <a:avLst/>
          </a:prstGeom>
          <a:noFill/>
          <a:ln w="381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latin typeface="Times New Roman" pitchFamily="18" charset="0"/>
              <a:cs typeface="Times New Roman" pitchFamily="18" charset="0"/>
            </a:endParaRPr>
          </a:p>
        </p:txBody>
      </p:sp>
      <p:sp>
        <p:nvSpPr>
          <p:cNvPr id="10247" name="Rectangle 12"/>
          <p:cNvSpPr>
            <a:spLocks noChangeArrowheads="1"/>
          </p:cNvSpPr>
          <p:nvPr/>
        </p:nvSpPr>
        <p:spPr bwMode="auto">
          <a:xfrm>
            <a:off x="2362200" y="5323513"/>
            <a:ext cx="3657600" cy="457200"/>
          </a:xfrm>
          <a:prstGeom prst="rect">
            <a:avLst/>
          </a:prstGeom>
          <a:noFill/>
          <a:ln w="38100">
            <a:solidFill>
              <a:srgbClr val="333333"/>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latin typeface="Times New Roman" pitchFamily="18" charset="0"/>
              <a:cs typeface="Times New Roman" pitchFamily="18" charset="0"/>
            </a:endParaRPr>
          </a:p>
        </p:txBody>
      </p:sp>
      <p:sp>
        <p:nvSpPr>
          <p:cNvPr id="10248" name="Text Box 13"/>
          <p:cNvSpPr txBox="1">
            <a:spLocks noChangeArrowheads="1"/>
          </p:cNvSpPr>
          <p:nvPr/>
        </p:nvSpPr>
        <p:spPr bwMode="auto">
          <a:xfrm>
            <a:off x="2438400" y="5399713"/>
            <a:ext cx="1676400" cy="336550"/>
          </a:xfrm>
          <a:prstGeom prst="rect">
            <a:avLst/>
          </a:prstGeom>
          <a:noFill/>
          <a:ln w="9525">
            <a:noFill/>
            <a:miter lim="800000"/>
            <a:headEnd/>
            <a:tailEnd/>
          </a:ln>
        </p:spPr>
        <p:txBody>
          <a:bodyPr>
            <a:spAutoFit/>
          </a:bodyPr>
          <a:lstStyle/>
          <a:p>
            <a:pPr eaLnBrk="0" hangingPunct="0">
              <a:spcBef>
                <a:spcPct val="50000"/>
              </a:spcBef>
            </a:pPr>
            <a:r>
              <a:rPr lang="en-US" sz="1600" b="1">
                <a:solidFill>
                  <a:schemeClr val="tx2"/>
                </a:solidFill>
                <a:latin typeface="Times New Roman" pitchFamily="18" charset="0"/>
                <a:cs typeface="Times New Roman" pitchFamily="18" charset="0"/>
              </a:rPr>
              <a:t>Environment</a:t>
            </a:r>
          </a:p>
        </p:txBody>
      </p:sp>
      <p:sp>
        <p:nvSpPr>
          <p:cNvPr id="10249" name="Text Box 14"/>
          <p:cNvSpPr txBox="1">
            <a:spLocks noChangeArrowheads="1"/>
          </p:cNvSpPr>
          <p:nvPr/>
        </p:nvSpPr>
        <p:spPr bwMode="auto">
          <a:xfrm>
            <a:off x="2438400" y="4256713"/>
            <a:ext cx="1676400" cy="336550"/>
          </a:xfrm>
          <a:prstGeom prst="rect">
            <a:avLst/>
          </a:prstGeom>
          <a:noFill/>
          <a:ln w="9525">
            <a:noFill/>
            <a:miter lim="800000"/>
            <a:headEnd/>
            <a:tailEnd/>
          </a:ln>
        </p:spPr>
        <p:txBody>
          <a:bodyPr>
            <a:spAutoFit/>
          </a:bodyPr>
          <a:lstStyle/>
          <a:p>
            <a:pPr eaLnBrk="0" hangingPunct="0">
              <a:spcBef>
                <a:spcPct val="50000"/>
              </a:spcBef>
            </a:pPr>
            <a:r>
              <a:rPr lang="en-US" sz="1600" b="1">
                <a:solidFill>
                  <a:schemeClr val="tx2"/>
                </a:solidFill>
                <a:latin typeface="Times New Roman" pitchFamily="18" charset="0"/>
                <a:cs typeface="Times New Roman" pitchFamily="18" charset="0"/>
              </a:rPr>
              <a:t>Spatial Scene</a:t>
            </a:r>
          </a:p>
        </p:txBody>
      </p:sp>
      <p:sp>
        <p:nvSpPr>
          <p:cNvPr id="10250" name="Text Box 15"/>
          <p:cNvSpPr txBox="1">
            <a:spLocks noChangeArrowheads="1"/>
          </p:cNvSpPr>
          <p:nvPr/>
        </p:nvSpPr>
        <p:spPr bwMode="auto">
          <a:xfrm>
            <a:off x="1434226" y="2017321"/>
            <a:ext cx="713073" cy="336550"/>
          </a:xfrm>
          <a:prstGeom prst="rect">
            <a:avLst/>
          </a:prstGeom>
          <a:noFill/>
          <a:ln w="9525">
            <a:noFill/>
            <a:miter lim="800000"/>
            <a:headEnd/>
            <a:tailEnd/>
          </a:ln>
        </p:spPr>
        <p:txBody>
          <a:bodyPr wrap="square">
            <a:spAutoFit/>
          </a:bodyPr>
          <a:lstStyle/>
          <a:p>
            <a:pPr eaLnBrk="0" hangingPunct="0">
              <a:spcBef>
                <a:spcPct val="50000"/>
              </a:spcBef>
            </a:pPr>
            <a:r>
              <a:rPr lang="en-US" sz="1600" b="1" dirty="0">
                <a:solidFill>
                  <a:schemeClr val="tx2"/>
                </a:solidFill>
                <a:latin typeface="Times New Roman" pitchFamily="18" charset="0"/>
                <a:cs typeface="Times New Roman" pitchFamily="18" charset="0"/>
              </a:rPr>
              <a:t>Soar</a:t>
            </a:r>
          </a:p>
        </p:txBody>
      </p:sp>
      <p:sp>
        <p:nvSpPr>
          <p:cNvPr id="10251" name="Line 19"/>
          <p:cNvSpPr>
            <a:spLocks noChangeShapeType="1"/>
          </p:cNvSpPr>
          <p:nvPr/>
        </p:nvSpPr>
        <p:spPr bwMode="auto">
          <a:xfrm flipH="1">
            <a:off x="2590800" y="2300913"/>
            <a:ext cx="3175" cy="812800"/>
          </a:xfrm>
          <a:prstGeom prst="line">
            <a:avLst/>
          </a:prstGeom>
          <a:noFill/>
          <a:ln w="41275">
            <a:solidFill>
              <a:srgbClr val="000000"/>
            </a:solidFill>
            <a:round/>
            <a:headEnd type="triangle" w="med" len="lg"/>
            <a:tailEnd type="none" w="med" len="lg"/>
          </a:ln>
        </p:spPr>
        <p:txBody>
          <a:bodyPr/>
          <a:lstStyle/>
          <a:p>
            <a:endParaRPr lang="en-US">
              <a:latin typeface="Times New Roman" pitchFamily="18" charset="0"/>
              <a:cs typeface="Times New Roman" pitchFamily="18" charset="0"/>
            </a:endParaRPr>
          </a:p>
        </p:txBody>
      </p:sp>
      <p:sp>
        <p:nvSpPr>
          <p:cNvPr id="10252" name="Text Box 20"/>
          <p:cNvSpPr txBox="1">
            <a:spLocks noChangeArrowheads="1"/>
          </p:cNvSpPr>
          <p:nvPr/>
        </p:nvSpPr>
        <p:spPr bwMode="auto">
          <a:xfrm>
            <a:off x="2590800" y="2351713"/>
            <a:ext cx="2057400" cy="523220"/>
          </a:xfrm>
          <a:prstGeom prst="rect">
            <a:avLst/>
          </a:prstGeom>
          <a:noFill/>
          <a:ln w="9525">
            <a:noFill/>
            <a:miter lim="800000"/>
            <a:headEnd/>
            <a:tailEnd/>
          </a:ln>
        </p:spPr>
        <p:txBody>
          <a:bodyPr>
            <a:spAutoFit/>
          </a:bodyPr>
          <a:lstStyle/>
          <a:p>
            <a:pPr eaLnBrk="0" hangingPunct="0">
              <a:spcBef>
                <a:spcPct val="50000"/>
              </a:spcBef>
            </a:pPr>
            <a:r>
              <a:rPr lang="en-US" sz="1400" dirty="0">
                <a:solidFill>
                  <a:schemeClr val="tx2"/>
                </a:solidFill>
                <a:latin typeface="Times New Roman" pitchFamily="18" charset="0"/>
                <a:cs typeface="Times New Roman" pitchFamily="18" charset="0"/>
              </a:rPr>
              <a:t>Qualitative descriptions of object relationships</a:t>
            </a:r>
          </a:p>
        </p:txBody>
      </p:sp>
      <p:sp>
        <p:nvSpPr>
          <p:cNvPr id="10253" name="Text Box 21"/>
          <p:cNvSpPr txBox="1">
            <a:spLocks noChangeArrowheads="1"/>
          </p:cNvSpPr>
          <p:nvPr/>
        </p:nvSpPr>
        <p:spPr bwMode="auto">
          <a:xfrm>
            <a:off x="4953000" y="2351713"/>
            <a:ext cx="3505200" cy="523220"/>
          </a:xfrm>
          <a:prstGeom prst="rect">
            <a:avLst/>
          </a:prstGeom>
          <a:noFill/>
          <a:ln w="9525">
            <a:noFill/>
            <a:miter lim="800000"/>
            <a:headEnd/>
            <a:tailEnd/>
          </a:ln>
        </p:spPr>
        <p:txBody>
          <a:bodyPr>
            <a:spAutoFit/>
          </a:bodyPr>
          <a:lstStyle/>
          <a:p>
            <a:pPr eaLnBrk="0" hangingPunct="0">
              <a:spcBef>
                <a:spcPct val="50000"/>
              </a:spcBef>
            </a:pPr>
            <a:r>
              <a:rPr lang="en-US" sz="1400">
                <a:solidFill>
                  <a:schemeClr val="tx2"/>
                </a:solidFill>
                <a:latin typeface="Times New Roman" pitchFamily="18" charset="0"/>
                <a:cs typeface="Times New Roman" pitchFamily="18" charset="0"/>
              </a:rPr>
              <a:t>Qualitative description of new objects in relation to existing objects</a:t>
            </a:r>
          </a:p>
        </p:txBody>
      </p:sp>
      <p:sp>
        <p:nvSpPr>
          <p:cNvPr id="10254" name="Line 22"/>
          <p:cNvSpPr>
            <a:spLocks noChangeShapeType="1"/>
          </p:cNvSpPr>
          <p:nvPr/>
        </p:nvSpPr>
        <p:spPr bwMode="auto">
          <a:xfrm>
            <a:off x="3429000" y="4637713"/>
            <a:ext cx="0" cy="685800"/>
          </a:xfrm>
          <a:prstGeom prst="line">
            <a:avLst/>
          </a:prstGeom>
          <a:noFill/>
          <a:ln w="41275">
            <a:solidFill>
              <a:srgbClr val="000000"/>
            </a:solidFill>
            <a:round/>
            <a:headEnd type="triangle" w="med" len="lg"/>
            <a:tailEnd type="none" w="med" len="lg"/>
          </a:ln>
        </p:spPr>
        <p:txBody>
          <a:bodyPr/>
          <a:lstStyle/>
          <a:p>
            <a:endParaRPr lang="en-US">
              <a:latin typeface="Times New Roman" pitchFamily="18" charset="0"/>
              <a:cs typeface="Times New Roman" pitchFamily="18" charset="0"/>
            </a:endParaRPr>
          </a:p>
        </p:txBody>
      </p:sp>
      <p:sp>
        <p:nvSpPr>
          <p:cNvPr id="10255" name="Text Box 23"/>
          <p:cNvSpPr txBox="1">
            <a:spLocks noChangeArrowheads="1"/>
          </p:cNvSpPr>
          <p:nvPr/>
        </p:nvSpPr>
        <p:spPr bwMode="auto">
          <a:xfrm>
            <a:off x="3505200" y="4713913"/>
            <a:ext cx="2514600" cy="523220"/>
          </a:xfrm>
          <a:prstGeom prst="rect">
            <a:avLst/>
          </a:prstGeom>
          <a:noFill/>
          <a:ln w="9525">
            <a:noFill/>
            <a:miter lim="800000"/>
            <a:headEnd/>
            <a:tailEnd/>
          </a:ln>
        </p:spPr>
        <p:txBody>
          <a:bodyPr>
            <a:spAutoFit/>
          </a:bodyPr>
          <a:lstStyle/>
          <a:p>
            <a:pPr eaLnBrk="0" hangingPunct="0">
              <a:spcBef>
                <a:spcPct val="50000"/>
              </a:spcBef>
            </a:pPr>
            <a:r>
              <a:rPr lang="en-US" sz="1400">
                <a:solidFill>
                  <a:schemeClr val="tx2"/>
                </a:solidFill>
                <a:latin typeface="Times New Roman" pitchFamily="18" charset="0"/>
                <a:cs typeface="Times New Roman" pitchFamily="18" charset="0"/>
              </a:rPr>
              <a:t>Quantitative descriptions of environmental objects</a:t>
            </a:r>
          </a:p>
        </p:txBody>
      </p:sp>
      <p:sp>
        <p:nvSpPr>
          <p:cNvPr id="142360" name="Line 24"/>
          <p:cNvSpPr>
            <a:spLocks noChangeShapeType="1"/>
          </p:cNvSpPr>
          <p:nvPr/>
        </p:nvSpPr>
        <p:spPr bwMode="auto">
          <a:xfrm flipH="1">
            <a:off x="4876800" y="2310438"/>
            <a:ext cx="3175" cy="803275"/>
          </a:xfrm>
          <a:prstGeom prst="line">
            <a:avLst/>
          </a:prstGeom>
          <a:noFill/>
          <a:ln w="41275">
            <a:solidFill>
              <a:srgbClr val="0000FF"/>
            </a:solidFill>
            <a:round/>
            <a:headEnd/>
            <a:tailEnd type="triangle" w="med" len="lg"/>
          </a:ln>
          <a:effectLst>
            <a:outerShdw blurRad="50800" dist="38100" dir="2700000" algn="tl" rotWithShape="0">
              <a:prstClr val="black">
                <a:alpha val="40000"/>
              </a:prstClr>
            </a:outerShdw>
          </a:effectLst>
        </p:spPr>
        <p:txBody>
          <a:bodyPr/>
          <a:lstStyle/>
          <a:p>
            <a:endParaRPr lang="en-US">
              <a:latin typeface="Times New Roman" pitchFamily="18" charset="0"/>
              <a:cs typeface="Times New Roman" pitchFamily="18" charset="0"/>
            </a:endParaRPr>
          </a:p>
        </p:txBody>
      </p:sp>
      <p:sp>
        <p:nvSpPr>
          <p:cNvPr id="142361" name="Line 25"/>
          <p:cNvSpPr>
            <a:spLocks noChangeShapeType="1"/>
          </p:cNvSpPr>
          <p:nvPr/>
        </p:nvSpPr>
        <p:spPr bwMode="auto">
          <a:xfrm>
            <a:off x="2584450" y="2300913"/>
            <a:ext cx="6350" cy="812800"/>
          </a:xfrm>
          <a:prstGeom prst="line">
            <a:avLst/>
          </a:prstGeom>
          <a:noFill/>
          <a:ln w="41275">
            <a:solidFill>
              <a:srgbClr val="0000FF"/>
            </a:solidFill>
            <a:round/>
            <a:headEnd type="triangle" w="med" len="lg"/>
            <a:tailEnd type="none" w="med" len="lg"/>
          </a:ln>
          <a:effectLst>
            <a:outerShdw blurRad="50800" dist="38100" dir="2700000" algn="tl" rotWithShape="0">
              <a:prstClr val="black">
                <a:alpha val="40000"/>
              </a:prstClr>
            </a:outerShdw>
          </a:effectLst>
        </p:spPr>
        <p:txBody>
          <a:bodyPr/>
          <a:lstStyle/>
          <a:p>
            <a:endParaRPr lang="en-US">
              <a:latin typeface="Times New Roman" pitchFamily="18" charset="0"/>
              <a:cs typeface="Times New Roman" pitchFamily="18" charset="0"/>
            </a:endParaRPr>
          </a:p>
        </p:txBody>
      </p:sp>
      <p:sp>
        <p:nvSpPr>
          <p:cNvPr id="142362" name="Freeform 26"/>
          <p:cNvSpPr>
            <a:spLocks/>
          </p:cNvSpPr>
          <p:nvPr/>
        </p:nvSpPr>
        <p:spPr bwMode="auto">
          <a:xfrm>
            <a:off x="6019800" y="1735763"/>
            <a:ext cx="2654300" cy="3892550"/>
          </a:xfrm>
          <a:custGeom>
            <a:avLst/>
            <a:gdLst>
              <a:gd name="T0" fmla="*/ 0 w 1672"/>
              <a:gd name="T1" fmla="*/ 0 h 2452"/>
              <a:gd name="T2" fmla="*/ 2147483647 w 1672"/>
              <a:gd name="T3" fmla="*/ 0 h 2452"/>
              <a:gd name="T4" fmla="*/ 2147483647 w 1672"/>
              <a:gd name="T5" fmla="*/ 2147483647 h 2452"/>
              <a:gd name="T6" fmla="*/ 0 w 1672"/>
              <a:gd name="T7" fmla="*/ 2147483647 h 2452"/>
              <a:gd name="T8" fmla="*/ 0 60000 65536"/>
              <a:gd name="T9" fmla="*/ 0 60000 65536"/>
              <a:gd name="T10" fmla="*/ 0 60000 65536"/>
              <a:gd name="T11" fmla="*/ 0 60000 65536"/>
              <a:gd name="T12" fmla="*/ 0 w 1672"/>
              <a:gd name="T13" fmla="*/ 0 h 2452"/>
              <a:gd name="T14" fmla="*/ 1672 w 1672"/>
              <a:gd name="T15" fmla="*/ 2452 h 2452"/>
            </a:gdLst>
            <a:ahLst/>
            <a:cxnLst>
              <a:cxn ang="T8">
                <a:pos x="T0" y="T1"/>
              </a:cxn>
              <a:cxn ang="T9">
                <a:pos x="T2" y="T3"/>
              </a:cxn>
              <a:cxn ang="T10">
                <a:pos x="T4" y="T5"/>
              </a:cxn>
              <a:cxn ang="T11">
                <a:pos x="T6" y="T7"/>
              </a:cxn>
            </a:cxnLst>
            <a:rect l="T12" t="T13" r="T14" b="T15"/>
            <a:pathLst>
              <a:path w="1672" h="2452">
                <a:moveTo>
                  <a:pt x="0" y="0"/>
                </a:moveTo>
                <a:lnTo>
                  <a:pt x="1672" y="0"/>
                </a:lnTo>
                <a:lnTo>
                  <a:pt x="1666" y="2452"/>
                </a:lnTo>
                <a:lnTo>
                  <a:pt x="0" y="2446"/>
                </a:lnTo>
              </a:path>
            </a:pathLst>
          </a:custGeom>
          <a:noFill/>
          <a:ln w="38100">
            <a:solidFill>
              <a:srgbClr val="0000FF"/>
            </a:solidFill>
            <a:round/>
            <a:headEnd/>
            <a:tailEnd type="triangle" w="lg" len="lg"/>
          </a:ln>
          <a:effectLst>
            <a:outerShdw blurRad="50800" dist="38100" dir="2700000" algn="tl" rotWithShape="0">
              <a:prstClr val="black">
                <a:alpha val="40000"/>
              </a:prstClr>
            </a:outerShdw>
          </a:effectLst>
        </p:spPr>
        <p:txBody>
          <a:bodyPr/>
          <a:lstStyle/>
          <a:p>
            <a:pPr eaLnBrk="0" hangingPunct="0"/>
            <a:endParaRPr lang="en-US">
              <a:latin typeface="Times New Roman" pitchFamily="18" charset="0"/>
              <a:cs typeface="Times New Roman" pitchFamily="18" charset="0"/>
            </a:endParaRPr>
          </a:p>
        </p:txBody>
      </p:sp>
      <p:sp>
        <p:nvSpPr>
          <p:cNvPr id="142363" name="Line 27"/>
          <p:cNvSpPr>
            <a:spLocks noChangeShapeType="1"/>
          </p:cNvSpPr>
          <p:nvPr/>
        </p:nvSpPr>
        <p:spPr bwMode="auto">
          <a:xfrm>
            <a:off x="3429000" y="4637713"/>
            <a:ext cx="0" cy="685800"/>
          </a:xfrm>
          <a:prstGeom prst="line">
            <a:avLst/>
          </a:prstGeom>
          <a:noFill/>
          <a:ln w="41275">
            <a:solidFill>
              <a:srgbClr val="0000FF"/>
            </a:solidFill>
            <a:round/>
            <a:headEnd type="triangle" w="med" len="lg"/>
            <a:tailEnd type="none" w="med" len="lg"/>
          </a:ln>
          <a:effectLst>
            <a:outerShdw blurRad="50800" dist="38100" dir="2700000" algn="tl" rotWithShape="0">
              <a:prstClr val="black">
                <a:alpha val="40000"/>
              </a:prstClr>
            </a:outerShdw>
          </a:effectLst>
        </p:spPr>
        <p:txBody>
          <a:bodyPr/>
          <a:lstStyle/>
          <a:p>
            <a:endParaRPr lang="en-US">
              <a:latin typeface="Times New Roman" pitchFamily="18" charset="0"/>
              <a:cs typeface="Times New Roman" pitchFamily="18" charset="0"/>
            </a:endParaRPr>
          </a:p>
        </p:txBody>
      </p:sp>
      <p:sp>
        <p:nvSpPr>
          <p:cNvPr id="142365" name="Text Box 29"/>
          <p:cNvSpPr txBox="1">
            <a:spLocks noChangeArrowheads="1"/>
          </p:cNvSpPr>
          <p:nvPr/>
        </p:nvSpPr>
        <p:spPr bwMode="auto">
          <a:xfrm>
            <a:off x="3577633" y="1954855"/>
            <a:ext cx="1676400" cy="3365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0000FF"/>
                </a:solidFill>
                <a:latin typeface="Times New Roman" pitchFamily="18" charset="0"/>
                <a:cs typeface="Times New Roman" pitchFamily="18" charset="0"/>
              </a:rPr>
              <a:t> </a:t>
            </a:r>
          </a:p>
        </p:txBody>
      </p:sp>
      <p:grpSp>
        <p:nvGrpSpPr>
          <p:cNvPr id="2" name="Group 41"/>
          <p:cNvGrpSpPr>
            <a:grpSpLocks/>
          </p:cNvGrpSpPr>
          <p:nvPr/>
        </p:nvGrpSpPr>
        <p:grpSpPr bwMode="auto">
          <a:xfrm>
            <a:off x="3626777" y="3698696"/>
            <a:ext cx="502920" cy="502920"/>
            <a:chOff x="2138" y="2468"/>
            <a:chExt cx="467" cy="380"/>
          </a:xfrm>
          <a:solidFill>
            <a:schemeClr val="bg1"/>
          </a:solidFill>
          <a:effectLst>
            <a:outerShdw blurRad="50800" dist="38100" dir="2700000" algn="tl" rotWithShape="0">
              <a:prstClr val="black">
                <a:alpha val="40000"/>
              </a:prstClr>
            </a:outerShdw>
          </a:effectLst>
        </p:grpSpPr>
        <p:sp>
          <p:nvSpPr>
            <p:cNvPr id="10284" name="Rectangle 7"/>
            <p:cNvSpPr>
              <a:spLocks noChangeArrowheads="1"/>
            </p:cNvSpPr>
            <p:nvPr/>
          </p:nvSpPr>
          <p:spPr bwMode="auto">
            <a:xfrm>
              <a:off x="2138" y="2468"/>
              <a:ext cx="467" cy="380"/>
            </a:xfrm>
            <a:prstGeom prst="rect">
              <a:avLst/>
            </a:prstGeom>
            <a:grpFill/>
            <a:ln w="22225">
              <a:solidFill>
                <a:schemeClr val="tx2"/>
              </a:solidFill>
              <a:miter lim="800000"/>
              <a:headEnd/>
              <a:tailEnd/>
            </a:ln>
          </p:spPr>
          <p:txBody>
            <a:bodyPr wrap="none" anchor="ctr"/>
            <a:lstStyle/>
            <a:p>
              <a:pPr eaLnBrk="0" hangingPunct="0"/>
              <a:endParaRPr lang="en-US">
                <a:solidFill>
                  <a:srgbClr val="0070C0"/>
                </a:solidFill>
                <a:latin typeface="Times New Roman" pitchFamily="18" charset="0"/>
                <a:cs typeface="Times New Roman" pitchFamily="18" charset="0"/>
              </a:endParaRPr>
            </a:p>
          </p:txBody>
        </p:sp>
        <p:sp>
          <p:nvSpPr>
            <p:cNvPr id="10285" name="Text Box 32"/>
            <p:cNvSpPr txBox="1">
              <a:spLocks noChangeArrowheads="1"/>
            </p:cNvSpPr>
            <p:nvPr/>
          </p:nvSpPr>
          <p:spPr bwMode="auto">
            <a:xfrm>
              <a:off x="2216" y="2536"/>
              <a:ext cx="241" cy="282"/>
            </a:xfrm>
            <a:prstGeom prst="rect">
              <a:avLst/>
            </a:prstGeom>
            <a:grpFill/>
            <a:ln w="9525">
              <a:solidFill>
                <a:schemeClr val="bg1"/>
              </a:solidFill>
              <a:miter lim="800000"/>
              <a:headEnd/>
              <a:tailEnd/>
            </a:ln>
          </p:spPr>
          <p:txBody>
            <a:bodyPr>
              <a:spAutoFit/>
            </a:bodyPr>
            <a:lstStyle/>
            <a:p>
              <a:pPr eaLnBrk="0" hangingPunct="0">
                <a:spcBef>
                  <a:spcPct val="50000"/>
                </a:spcBef>
              </a:pPr>
              <a:r>
                <a:rPr lang="en-US" b="1" dirty="0" smtClean="0">
                  <a:solidFill>
                    <a:srgbClr val="0070C0"/>
                  </a:solidFill>
                  <a:latin typeface="Times New Roman" pitchFamily="18" charset="0"/>
                  <a:cs typeface="Times New Roman" pitchFamily="18" charset="0"/>
                </a:rPr>
                <a:t>O</a:t>
              </a:r>
              <a:endParaRPr lang="en-US" b="1" dirty="0">
                <a:solidFill>
                  <a:srgbClr val="0070C0"/>
                </a:solidFill>
                <a:latin typeface="Times New Roman" pitchFamily="18" charset="0"/>
                <a:cs typeface="Times New Roman" pitchFamily="18" charset="0"/>
              </a:endParaRPr>
            </a:p>
          </p:txBody>
        </p:sp>
      </p:grpSp>
      <p:sp>
        <p:nvSpPr>
          <p:cNvPr id="10280" name="Rectangle 31"/>
          <p:cNvSpPr>
            <a:spLocks noChangeArrowheads="1"/>
          </p:cNvSpPr>
          <p:nvPr/>
        </p:nvSpPr>
        <p:spPr bwMode="auto">
          <a:xfrm>
            <a:off x="4499545" y="3194765"/>
            <a:ext cx="502920" cy="502920"/>
          </a:xfrm>
          <a:prstGeom prst="rect">
            <a:avLst/>
          </a:prstGeom>
          <a:solidFill>
            <a:schemeClr val="bg1"/>
          </a:solidFill>
          <a:ln w="22225">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eaLnBrk="0" hangingPunct="0"/>
            <a:r>
              <a:rPr lang="en-US" b="1" dirty="0" smtClean="0">
                <a:solidFill>
                  <a:srgbClr val="0070C0"/>
                </a:solidFill>
                <a:latin typeface="Times New Roman" pitchFamily="18" charset="0"/>
                <a:cs typeface="Times New Roman" pitchFamily="18" charset="0"/>
              </a:rPr>
              <a:t>  A</a:t>
            </a:r>
            <a:endParaRPr lang="en-US" b="1" dirty="0">
              <a:solidFill>
                <a:srgbClr val="0070C0"/>
              </a:solidFill>
              <a:latin typeface="Times New Roman" pitchFamily="18" charset="0"/>
              <a:cs typeface="Times New Roman" pitchFamily="18" charset="0"/>
            </a:endParaRPr>
          </a:p>
        </p:txBody>
      </p:sp>
      <p:sp>
        <p:nvSpPr>
          <p:cNvPr id="10278" name="Rectangle 8"/>
          <p:cNvSpPr>
            <a:spLocks noChangeArrowheads="1"/>
          </p:cNvSpPr>
          <p:nvPr/>
        </p:nvSpPr>
        <p:spPr bwMode="auto">
          <a:xfrm>
            <a:off x="3983787" y="3698696"/>
            <a:ext cx="502920" cy="502920"/>
          </a:xfrm>
          <a:prstGeom prst="rect">
            <a:avLst/>
          </a:prstGeom>
          <a:solidFill>
            <a:schemeClr val="accent1">
              <a:lumMod val="20000"/>
              <a:lumOff val="80000"/>
            </a:schemeClr>
          </a:solidFill>
          <a:ln w="22225">
            <a:solidFill>
              <a:schemeClr val="tx2"/>
            </a:solidFill>
            <a:miter lim="800000"/>
            <a:headEnd/>
            <a:tailEnd/>
          </a:ln>
        </p:spPr>
        <p:txBody>
          <a:bodyPr wrap="none" anchor="ctr"/>
          <a:lstStyle/>
          <a:p>
            <a:pPr eaLnBrk="0" hangingPunct="0"/>
            <a:r>
              <a:rPr lang="en-US" b="1" dirty="0" smtClean="0">
                <a:solidFill>
                  <a:srgbClr val="0070C0"/>
                </a:solidFill>
                <a:latin typeface="Times New Roman" pitchFamily="18" charset="0"/>
                <a:cs typeface="Times New Roman" pitchFamily="18" charset="0"/>
              </a:rPr>
              <a:t>  A’</a:t>
            </a:r>
            <a:endParaRPr lang="en-US" b="1" dirty="0">
              <a:solidFill>
                <a:srgbClr val="0070C0"/>
              </a:solidFill>
              <a:latin typeface="Times New Roman" pitchFamily="18" charset="0"/>
              <a:cs typeface="Times New Roman" pitchFamily="18" charset="0"/>
            </a:endParaRPr>
          </a:p>
        </p:txBody>
      </p:sp>
      <p:grpSp>
        <p:nvGrpSpPr>
          <p:cNvPr id="3" name="Group 46"/>
          <p:cNvGrpSpPr>
            <a:grpSpLocks/>
          </p:cNvGrpSpPr>
          <p:nvPr/>
        </p:nvGrpSpPr>
        <p:grpSpPr bwMode="auto">
          <a:xfrm>
            <a:off x="5029677" y="3698696"/>
            <a:ext cx="483030" cy="502920"/>
            <a:chOff x="2503" y="2595"/>
            <a:chExt cx="340" cy="249"/>
          </a:xfrm>
        </p:grpSpPr>
        <p:sp>
          <p:nvSpPr>
            <p:cNvPr id="10276" name="Rectangle 47"/>
            <p:cNvSpPr>
              <a:spLocks noChangeArrowheads="1"/>
            </p:cNvSpPr>
            <p:nvPr/>
          </p:nvSpPr>
          <p:spPr bwMode="auto">
            <a:xfrm>
              <a:off x="2503" y="2595"/>
              <a:ext cx="336" cy="249"/>
            </a:xfrm>
            <a:prstGeom prst="rect">
              <a:avLst/>
            </a:prstGeom>
            <a:solidFill>
              <a:schemeClr val="accent1">
                <a:lumMod val="40000"/>
                <a:lumOff val="60000"/>
              </a:schemeClr>
            </a:solidFill>
            <a:ln w="22225">
              <a:solidFill>
                <a:schemeClr val="tx1"/>
              </a:solidFill>
              <a:miter lim="800000"/>
              <a:headEnd/>
              <a:tailEnd/>
            </a:ln>
          </p:spPr>
          <p:txBody>
            <a:bodyPr wrap="none" anchor="ctr"/>
            <a:lstStyle/>
            <a:p>
              <a:pPr eaLnBrk="0" hangingPunct="0"/>
              <a:endParaRPr lang="en-US">
                <a:latin typeface="Times New Roman" pitchFamily="18" charset="0"/>
                <a:cs typeface="Times New Roman" pitchFamily="18" charset="0"/>
              </a:endParaRPr>
            </a:p>
          </p:txBody>
        </p:sp>
        <p:sp>
          <p:nvSpPr>
            <p:cNvPr id="10277" name="Text Box 48"/>
            <p:cNvSpPr txBox="1">
              <a:spLocks noChangeArrowheads="1"/>
            </p:cNvSpPr>
            <p:nvPr/>
          </p:nvSpPr>
          <p:spPr bwMode="auto">
            <a:xfrm>
              <a:off x="2548" y="2609"/>
              <a:ext cx="295" cy="231"/>
            </a:xfrm>
            <a:prstGeom prst="rect">
              <a:avLst/>
            </a:prstGeom>
            <a:noFill/>
            <a:ln w="9525">
              <a:noFill/>
              <a:miter lim="800000"/>
              <a:headEnd/>
              <a:tailEnd/>
            </a:ln>
          </p:spPr>
          <p:txBody>
            <a:bodyPr>
              <a:spAutoFit/>
            </a:bodyPr>
            <a:lstStyle/>
            <a:p>
              <a:pPr eaLnBrk="0" hangingPunct="0">
                <a:spcBef>
                  <a:spcPct val="50000"/>
                </a:spcBef>
              </a:pPr>
              <a:r>
                <a:rPr lang="en-US" b="1" dirty="0" smtClean="0">
                  <a:solidFill>
                    <a:srgbClr val="0070C0"/>
                  </a:solidFill>
                  <a:latin typeface="Times New Roman" pitchFamily="18" charset="0"/>
                  <a:cs typeface="Times New Roman" pitchFamily="18" charset="0"/>
                </a:rPr>
                <a:t>A’</a:t>
              </a:r>
              <a:endParaRPr lang="en-US" b="1" dirty="0">
                <a:solidFill>
                  <a:srgbClr val="0070C0"/>
                </a:solidFill>
                <a:latin typeface="Times New Roman" pitchFamily="18" charset="0"/>
                <a:cs typeface="Times New Roman" pitchFamily="18" charset="0"/>
              </a:endParaRPr>
            </a:p>
          </p:txBody>
        </p:sp>
      </p:grpSp>
      <p:sp>
        <p:nvSpPr>
          <p:cNvPr id="44" name="TextBox 43"/>
          <p:cNvSpPr txBox="1">
            <a:spLocks noChangeArrowheads="1"/>
          </p:cNvSpPr>
          <p:nvPr/>
        </p:nvSpPr>
        <p:spPr bwMode="auto">
          <a:xfrm>
            <a:off x="2285996" y="1565856"/>
            <a:ext cx="1397000" cy="336550"/>
          </a:xfrm>
          <a:prstGeom prst="rect">
            <a:avLst/>
          </a:prstGeom>
          <a:noFill/>
          <a:ln w="9525">
            <a:noFill/>
            <a:miter lim="800000"/>
            <a:headEnd/>
            <a:tailEnd/>
          </a:ln>
        </p:spPr>
        <p:txBody>
          <a:bodyPr>
            <a:spAutoFit/>
          </a:bodyPr>
          <a:lstStyle/>
          <a:p>
            <a:r>
              <a:rPr lang="en-US" sz="1600" b="1" dirty="0">
                <a:latin typeface="Times New Roman" pitchFamily="18" charset="0"/>
                <a:cs typeface="Times New Roman" pitchFamily="18" charset="0"/>
              </a:rPr>
              <a:t>(on </a:t>
            </a:r>
            <a:r>
              <a:rPr lang="en-US" sz="1600" b="1" dirty="0" smtClean="0">
                <a:latin typeface="Times New Roman" pitchFamily="18" charset="0"/>
                <a:cs typeface="Times New Roman" pitchFamily="18" charset="0"/>
              </a:rPr>
              <a:t>AI)</a:t>
            </a:r>
            <a:endParaRPr lang="en-US" sz="1600" b="1" dirty="0">
              <a:latin typeface="Times New Roman" pitchFamily="18" charset="0"/>
              <a:cs typeface="Times New Roman" pitchFamily="18" charset="0"/>
            </a:endParaRPr>
          </a:p>
        </p:txBody>
      </p:sp>
      <p:sp>
        <p:nvSpPr>
          <p:cNvPr id="45" name="TextBox 44"/>
          <p:cNvSpPr txBox="1">
            <a:spLocks noChangeArrowheads="1"/>
          </p:cNvSpPr>
          <p:nvPr/>
        </p:nvSpPr>
        <p:spPr bwMode="auto">
          <a:xfrm>
            <a:off x="3577633" y="1954855"/>
            <a:ext cx="2790825" cy="336550"/>
          </a:xfrm>
          <a:prstGeom prst="rect">
            <a:avLst/>
          </a:prstGeom>
          <a:noFill/>
          <a:ln w="9525">
            <a:noFill/>
            <a:miter lim="800000"/>
            <a:headEnd/>
            <a:tailEnd/>
          </a:ln>
        </p:spPr>
        <p:txBody>
          <a:bodyPr>
            <a:spAutoFit/>
          </a:bodyPr>
          <a:lstStyle/>
          <a:p>
            <a:r>
              <a:rPr lang="en-US" sz="1600" b="1" dirty="0">
                <a:solidFill>
                  <a:srgbClr val="000000"/>
                </a:solidFill>
                <a:latin typeface="Times New Roman" pitchFamily="18" charset="0"/>
                <a:cs typeface="Times New Roman" pitchFamily="18" charset="0"/>
              </a:rPr>
              <a:t>(</a:t>
            </a:r>
            <a:r>
              <a:rPr lang="en-US" sz="1600" b="1" dirty="0" err="1">
                <a:solidFill>
                  <a:srgbClr val="000000"/>
                </a:solidFill>
                <a:latin typeface="Times New Roman" pitchFamily="18" charset="0"/>
                <a:cs typeface="Times New Roman" pitchFamily="18" charset="0"/>
              </a:rPr>
              <a:t>imagine_left_of</a:t>
            </a:r>
            <a:r>
              <a:rPr lang="en-US" sz="1600" b="1" dirty="0">
                <a:solidFill>
                  <a:srgbClr val="000000"/>
                </a:solidFill>
                <a:latin typeface="Times New Roman" pitchFamily="18" charset="0"/>
                <a:cs typeface="Times New Roman" pitchFamily="18" charset="0"/>
              </a:rPr>
              <a:t> </a:t>
            </a:r>
            <a:r>
              <a:rPr lang="en-US" sz="1600" b="1" dirty="0" smtClean="0">
                <a:solidFill>
                  <a:srgbClr val="000000"/>
                </a:solidFill>
                <a:latin typeface="Times New Roman" pitchFamily="18" charset="0"/>
                <a:cs typeface="Times New Roman" pitchFamily="18" charset="0"/>
              </a:rPr>
              <a:t>A I)</a:t>
            </a:r>
            <a:endParaRPr lang="en-US" sz="1600" b="1" dirty="0">
              <a:solidFill>
                <a:srgbClr val="000000"/>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2285996" y="1565856"/>
            <a:ext cx="2252663" cy="336550"/>
          </a:xfrm>
          <a:prstGeom prst="rect">
            <a:avLst/>
          </a:prstGeom>
          <a:noFill/>
          <a:ln w="9525">
            <a:noFill/>
            <a:miter lim="800000"/>
            <a:headEnd/>
            <a:tailEnd/>
          </a:ln>
        </p:spPr>
        <p:txBody>
          <a:bodyPr>
            <a:spAutoFit/>
          </a:bodyPr>
          <a:lstStyle/>
          <a:p>
            <a:r>
              <a:rPr lang="en-US" sz="1600" b="1" dirty="0">
                <a:latin typeface="Times New Roman" pitchFamily="18" charset="0"/>
                <a:cs typeface="Times New Roman" pitchFamily="18" charset="0"/>
              </a:rPr>
              <a:t>(intersect </a:t>
            </a:r>
            <a:r>
              <a:rPr lang="en-US" sz="1600" b="1" dirty="0" smtClean="0">
                <a:latin typeface="Times New Roman" pitchFamily="18" charset="0"/>
                <a:cs typeface="Times New Roman" pitchFamily="18" charset="0"/>
              </a:rPr>
              <a:t>A′ O)</a:t>
            </a:r>
            <a:endParaRPr lang="en-US" sz="1600" b="1" dirty="0">
              <a:latin typeface="Times New Roman" pitchFamily="18" charset="0"/>
              <a:cs typeface="Times New Roman" pitchFamily="18" charset="0"/>
            </a:endParaRPr>
          </a:p>
        </p:txBody>
      </p:sp>
      <p:sp>
        <p:nvSpPr>
          <p:cNvPr id="47" name="TextBox 46"/>
          <p:cNvSpPr txBox="1">
            <a:spLocks noChangeArrowheads="1"/>
          </p:cNvSpPr>
          <p:nvPr/>
        </p:nvSpPr>
        <p:spPr bwMode="auto">
          <a:xfrm>
            <a:off x="2285996" y="1565856"/>
            <a:ext cx="2547938" cy="336550"/>
          </a:xfrm>
          <a:prstGeom prst="rect">
            <a:avLst/>
          </a:prstGeom>
          <a:noFill/>
          <a:ln w="9525">
            <a:noFill/>
            <a:miter lim="800000"/>
            <a:headEnd/>
            <a:tailEnd/>
          </a:ln>
        </p:spPr>
        <p:txBody>
          <a:bodyPr>
            <a:spAutoFit/>
          </a:bodyPr>
          <a:lstStyle/>
          <a:p>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no_intersect</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A’)</a:t>
            </a:r>
            <a:endParaRPr lang="en-US" sz="1600" b="1" dirty="0">
              <a:latin typeface="Times New Roman" pitchFamily="18" charset="0"/>
              <a:cs typeface="Times New Roman" pitchFamily="18" charset="0"/>
            </a:endParaRPr>
          </a:p>
        </p:txBody>
      </p:sp>
      <p:sp>
        <p:nvSpPr>
          <p:cNvPr id="48" name="TextBox 47"/>
          <p:cNvSpPr txBox="1">
            <a:spLocks noChangeArrowheads="1"/>
          </p:cNvSpPr>
          <p:nvPr/>
        </p:nvSpPr>
        <p:spPr bwMode="auto">
          <a:xfrm>
            <a:off x="3577633" y="1954855"/>
            <a:ext cx="2989262" cy="336550"/>
          </a:xfrm>
          <a:prstGeom prst="rect">
            <a:avLst/>
          </a:prstGeom>
          <a:noFill/>
          <a:ln w="9525">
            <a:noFill/>
            <a:miter lim="800000"/>
            <a:headEnd/>
            <a:tailEnd/>
          </a:ln>
        </p:spPr>
        <p:txBody>
          <a:bodyPr>
            <a:spAutoFit/>
          </a:bodyPr>
          <a:lstStyle/>
          <a:p>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imagine_right_of</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A I)</a:t>
            </a:r>
            <a:endParaRPr lang="en-US" sz="1600" b="1" dirty="0">
              <a:latin typeface="Times New Roman" pitchFamily="18" charset="0"/>
              <a:cs typeface="Times New Roman" pitchFamily="18" charset="0"/>
            </a:endParaRPr>
          </a:p>
        </p:txBody>
      </p:sp>
      <p:sp>
        <p:nvSpPr>
          <p:cNvPr id="49" name="TextBox 48"/>
          <p:cNvSpPr txBox="1">
            <a:spLocks noChangeArrowheads="1"/>
          </p:cNvSpPr>
          <p:nvPr/>
        </p:nvSpPr>
        <p:spPr bwMode="auto">
          <a:xfrm>
            <a:off x="3577633" y="1954855"/>
            <a:ext cx="2684463" cy="336550"/>
          </a:xfrm>
          <a:prstGeom prst="rect">
            <a:avLst/>
          </a:prstGeom>
          <a:noFill/>
          <a:ln w="9525">
            <a:noFill/>
            <a:miter lim="800000"/>
            <a:headEnd/>
            <a:tailEnd/>
          </a:ln>
        </p:spPr>
        <p:txBody>
          <a:bodyPr>
            <a:spAutoFit/>
          </a:bodyPr>
          <a:lstStyle/>
          <a:p>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move_right_of</a:t>
            </a:r>
            <a:r>
              <a:rPr lang="en-US" sz="1600" b="1" dirty="0">
                <a:latin typeface="Times New Roman" pitchFamily="18" charset="0"/>
                <a:cs typeface="Times New Roman" pitchFamily="18" charset="0"/>
              </a:rPr>
              <a:t> </a:t>
            </a:r>
            <a:r>
              <a:rPr lang="en-US" sz="1600" b="1" dirty="0" smtClean="0">
                <a:latin typeface="Times New Roman" pitchFamily="18" charset="0"/>
                <a:cs typeface="Times New Roman" pitchFamily="18" charset="0"/>
              </a:rPr>
              <a:t>A I)</a:t>
            </a:r>
            <a:endParaRPr lang="en-US" sz="1600" b="1" dirty="0">
              <a:latin typeface="Times New Roman" pitchFamily="18" charset="0"/>
              <a:cs typeface="Times New Roman" pitchFamily="18" charset="0"/>
            </a:endParaRPr>
          </a:p>
        </p:txBody>
      </p:sp>
      <p:sp>
        <p:nvSpPr>
          <p:cNvPr id="50" name="Rectangle 11"/>
          <p:cNvSpPr>
            <a:spLocks noChangeArrowheads="1"/>
          </p:cNvSpPr>
          <p:nvPr/>
        </p:nvSpPr>
        <p:spPr bwMode="auto">
          <a:xfrm>
            <a:off x="2278294" y="1479479"/>
            <a:ext cx="3742361" cy="821932"/>
          </a:xfrm>
          <a:prstGeom prst="roundRect">
            <a:avLst/>
          </a:prstGeom>
          <a:noFill/>
          <a:ln w="381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a:latin typeface="Times New Roman" pitchFamily="18" charset="0"/>
              <a:cs typeface="Times New Roman" pitchFamily="18" charset="0"/>
            </a:endParaRPr>
          </a:p>
        </p:txBody>
      </p:sp>
      <p:grpSp>
        <p:nvGrpSpPr>
          <p:cNvPr id="4" name="Group 42"/>
          <p:cNvGrpSpPr>
            <a:grpSpLocks/>
          </p:cNvGrpSpPr>
          <p:nvPr/>
        </p:nvGrpSpPr>
        <p:grpSpPr bwMode="auto">
          <a:xfrm>
            <a:off x="4505414" y="3698696"/>
            <a:ext cx="502920" cy="499279"/>
            <a:chOff x="2851" y="2487"/>
            <a:chExt cx="262" cy="356"/>
          </a:xfrm>
          <a:solidFill>
            <a:schemeClr val="bg1"/>
          </a:solidFill>
          <a:effectLst>
            <a:outerShdw blurRad="50800" dist="38100" dir="2700000" algn="tl" rotWithShape="0">
              <a:prstClr val="black">
                <a:alpha val="40000"/>
              </a:prstClr>
            </a:outerShdw>
          </a:effectLst>
        </p:grpSpPr>
        <p:sp>
          <p:nvSpPr>
            <p:cNvPr id="10282" name="Rectangle 3"/>
            <p:cNvSpPr>
              <a:spLocks noChangeArrowheads="1"/>
            </p:cNvSpPr>
            <p:nvPr/>
          </p:nvSpPr>
          <p:spPr bwMode="auto">
            <a:xfrm>
              <a:off x="2851" y="2487"/>
              <a:ext cx="262" cy="356"/>
            </a:xfrm>
            <a:prstGeom prst="rect">
              <a:avLst/>
            </a:prstGeom>
            <a:grpFill/>
            <a:ln w="22225">
              <a:solidFill>
                <a:schemeClr val="tx2"/>
              </a:solidFill>
              <a:miter lim="800000"/>
              <a:headEnd/>
              <a:tailEnd/>
            </a:ln>
          </p:spPr>
          <p:txBody>
            <a:bodyPr wrap="none" anchor="ctr"/>
            <a:lstStyle/>
            <a:p>
              <a:pPr eaLnBrk="0" hangingPunct="0"/>
              <a:endParaRPr lang="en-US">
                <a:solidFill>
                  <a:srgbClr val="0070C0"/>
                </a:solidFill>
                <a:latin typeface="Times New Roman" pitchFamily="18" charset="0"/>
                <a:cs typeface="Times New Roman" pitchFamily="18" charset="0"/>
              </a:endParaRPr>
            </a:p>
          </p:txBody>
        </p:sp>
        <p:sp>
          <p:nvSpPr>
            <p:cNvPr id="10283" name="Text Box 37"/>
            <p:cNvSpPr txBox="1">
              <a:spLocks noChangeArrowheads="1"/>
            </p:cNvSpPr>
            <p:nvPr/>
          </p:nvSpPr>
          <p:spPr bwMode="auto">
            <a:xfrm>
              <a:off x="2885" y="2549"/>
              <a:ext cx="198" cy="263"/>
            </a:xfrm>
            <a:prstGeom prst="rect">
              <a:avLst/>
            </a:prstGeom>
            <a:grpFill/>
            <a:ln w="9525">
              <a:solidFill>
                <a:schemeClr val="bg1"/>
              </a:solidFill>
              <a:miter lim="800000"/>
              <a:headEnd/>
              <a:tailEnd/>
            </a:ln>
          </p:spPr>
          <p:txBody>
            <a:bodyPr wrap="square">
              <a:spAutoFit/>
            </a:bodyPr>
            <a:lstStyle/>
            <a:p>
              <a:pPr eaLnBrk="0" hangingPunct="0">
                <a:spcBef>
                  <a:spcPct val="50000"/>
                </a:spcBef>
              </a:pPr>
              <a:r>
                <a:rPr lang="en-US" b="1" dirty="0" smtClean="0">
                  <a:solidFill>
                    <a:srgbClr val="0070C0"/>
                  </a:solidFill>
                  <a:latin typeface="Times New Roman" pitchFamily="18" charset="0"/>
                  <a:cs typeface="Times New Roman" pitchFamily="18" charset="0"/>
                </a:rPr>
                <a:t>I</a:t>
              </a:r>
              <a:endParaRPr lang="en-US" b="1" dirty="0">
                <a:solidFill>
                  <a:srgbClr val="0070C0"/>
                </a:solidFill>
                <a:latin typeface="Times New Roman" pitchFamily="18" charset="0"/>
                <a:cs typeface="Times New Roman" pitchFamily="18" charset="0"/>
              </a:endParaRPr>
            </a:p>
          </p:txBody>
        </p:sp>
      </p:grpSp>
      <p:sp>
        <p:nvSpPr>
          <p:cNvPr id="51" name="Down Arrow 50"/>
          <p:cNvSpPr/>
          <p:nvPr/>
        </p:nvSpPr>
        <p:spPr>
          <a:xfrm>
            <a:off x="3935002" y="3411021"/>
            <a:ext cx="226031" cy="236306"/>
          </a:xfrm>
          <a:prstGeom prst="downArrow">
            <a:avLst/>
          </a:prstGeom>
          <a:solidFill>
            <a:srgbClr val="FF0000"/>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fade">
                                      <p:cBhvr>
                                        <p:cTn id="7" dur="1000"/>
                                        <p:tgtEl>
                                          <p:spTgt spid="1423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0"/>
                                        </p:tgtEl>
                                        <p:attrNameLst>
                                          <p:attrName>style.visibility</p:attrName>
                                        </p:attrNameLst>
                                      </p:cBhvr>
                                      <p:to>
                                        <p:strVal val="visible"/>
                                      </p:to>
                                    </p:set>
                                    <p:animEffect transition="in" filter="fade">
                                      <p:cBhvr>
                                        <p:cTn id="10" dur="1000"/>
                                        <p:tgtEl>
                                          <p:spTgt spid="102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2363"/>
                                        </p:tgtEl>
                                        <p:attrNameLst>
                                          <p:attrName>style.visibility</p:attrName>
                                        </p:attrNameLst>
                                      </p:cBhvr>
                                      <p:to>
                                        <p:strVal val="visible"/>
                                      </p:to>
                                    </p:set>
                                    <p:animEffect transition="in" filter="fade">
                                      <p:cBhvr>
                                        <p:cTn id="13" dur="1000"/>
                                        <p:tgtEl>
                                          <p:spTgt spid="14236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2361"/>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4236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5" nodeType="clickEffect">
                                  <p:stCondLst>
                                    <p:cond delay="0"/>
                                  </p:stCondLst>
                                  <p:childTnLst>
                                    <p:set>
                                      <p:cBhvr>
                                        <p:cTn id="31" dur="1" fill="hold">
                                          <p:stCondLst>
                                            <p:cond delay="0"/>
                                          </p:stCondLst>
                                        </p:cTn>
                                        <p:tgtEl>
                                          <p:spTgt spid="142365"/>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42361"/>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2360"/>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10278"/>
                                        </p:tgtEl>
                                        <p:attrNameLst>
                                          <p:attrName>style.visibility</p:attrName>
                                        </p:attrNameLst>
                                      </p:cBhvr>
                                      <p:to>
                                        <p:strVal val="visible"/>
                                      </p:to>
                                    </p:set>
                                    <p:animEffect transition="in" filter="fade">
                                      <p:cBhvr>
                                        <p:cTn id="42" dur="1000"/>
                                        <p:tgtEl>
                                          <p:spTgt spid="10278"/>
                                        </p:tgtEl>
                                      </p:cBhvr>
                                    </p:animEffect>
                                  </p:childTnLst>
                                </p:cTn>
                              </p:par>
                              <p:par>
                                <p:cTn id="43" presetID="1" presetClass="exit" presetSubtype="0" fill="hold" grpId="0" nodeType="withEffect">
                                  <p:stCondLst>
                                    <p:cond delay="0"/>
                                  </p:stCondLst>
                                  <p:childTnLst>
                                    <p:set>
                                      <p:cBhvr>
                                        <p:cTn id="44" dur="1" fill="hold">
                                          <p:stCondLst>
                                            <p:cond delay="0"/>
                                          </p:stCondLst>
                                        </p:cTn>
                                        <p:tgtEl>
                                          <p:spTgt spid="14236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142361"/>
                                        </p:tgtEl>
                                        <p:attrNameLst>
                                          <p:attrName>style.visibility</p:attrName>
                                        </p:attrNameLst>
                                      </p:cBhvr>
                                      <p:to>
                                        <p:strVal val="visible"/>
                                      </p:to>
                                    </p:set>
                                  </p:childTnLst>
                                </p:cTn>
                              </p:par>
                              <p:par>
                                <p:cTn id="51" presetID="9"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dissolve">
                                      <p:cBhvr>
                                        <p:cTn id="53" dur="500"/>
                                        <p:tgtEl>
                                          <p:spTgt spid="51"/>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142360"/>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4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 nodeType="clickEffect">
                                  <p:stCondLst>
                                    <p:cond delay="0"/>
                                  </p:stCondLst>
                                  <p:childTnLst>
                                    <p:set>
                                      <p:cBhvr>
                                        <p:cTn id="63" dur="1" fill="hold">
                                          <p:stCondLst>
                                            <p:cond delay="0"/>
                                          </p:stCondLst>
                                        </p:cTn>
                                        <p:tgtEl>
                                          <p:spTgt spid="142365"/>
                                        </p:tgtEl>
                                        <p:attrNameLst>
                                          <p:attrName>style.visibility</p:attrName>
                                        </p:attrNameLst>
                                      </p:cBhvr>
                                      <p:to>
                                        <p:strVal val="visible"/>
                                      </p:to>
                                    </p:set>
                                  </p:childTnLst>
                                </p:cTn>
                              </p:par>
                              <p:par>
                                <p:cTn id="64" presetID="10" presetClass="exit" presetSubtype="0" fill="hold" grpId="1" nodeType="withEffect">
                                  <p:stCondLst>
                                    <p:cond delay="0"/>
                                  </p:stCondLst>
                                  <p:childTnLst>
                                    <p:animEffect transition="out" filter="fade">
                                      <p:cBhvr>
                                        <p:cTn id="65" dur="500"/>
                                        <p:tgtEl>
                                          <p:spTgt spid="10278"/>
                                        </p:tgtEl>
                                      </p:cBhvr>
                                    </p:animEffect>
                                    <p:set>
                                      <p:cBhvr>
                                        <p:cTn id="66" dur="1" fill="hold">
                                          <p:stCondLst>
                                            <p:cond delay="499"/>
                                          </p:stCondLst>
                                        </p:cTn>
                                        <p:tgtEl>
                                          <p:spTgt spid="10278"/>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xit" presetSubtype="0" fill="hold" grpId="3" nodeType="withEffect">
                                  <p:stCondLst>
                                    <p:cond delay="0"/>
                                  </p:stCondLst>
                                  <p:childTnLst>
                                    <p:set>
                                      <p:cBhvr>
                                        <p:cTn id="73" dur="1" fill="hold">
                                          <p:stCondLst>
                                            <p:cond delay="0"/>
                                          </p:stCondLst>
                                        </p:cTn>
                                        <p:tgtEl>
                                          <p:spTgt spid="14236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2" nodeType="clickEffect">
                                  <p:stCondLst>
                                    <p:cond delay="0"/>
                                  </p:stCondLst>
                                  <p:childTnLst>
                                    <p:set>
                                      <p:cBhvr>
                                        <p:cTn id="77" dur="1" fill="hold">
                                          <p:stCondLst>
                                            <p:cond delay="0"/>
                                          </p:stCondLst>
                                        </p:cTn>
                                        <p:tgtEl>
                                          <p:spTgt spid="142360"/>
                                        </p:tgtEl>
                                        <p:attrNameLst>
                                          <p:attrName>style.visibility</p:attrName>
                                        </p:attrNameLst>
                                      </p:cBhvr>
                                      <p:to>
                                        <p:strVal val="visible"/>
                                      </p:to>
                                    </p:set>
                                  </p:childTnLst>
                                </p:cTn>
                              </p:par>
                              <p:par>
                                <p:cTn id="78" presetID="10" presetClass="entr" presetSubtype="0" fill="hold"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childTnLst>
                                </p:cTn>
                              </p:par>
                              <p:par>
                                <p:cTn id="81" presetID="1" presetClass="exit" presetSubtype="0" fill="hold" grpId="2" nodeType="withEffect">
                                  <p:stCondLst>
                                    <p:cond delay="0"/>
                                  </p:stCondLst>
                                  <p:childTnLst>
                                    <p:set>
                                      <p:cBhvr>
                                        <p:cTn id="82" dur="1" fill="hold">
                                          <p:stCondLst>
                                            <p:cond delay="0"/>
                                          </p:stCondLst>
                                        </p:cTn>
                                        <p:tgtEl>
                                          <p:spTgt spid="14236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4" nodeType="clickEffect">
                                  <p:stCondLst>
                                    <p:cond delay="0"/>
                                  </p:stCondLst>
                                  <p:childTnLst>
                                    <p:set>
                                      <p:cBhvr>
                                        <p:cTn id="88" dur="1" fill="hold">
                                          <p:stCondLst>
                                            <p:cond delay="0"/>
                                          </p:stCondLst>
                                        </p:cTn>
                                        <p:tgtEl>
                                          <p:spTgt spid="142361"/>
                                        </p:tgtEl>
                                        <p:attrNameLst>
                                          <p:attrName>style.visibility</p:attrName>
                                        </p:attrNameLst>
                                      </p:cBhvr>
                                      <p:to>
                                        <p:strVal val="visible"/>
                                      </p:to>
                                    </p:set>
                                  </p:childTnLst>
                                </p:cTn>
                              </p:par>
                              <p:par>
                                <p:cTn id="89" presetID="1" presetClass="exit" presetSubtype="0" fill="hold" grpId="3" nodeType="withEffect">
                                  <p:stCondLst>
                                    <p:cond delay="0"/>
                                  </p:stCondLst>
                                  <p:childTnLst>
                                    <p:set>
                                      <p:cBhvr>
                                        <p:cTn id="90" dur="1" fill="hold">
                                          <p:stCondLst>
                                            <p:cond delay="0"/>
                                          </p:stCondLst>
                                        </p:cTn>
                                        <p:tgtEl>
                                          <p:spTgt spid="14236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4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3" nodeType="clickEffect">
                                  <p:stCondLst>
                                    <p:cond delay="0"/>
                                  </p:stCondLst>
                                  <p:childTnLst>
                                    <p:set>
                                      <p:cBhvr>
                                        <p:cTn id="98" dur="1" fill="hold">
                                          <p:stCondLst>
                                            <p:cond delay="0"/>
                                          </p:stCondLst>
                                        </p:cTn>
                                        <p:tgtEl>
                                          <p:spTgt spid="142365"/>
                                        </p:tgtEl>
                                        <p:attrNameLst>
                                          <p:attrName>style.visibility</p:attrName>
                                        </p:attrNameLst>
                                      </p:cBhvr>
                                      <p:to>
                                        <p:strVal val="visible"/>
                                      </p:to>
                                    </p:set>
                                  </p:childTnLst>
                                </p:cTn>
                              </p:par>
                              <p:par>
                                <p:cTn id="99" presetID="1" presetClass="exit" presetSubtype="0" fill="hold" grpId="5" nodeType="withEffect">
                                  <p:stCondLst>
                                    <p:cond delay="0"/>
                                  </p:stCondLst>
                                  <p:childTnLst>
                                    <p:set>
                                      <p:cBhvr>
                                        <p:cTn id="100" dur="1" fill="hold">
                                          <p:stCondLst>
                                            <p:cond delay="0"/>
                                          </p:stCondLst>
                                        </p:cTn>
                                        <p:tgtEl>
                                          <p:spTgt spid="142361"/>
                                        </p:tgtEl>
                                        <p:attrNameLst>
                                          <p:attrName>style.visibility</p:attrName>
                                        </p:attrNameLst>
                                      </p:cBhvr>
                                      <p:to>
                                        <p:strVal val="hidden"/>
                                      </p:to>
                                    </p:set>
                                  </p:childTnLst>
                                </p:cTn>
                              </p:par>
                              <p:par>
                                <p:cTn id="101" presetID="1" presetClass="entr" presetSubtype="0" fill="hold" grpId="1"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42362"/>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47"/>
                                        </p:tgtEl>
                                        <p:attrNameLst>
                                          <p:attrName>style.visibility</p:attrName>
                                        </p:attrNameLst>
                                      </p:cBhvr>
                                      <p:to>
                                        <p:strVal val="hidden"/>
                                      </p:to>
                                    </p:set>
                                  </p:childTnLst>
                                </p:cTn>
                              </p:par>
                              <p:par>
                                <p:cTn id="109" presetID="1" presetClass="exit" presetSubtype="0" fill="hold" grpId="4" nodeType="withEffect">
                                  <p:stCondLst>
                                    <p:cond delay="0"/>
                                  </p:stCondLst>
                                  <p:childTnLst>
                                    <p:set>
                                      <p:cBhvr>
                                        <p:cTn id="110" dur="1" fill="hold">
                                          <p:stCondLst>
                                            <p:cond delay="0"/>
                                          </p:stCondLst>
                                        </p:cTn>
                                        <p:tgtEl>
                                          <p:spTgt spid="14236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142362"/>
                                        </p:tgtEl>
                                        <p:attrNameLst>
                                          <p:attrName>style.visibility</p:attrName>
                                        </p:attrNameLst>
                                      </p:cBhvr>
                                      <p:to>
                                        <p:strVal val="hidden"/>
                                      </p:to>
                                    </p:set>
                                  </p:childTnLst>
                                </p:cTn>
                              </p:par>
                              <p:par>
                                <p:cTn id="115" presetID="1" presetClass="entr" presetSubtype="0" fill="hold" grpId="2" nodeType="withEffect">
                                  <p:stCondLst>
                                    <p:cond delay="0"/>
                                  </p:stCondLst>
                                  <p:childTnLst>
                                    <p:set>
                                      <p:cBhvr>
                                        <p:cTn id="116" dur="1" fill="hold">
                                          <p:stCondLst>
                                            <p:cond delay="0"/>
                                          </p:stCondLst>
                                        </p:cTn>
                                        <p:tgtEl>
                                          <p:spTgt spid="142363"/>
                                        </p:tgtEl>
                                        <p:attrNameLst>
                                          <p:attrName>style.visibility</p:attrName>
                                        </p:attrNameLst>
                                      </p:cBhvr>
                                      <p:to>
                                        <p:strVal val="visible"/>
                                      </p:to>
                                    </p:set>
                                  </p:childTnLst>
                                </p:cTn>
                              </p:par>
                              <p:par>
                                <p:cTn id="117" presetID="1" presetClass="exit" presetSubtype="0" fill="hold" grpId="0" nodeType="withEffect">
                                  <p:stCondLst>
                                    <p:cond delay="0"/>
                                  </p:stCondLst>
                                  <p:childTnLst>
                                    <p:set>
                                      <p:cBhvr>
                                        <p:cTn id="118" dur="1" fill="hold">
                                          <p:stCondLst>
                                            <p:cond delay="0"/>
                                          </p:stCondLst>
                                        </p:cTn>
                                        <p:tgtEl>
                                          <p:spTgt spid="4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1" nodeType="clickEffect">
                                  <p:stCondLst>
                                    <p:cond delay="0"/>
                                  </p:stCondLst>
                                  <p:childTnLst>
                                    <p:animMotion origin="layout" path="M 2.77778E-7 -0.00024 C 0.02135 -0.00324 0.04288 -0.00532 0.0526 0.00647 C 0.0625 0.01896 0.06024 0.04649 0.05816 0.07448 " pathEditMode="relative" rAng="0" ptsTypes="aaA">
                                      <p:cBhvr>
                                        <p:cTn id="122" dur="2000" fill="hold"/>
                                        <p:tgtEl>
                                          <p:spTgt spid="10280"/>
                                        </p:tgtEl>
                                        <p:attrNameLst>
                                          <p:attrName>ppt_x</p:attrName>
                                          <p:attrName>ppt_y</p:attrName>
                                        </p:attrNameLst>
                                      </p:cBhvr>
                                      <p:rCtr x="31" y="35"/>
                                    </p:animMotion>
                                  </p:childTnLst>
                                </p:cTn>
                              </p:par>
                              <p:par>
                                <p:cTn id="123" presetID="10" presetClass="exit" presetSubtype="0" fill="hold" nodeType="withEffect">
                                  <p:stCondLst>
                                    <p:cond delay="0"/>
                                  </p:stCondLst>
                                  <p:childTnLst>
                                    <p:animEffect transition="out" filter="fade">
                                      <p:cBhvr>
                                        <p:cTn id="124" dur="1000"/>
                                        <p:tgtEl>
                                          <p:spTgt spid="3"/>
                                        </p:tgtEl>
                                      </p:cBhvr>
                                    </p:animEffect>
                                    <p:set>
                                      <p:cBhvr>
                                        <p:cTn id="125"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P spid="142360" grpId="0" animBg="1"/>
      <p:bldP spid="142360" grpId="1" animBg="1"/>
      <p:bldP spid="142360" grpId="2" animBg="1"/>
      <p:bldP spid="142360" grpId="3" animBg="1"/>
      <p:bldP spid="142361" grpId="0" animBg="1"/>
      <p:bldP spid="142361" grpId="1" animBg="1"/>
      <p:bldP spid="142361" grpId="2" animBg="1"/>
      <p:bldP spid="142361" grpId="3" animBg="1"/>
      <p:bldP spid="142361" grpId="4" animBg="1"/>
      <p:bldP spid="142361" grpId="5" animBg="1"/>
      <p:bldP spid="142362" grpId="0" animBg="1"/>
      <p:bldP spid="142362" grpId="1" animBg="1"/>
      <p:bldP spid="142363" grpId="0" animBg="1"/>
      <p:bldP spid="142363" grpId="1" animBg="1"/>
      <p:bldP spid="142363" grpId="2" animBg="1"/>
      <p:bldP spid="142365" grpId="0"/>
      <p:bldP spid="142365" grpId="1"/>
      <p:bldP spid="142365" grpId="2"/>
      <p:bldP spid="142365" grpId="3"/>
      <p:bldP spid="142365" grpId="4"/>
      <p:bldP spid="142365" grpId="5"/>
      <p:bldP spid="10280" grpId="0" animBg="1"/>
      <p:bldP spid="10280" grpId="1" animBg="1"/>
      <p:bldP spid="10278" grpId="0" animBg="1"/>
      <p:bldP spid="10278" grpId="1" animBg="1"/>
      <p:bldP spid="44" grpId="0"/>
      <p:bldP spid="44" grpId="1"/>
      <p:bldP spid="45" grpId="0"/>
      <p:bldP spid="45" grpId="1"/>
      <p:bldP spid="46" grpId="0"/>
      <p:bldP spid="46" grpId="1"/>
      <p:bldP spid="47" grpId="0"/>
      <p:bldP spid="47" grpId="1"/>
      <p:bldP spid="48" grpId="0"/>
      <p:bldP spid="48" grpId="1"/>
      <p:bldP spid="49" grpId="0"/>
      <p:bldP spid="49" grpId="1"/>
      <p:bldP spid="51" grpId="0" animBg="1"/>
      <p:bldP spid="5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Upcoming Challenges</a:t>
            </a:r>
            <a:endParaRPr lang="en-US" dirty="0"/>
          </a:p>
        </p:txBody>
      </p:sp>
      <p:sp>
        <p:nvSpPr>
          <p:cNvPr id="6147" name="Content Placeholder 8"/>
          <p:cNvSpPr>
            <a:spLocks noGrp="1"/>
          </p:cNvSpPr>
          <p:nvPr>
            <p:ph idx="1"/>
          </p:nvPr>
        </p:nvSpPr>
        <p:spPr>
          <a:xfrm>
            <a:off x="304800" y="1295400"/>
            <a:ext cx="8686800" cy="3648075"/>
          </a:xfrm>
        </p:spPr>
        <p:txBody>
          <a:bodyPr/>
          <a:lstStyle/>
          <a:p>
            <a:r>
              <a:rPr lang="en-US" dirty="0" smtClean="0"/>
              <a:t>Continued refinement and integration</a:t>
            </a:r>
          </a:p>
          <a:p>
            <a:r>
              <a:rPr lang="en-US" dirty="0" smtClean="0"/>
              <a:t>Integrate with complex perception and motor systems</a:t>
            </a:r>
          </a:p>
          <a:p>
            <a:r>
              <a:rPr lang="en-US" dirty="0" smtClean="0"/>
              <a:t>Adding/learning lots of world knowledge </a:t>
            </a:r>
          </a:p>
          <a:p>
            <a:pPr lvl="1">
              <a:buFont typeface="Times New Roman" pitchFamily="18" charset="0"/>
              <a:buChar char="+"/>
            </a:pPr>
            <a:r>
              <a:rPr lang="en-US" dirty="0" smtClean="0"/>
              <a:t>Language, Spatial, Temporal Reasoning, …</a:t>
            </a:r>
          </a:p>
          <a:p>
            <a:r>
              <a:rPr lang="en-US" dirty="0" smtClean="0"/>
              <a:t>Scaling up to large bodies of knowledge </a:t>
            </a:r>
          </a:p>
          <a:p>
            <a:pPr lvl="1"/>
            <a:r>
              <a:rPr lang="en-US" dirty="0" smtClean="0"/>
              <a:t>Build up from instruction, experience, exploration, … </a:t>
            </a:r>
          </a:p>
          <a:p>
            <a:endParaRPr lang="en-US" dirty="0" smtClean="0"/>
          </a:p>
        </p:txBody>
      </p:sp>
      <p:sp>
        <p:nvSpPr>
          <p:cNvPr id="7" name="Slide Number Placeholder 6"/>
          <p:cNvSpPr>
            <a:spLocks noGrp="1"/>
          </p:cNvSpPr>
          <p:nvPr>
            <p:ph type="sldNum" sz="quarter" idx="10"/>
          </p:nvPr>
        </p:nvSpPr>
        <p:spPr/>
        <p:txBody>
          <a:bodyPr/>
          <a:lstStyle/>
          <a:p>
            <a:pPr>
              <a:defRPr/>
            </a:pPr>
            <a:fld id="{B922380A-8D3C-4912-9929-32657FF41541}" type="slidenum">
              <a:rPr lang="en-US" smtClean="0"/>
              <a:pPr>
                <a:defRPr/>
              </a:pPr>
              <a:t>56</a:t>
            </a:fld>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1000"/>
                                        <p:tgtEl>
                                          <p:spTgt spid="614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fade">
                                      <p:cBhvr>
                                        <p:cTn id="20" dur="1000"/>
                                        <p:tgtEl>
                                          <p:spTgt spid="614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Effect transition="in" filter="fade">
                                      <p:cBhvr>
                                        <p:cTn id="25" dur="1000"/>
                                        <p:tgtEl>
                                          <p:spTgt spid="614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47">
                                            <p:txEl>
                                              <p:pRg st="5" end="5"/>
                                            </p:txEl>
                                          </p:spTgt>
                                        </p:tgtEl>
                                        <p:attrNameLst>
                                          <p:attrName>style.visibility</p:attrName>
                                        </p:attrNameLst>
                                      </p:cBhvr>
                                      <p:to>
                                        <p:strVal val="visible"/>
                                      </p:to>
                                    </p:set>
                                    <p:animEffect transition="in" filter="fade">
                                      <p:cBhvr>
                                        <p:cTn id="28" dur="1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mtClean="0"/>
              <a:t>Soar Community</a:t>
            </a:r>
          </a:p>
        </p:txBody>
      </p:sp>
      <p:sp>
        <p:nvSpPr>
          <p:cNvPr id="139267" name="Rectangle 3"/>
          <p:cNvSpPr>
            <a:spLocks noGrp="1" noChangeArrowheads="1"/>
          </p:cNvSpPr>
          <p:nvPr>
            <p:ph idx="1"/>
          </p:nvPr>
        </p:nvSpPr>
        <p:spPr/>
        <p:txBody>
          <a:bodyPr/>
          <a:lstStyle/>
          <a:p>
            <a:r>
              <a:rPr lang="en-US" dirty="0" smtClean="0"/>
              <a:t>Soar Website</a:t>
            </a:r>
          </a:p>
          <a:p>
            <a:pPr lvl="1"/>
            <a:r>
              <a:rPr lang="en-US" sz="2400" dirty="0" smtClean="0"/>
              <a:t>http://sitemaker.umich.edu/soar</a:t>
            </a:r>
          </a:p>
          <a:p>
            <a:r>
              <a:rPr lang="en-US" dirty="0" smtClean="0"/>
              <a:t>Soar Workshop every June in Ann Arbor</a:t>
            </a:r>
          </a:p>
          <a:p>
            <a:pPr lvl="1"/>
            <a:r>
              <a:rPr lang="en-US" dirty="0" smtClean="0"/>
              <a:t>June 22-26, 2009</a:t>
            </a:r>
          </a:p>
          <a:p>
            <a:r>
              <a:rPr lang="en-US" dirty="0" smtClean="0"/>
              <a:t>Soar-group</a:t>
            </a:r>
          </a:p>
          <a:p>
            <a:pPr lvl="1"/>
            <a:r>
              <a:rPr lang="en-US" sz="2400" dirty="0" smtClean="0"/>
              <a:t>http://lists.sourceforge.net/lists/listinfo/soar-group</a:t>
            </a:r>
          </a:p>
          <a:p>
            <a:pPr lvl="1"/>
            <a:r>
              <a:rPr lang="en-US" sz="2400" dirty="0" smtClean="0"/>
              <a:t>Low traffic</a:t>
            </a:r>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57</a:t>
            </a:fld>
            <a:endParaRPr lang="en-US" dirty="0"/>
          </a:p>
        </p:txBody>
      </p:sp>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Thanks to </a:t>
            </a:r>
            <a:endParaRPr lang="en-US" dirty="0"/>
          </a:p>
        </p:txBody>
      </p:sp>
      <p:sp>
        <p:nvSpPr>
          <p:cNvPr id="5" name="Content Placeholder 4"/>
          <p:cNvSpPr txBox="1">
            <a:spLocks noGrp="1"/>
          </p:cNvSpPr>
          <p:nvPr>
            <p:ph idx="1"/>
          </p:nvPr>
        </p:nvSpPr>
        <p:spPr>
          <a:xfrm>
            <a:off x="304800" y="1295400"/>
            <a:ext cx="8686800" cy="5003800"/>
          </a:xfrm>
        </p:spPr>
        <p:txBody>
          <a:bodyPr rtlCol="0">
            <a:spAutoFit/>
          </a:bodyPr>
          <a:lstStyle/>
          <a:p>
            <a:pPr>
              <a:buFontTx/>
              <a:buNone/>
              <a:defRPr/>
            </a:pPr>
            <a:r>
              <a:rPr lang="en-US" sz="2800" dirty="0" smtClean="0"/>
              <a:t>Funding Agencies:</a:t>
            </a:r>
          </a:p>
          <a:p>
            <a:pPr>
              <a:buFontTx/>
              <a:buNone/>
              <a:defRPr/>
            </a:pPr>
            <a:r>
              <a:rPr lang="en-US" sz="2800" dirty="0" smtClean="0"/>
              <a:t>    NSF, DARPA, ONR</a:t>
            </a:r>
          </a:p>
          <a:p>
            <a:pPr>
              <a:buFontTx/>
              <a:buNone/>
              <a:defRPr/>
            </a:pPr>
            <a:r>
              <a:rPr lang="en-US" sz="2800" dirty="0" smtClean="0"/>
              <a:t>Ph.D. students: </a:t>
            </a:r>
          </a:p>
          <a:p>
            <a:pPr indent="1588">
              <a:buFontTx/>
              <a:buNone/>
              <a:defRPr/>
            </a:pPr>
            <a:r>
              <a:rPr lang="en-US" sz="2800" dirty="0" smtClean="0"/>
              <a:t>Nate Derbinsky, Nicholas Gorski, Scott Lathrop, Robert Marinier, Andrew Nuxoll, Yongjia Wang, Samuel Wintermute, Joseph Xu</a:t>
            </a:r>
          </a:p>
          <a:p>
            <a:pPr>
              <a:buFontTx/>
              <a:buNone/>
              <a:defRPr/>
            </a:pPr>
            <a:r>
              <a:rPr lang="en-US" sz="2800" dirty="0" smtClean="0"/>
              <a:t>Research Programmers:</a:t>
            </a:r>
          </a:p>
          <a:p>
            <a:pPr indent="1588">
              <a:buFontTx/>
              <a:buNone/>
              <a:defRPr/>
            </a:pPr>
            <a:r>
              <a:rPr lang="en-US" sz="2800" dirty="0" smtClean="0"/>
              <a:t>Karen Coulter, Jonathan Voigt</a:t>
            </a:r>
          </a:p>
          <a:p>
            <a:pPr>
              <a:buFontTx/>
              <a:buNone/>
              <a:defRPr/>
            </a:pPr>
            <a:r>
              <a:rPr lang="en-US" sz="2800" dirty="0" smtClean="0"/>
              <a:t>Continued inspiration:</a:t>
            </a:r>
          </a:p>
          <a:p>
            <a:pPr>
              <a:buFontTx/>
              <a:buNone/>
              <a:defRPr/>
            </a:pPr>
            <a:r>
              <a:rPr lang="en-US" sz="2800" dirty="0" smtClean="0"/>
              <a:t>	Allen Newell</a:t>
            </a:r>
          </a:p>
        </p:txBody>
      </p:sp>
      <p:sp>
        <p:nvSpPr>
          <p:cNvPr id="4" name="Slide Number Placeholder 3"/>
          <p:cNvSpPr>
            <a:spLocks noGrp="1"/>
          </p:cNvSpPr>
          <p:nvPr>
            <p:ph type="sldNum" sz="quarter" idx="10"/>
          </p:nvPr>
        </p:nvSpPr>
        <p:spPr/>
        <p:txBody>
          <a:bodyPr/>
          <a:lstStyle/>
          <a:p>
            <a:pPr>
              <a:defRPr/>
            </a:pPr>
            <a:fld id="{F1491B62-D409-4038-A9D5-0F50D3D1A368}" type="slidenum">
              <a:rPr lang="en-US" smtClean="0"/>
              <a:pPr>
                <a:defRPr/>
              </a:pPr>
              <a:t>58</a:t>
            </a:fld>
            <a:endParaRPr lang="en-US"/>
          </a:p>
        </p:txBody>
      </p:sp>
    </p:spTree>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87325" y="112713"/>
            <a:ext cx="1427163" cy="1387475"/>
          </a:xfrm>
          <a:prstGeom prst="rect">
            <a:avLst/>
          </a:prstGeom>
          <a:noFill/>
          <a:ln w="9525">
            <a:solidFill>
              <a:schemeClr val="tx1"/>
            </a:solidFill>
            <a:miter lim="800000"/>
            <a:headEnd/>
            <a:tailEnd/>
          </a:ln>
          <a:effectLst>
            <a:outerShdw dist="38100" dir="2700000" algn="tl" rotWithShape="0">
              <a:srgbClr val="000000">
                <a:alpha val="39999"/>
              </a:srgbClr>
            </a:outerShdw>
          </a:effectLst>
        </p:spPr>
      </p:pic>
      <p:pic>
        <p:nvPicPr>
          <p:cNvPr id="3075" name="Picture 3"/>
          <p:cNvPicPr>
            <a:picLocks noChangeAspect="1" noChangeArrowheads="1"/>
          </p:cNvPicPr>
          <p:nvPr/>
        </p:nvPicPr>
        <p:blipFill>
          <a:blip r:embed="rId4"/>
          <a:srcRect/>
          <a:stretch>
            <a:fillRect/>
          </a:stretch>
        </p:blipFill>
        <p:spPr bwMode="auto">
          <a:xfrm>
            <a:off x="3284538" y="5000625"/>
            <a:ext cx="1304925" cy="1727200"/>
          </a:xfrm>
          <a:prstGeom prst="rect">
            <a:avLst/>
          </a:prstGeom>
          <a:noFill/>
          <a:ln w="9525">
            <a:solidFill>
              <a:schemeClr val="tx1"/>
            </a:solidFill>
            <a:miter lim="800000"/>
            <a:headEnd/>
            <a:tailEnd/>
          </a:ln>
          <a:effectLst>
            <a:outerShdw dist="38100" dir="2700000" algn="tl" rotWithShape="0">
              <a:srgbClr val="000000">
                <a:alpha val="39999"/>
              </a:srgbClr>
            </a:outerShdw>
          </a:effectLst>
        </p:spPr>
      </p:pic>
      <p:pic>
        <p:nvPicPr>
          <p:cNvPr id="3077" name="Picture 5"/>
          <p:cNvPicPr>
            <a:picLocks noChangeAspect="1" noChangeArrowheads="1"/>
          </p:cNvPicPr>
          <p:nvPr/>
        </p:nvPicPr>
        <p:blipFill>
          <a:blip r:embed="rId5">
            <a:lum bright="10000"/>
          </a:blip>
          <a:srcRect/>
          <a:stretch>
            <a:fillRect/>
          </a:stretch>
        </p:blipFill>
        <p:spPr bwMode="auto">
          <a:xfrm>
            <a:off x="5686425" y="112713"/>
            <a:ext cx="1768475" cy="17954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78" name="Picture 6"/>
          <p:cNvPicPr>
            <a:picLocks noChangeAspect="1" noChangeArrowheads="1"/>
          </p:cNvPicPr>
          <p:nvPr/>
        </p:nvPicPr>
        <p:blipFill>
          <a:blip r:embed="rId6"/>
          <a:srcRect/>
          <a:stretch>
            <a:fillRect/>
          </a:stretch>
        </p:blipFill>
        <p:spPr bwMode="auto">
          <a:xfrm>
            <a:off x="7539038" y="1998663"/>
            <a:ext cx="1465262" cy="1403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79" name="Picture 7"/>
          <p:cNvPicPr>
            <a:picLocks noChangeAspect="1" noChangeArrowheads="1"/>
          </p:cNvPicPr>
          <p:nvPr/>
        </p:nvPicPr>
        <p:blipFill>
          <a:blip r:embed="rId7"/>
          <a:srcRect/>
          <a:stretch>
            <a:fillRect/>
          </a:stretch>
        </p:blipFill>
        <p:spPr bwMode="auto">
          <a:xfrm>
            <a:off x="7707313" y="3497263"/>
            <a:ext cx="1296987" cy="1401762"/>
          </a:xfrm>
          <a:prstGeom prst="rect">
            <a:avLst/>
          </a:prstGeom>
          <a:noFill/>
          <a:ln w="9525">
            <a:solidFill>
              <a:schemeClr val="tx1"/>
            </a:solidFill>
            <a:miter lim="800000"/>
            <a:headEnd/>
            <a:tailEnd/>
          </a:ln>
          <a:effectLst>
            <a:outerShdw dist="38100" dir="2700000" algn="tl" rotWithShape="0">
              <a:srgbClr val="000000">
                <a:alpha val="39999"/>
              </a:srgbClr>
            </a:outerShdw>
          </a:effectLst>
        </p:spPr>
      </p:pic>
      <p:pic>
        <p:nvPicPr>
          <p:cNvPr id="3081" name="Picture 9"/>
          <p:cNvPicPr>
            <a:picLocks noChangeAspect="1" noChangeArrowheads="1"/>
          </p:cNvPicPr>
          <p:nvPr/>
        </p:nvPicPr>
        <p:blipFill>
          <a:blip r:embed="rId8"/>
          <a:srcRect/>
          <a:stretch>
            <a:fillRect/>
          </a:stretch>
        </p:blipFill>
        <p:spPr bwMode="auto">
          <a:xfrm>
            <a:off x="7616825" y="112713"/>
            <a:ext cx="1387475" cy="17907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82" name="Picture 10"/>
          <p:cNvPicPr>
            <a:picLocks noChangeAspect="1" noChangeArrowheads="1"/>
          </p:cNvPicPr>
          <p:nvPr/>
        </p:nvPicPr>
        <p:blipFill>
          <a:blip r:embed="rId9"/>
          <a:srcRect/>
          <a:stretch>
            <a:fillRect/>
          </a:stretch>
        </p:blipFill>
        <p:spPr bwMode="auto">
          <a:xfrm>
            <a:off x="4694238" y="2043113"/>
            <a:ext cx="1296987" cy="15017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85" name="Picture 13"/>
          <p:cNvPicPr>
            <a:picLocks noChangeAspect="1" noChangeArrowheads="1"/>
          </p:cNvPicPr>
          <p:nvPr/>
        </p:nvPicPr>
        <p:blipFill>
          <a:blip r:embed="rId10">
            <a:lum bright="10000"/>
          </a:blip>
          <a:srcRect/>
          <a:stretch>
            <a:fillRect/>
          </a:stretch>
        </p:blipFill>
        <p:spPr bwMode="auto">
          <a:xfrm>
            <a:off x="6303963" y="5132388"/>
            <a:ext cx="1198562" cy="15954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87" name="Picture 15"/>
          <p:cNvPicPr>
            <a:picLocks noChangeAspect="1" noChangeArrowheads="1"/>
          </p:cNvPicPr>
          <p:nvPr/>
        </p:nvPicPr>
        <p:blipFill>
          <a:blip r:embed="rId11"/>
          <a:srcRect/>
          <a:stretch>
            <a:fillRect/>
          </a:stretch>
        </p:blipFill>
        <p:spPr bwMode="auto">
          <a:xfrm>
            <a:off x="1809750" y="1068388"/>
            <a:ext cx="690563" cy="6905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88" name="Picture 16"/>
          <p:cNvPicPr>
            <a:picLocks noChangeAspect="1" noChangeArrowheads="1"/>
          </p:cNvPicPr>
          <p:nvPr/>
        </p:nvPicPr>
        <p:blipFill>
          <a:blip r:embed="rId12"/>
          <a:srcRect t="12147" b="10039"/>
          <a:stretch>
            <a:fillRect/>
          </a:stretch>
        </p:blipFill>
        <p:spPr bwMode="auto">
          <a:xfrm>
            <a:off x="6205538" y="2268538"/>
            <a:ext cx="1119187" cy="11588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89" name="Picture 17"/>
          <p:cNvPicPr>
            <a:picLocks noChangeAspect="1" noChangeArrowheads="1"/>
          </p:cNvPicPr>
          <p:nvPr/>
        </p:nvPicPr>
        <p:blipFill>
          <a:blip r:embed="rId13"/>
          <a:srcRect/>
          <a:stretch>
            <a:fillRect/>
          </a:stretch>
        </p:blipFill>
        <p:spPr bwMode="auto">
          <a:xfrm>
            <a:off x="6342063" y="3787775"/>
            <a:ext cx="982662" cy="9826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90" name="Picture 18"/>
          <p:cNvPicPr>
            <a:picLocks noChangeAspect="1" noChangeArrowheads="1"/>
          </p:cNvPicPr>
          <p:nvPr/>
        </p:nvPicPr>
        <p:blipFill>
          <a:blip r:embed="rId14"/>
          <a:srcRect l="4561"/>
          <a:stretch>
            <a:fillRect/>
          </a:stretch>
        </p:blipFill>
        <p:spPr bwMode="auto">
          <a:xfrm>
            <a:off x="2698750" y="112713"/>
            <a:ext cx="1208088" cy="17668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91" name="Picture 19"/>
          <p:cNvPicPr>
            <a:picLocks noChangeAspect="1" noChangeArrowheads="1"/>
          </p:cNvPicPr>
          <p:nvPr/>
        </p:nvPicPr>
        <p:blipFill>
          <a:blip r:embed="rId15"/>
          <a:srcRect/>
          <a:stretch>
            <a:fillRect/>
          </a:stretch>
        </p:blipFill>
        <p:spPr bwMode="auto">
          <a:xfrm>
            <a:off x="1776413" y="112713"/>
            <a:ext cx="762000" cy="76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92" name="Picture 20"/>
          <p:cNvPicPr>
            <a:picLocks noChangeAspect="1" noChangeArrowheads="1"/>
          </p:cNvPicPr>
          <p:nvPr/>
        </p:nvPicPr>
        <p:blipFill>
          <a:blip r:embed="rId16"/>
          <a:srcRect/>
          <a:stretch>
            <a:fillRect/>
          </a:stretch>
        </p:blipFill>
        <p:spPr bwMode="auto">
          <a:xfrm>
            <a:off x="7659688" y="4994275"/>
            <a:ext cx="1344612" cy="17335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93" name="Picture 21"/>
          <p:cNvPicPr>
            <a:picLocks noChangeAspect="1" noChangeArrowheads="1"/>
          </p:cNvPicPr>
          <p:nvPr/>
        </p:nvPicPr>
        <p:blipFill>
          <a:blip r:embed="rId17"/>
          <a:srcRect/>
          <a:stretch>
            <a:fillRect/>
          </a:stretch>
        </p:blipFill>
        <p:spPr bwMode="auto">
          <a:xfrm>
            <a:off x="4787900" y="3692525"/>
            <a:ext cx="1171575" cy="11715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094" name="Picture 22"/>
          <p:cNvPicPr>
            <a:picLocks noChangeAspect="1" noChangeArrowheads="1"/>
          </p:cNvPicPr>
          <p:nvPr/>
        </p:nvPicPr>
        <p:blipFill>
          <a:blip r:embed="rId18"/>
          <a:srcRect/>
          <a:stretch>
            <a:fillRect/>
          </a:stretch>
        </p:blipFill>
        <p:spPr bwMode="auto">
          <a:xfrm>
            <a:off x="187325" y="5084763"/>
            <a:ext cx="1362075" cy="16430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19"/>
          <a:srcRect/>
          <a:stretch>
            <a:fillRect/>
          </a:stretch>
        </p:blipFill>
        <p:spPr bwMode="auto">
          <a:xfrm>
            <a:off x="4746625" y="5013325"/>
            <a:ext cx="1400175" cy="17145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 name="Picture 2"/>
          <p:cNvPicPr>
            <a:picLocks noChangeAspect="1" noChangeArrowheads="1"/>
          </p:cNvPicPr>
          <p:nvPr/>
        </p:nvPicPr>
        <p:blipFill>
          <a:blip r:embed="rId20"/>
          <a:srcRect/>
          <a:stretch>
            <a:fillRect/>
          </a:stretch>
        </p:blipFill>
        <p:spPr bwMode="auto">
          <a:xfrm>
            <a:off x="1706563" y="4637088"/>
            <a:ext cx="1420812" cy="20907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7" name="Picture 3" descr="B0A7FBD2-C387-4DBB-A32C-E7828ECB36D3@covrinet"/>
          <p:cNvPicPr>
            <a:picLocks noChangeAspect="1" noChangeArrowheads="1"/>
          </p:cNvPicPr>
          <p:nvPr/>
        </p:nvPicPr>
        <p:blipFill>
          <a:blip r:embed="rId21"/>
          <a:srcRect/>
          <a:stretch>
            <a:fillRect/>
          </a:stretch>
        </p:blipFill>
        <p:spPr bwMode="auto">
          <a:xfrm>
            <a:off x="4068763" y="112713"/>
            <a:ext cx="1455737" cy="17811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4" name="Picture 2"/>
          <p:cNvPicPr>
            <a:picLocks noChangeAspect="1" noChangeArrowheads="1"/>
          </p:cNvPicPr>
          <p:nvPr/>
        </p:nvPicPr>
        <p:blipFill>
          <a:blip r:embed="rId22">
            <a:lum bright="10000"/>
          </a:blip>
          <a:srcRect/>
          <a:stretch>
            <a:fillRect/>
          </a:stretch>
        </p:blipFill>
        <p:spPr bwMode="auto">
          <a:xfrm>
            <a:off x="3149600" y="2466975"/>
            <a:ext cx="1330325" cy="1962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5" name="Picture 3"/>
          <p:cNvPicPr>
            <a:picLocks noChangeAspect="1" noChangeArrowheads="1"/>
          </p:cNvPicPr>
          <p:nvPr/>
        </p:nvPicPr>
        <p:blipFill>
          <a:blip r:embed="rId23"/>
          <a:srcRect/>
          <a:stretch>
            <a:fillRect/>
          </a:stretch>
        </p:blipFill>
        <p:spPr bwMode="auto">
          <a:xfrm>
            <a:off x="1522413" y="2320925"/>
            <a:ext cx="1412875" cy="18748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6" name="Picture 4"/>
          <p:cNvPicPr>
            <a:picLocks noChangeAspect="1" noChangeArrowheads="1"/>
          </p:cNvPicPr>
          <p:nvPr/>
        </p:nvPicPr>
        <p:blipFill>
          <a:blip r:embed="rId24">
            <a:lum bright="10000"/>
          </a:blip>
          <a:srcRect/>
          <a:stretch>
            <a:fillRect/>
          </a:stretch>
        </p:blipFill>
        <p:spPr bwMode="auto">
          <a:xfrm>
            <a:off x="187325" y="1666875"/>
            <a:ext cx="1120775" cy="14557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 name="Picture 2"/>
          <p:cNvPicPr>
            <a:picLocks noChangeAspect="1" noChangeArrowheads="1"/>
          </p:cNvPicPr>
          <p:nvPr/>
        </p:nvPicPr>
        <p:blipFill>
          <a:blip r:embed="rId25"/>
          <a:srcRect/>
          <a:stretch>
            <a:fillRect/>
          </a:stretch>
        </p:blipFill>
        <p:spPr bwMode="auto">
          <a:xfrm>
            <a:off x="187325" y="3289300"/>
            <a:ext cx="1160463" cy="1628775"/>
          </a:xfrm>
          <a:prstGeom prst="rect">
            <a:avLst/>
          </a:prstGeom>
          <a:noFill/>
          <a:ln w="9525">
            <a:solidFill>
              <a:schemeClr val="tx1"/>
            </a:solidFill>
            <a:miter lim="800000"/>
            <a:headEnd/>
            <a:tailEnd/>
          </a:ln>
          <a:effectLst>
            <a:outerShdw dist="38100" dir="2700000" algn="tl" rotWithShape="0">
              <a:srgbClr val="000000">
                <a:alpha val="39999"/>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91"/>
                                        </p:tgtEl>
                                        <p:attrNameLst>
                                          <p:attrName>style.visibility</p:attrName>
                                        </p:attrNameLst>
                                      </p:cBhvr>
                                      <p:to>
                                        <p:strVal val="visible"/>
                                      </p:to>
                                    </p:set>
                                    <p:animEffect transition="in" filter="fade">
                                      <p:cBhvr>
                                        <p:cTn id="11" dur="500"/>
                                        <p:tgtEl>
                                          <p:spTgt spid="30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89"/>
                                        </p:tgtEl>
                                        <p:attrNameLst>
                                          <p:attrName>style.visibility</p:attrName>
                                        </p:attrNameLst>
                                      </p:cBhvr>
                                      <p:to>
                                        <p:strVal val="visible"/>
                                      </p:to>
                                    </p:set>
                                    <p:animEffect transition="in" filter="fade">
                                      <p:cBhvr>
                                        <p:cTn id="27" dur="500"/>
                                        <p:tgtEl>
                                          <p:spTgt spid="308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81"/>
                                        </p:tgtEl>
                                        <p:attrNameLst>
                                          <p:attrName>style.visibility</p:attrName>
                                        </p:attrNameLst>
                                      </p:cBhvr>
                                      <p:to>
                                        <p:strVal val="visible"/>
                                      </p:to>
                                    </p:set>
                                    <p:animEffect transition="in" filter="fade">
                                      <p:cBhvr>
                                        <p:cTn id="31" dur="500"/>
                                        <p:tgtEl>
                                          <p:spTgt spid="308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82"/>
                                        </p:tgtEl>
                                        <p:attrNameLst>
                                          <p:attrName>style.visibility</p:attrName>
                                        </p:attrNameLst>
                                      </p:cBhvr>
                                      <p:to>
                                        <p:strVal val="visible"/>
                                      </p:to>
                                    </p:set>
                                    <p:animEffect transition="in" filter="fade">
                                      <p:cBhvr>
                                        <p:cTn id="39" dur="500"/>
                                        <p:tgtEl>
                                          <p:spTgt spid="308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078"/>
                                        </p:tgtEl>
                                        <p:attrNameLst>
                                          <p:attrName>style.visibility</p:attrName>
                                        </p:attrNameLst>
                                      </p:cBhvr>
                                      <p:to>
                                        <p:strVal val="visible"/>
                                      </p:to>
                                    </p:set>
                                    <p:animEffect transition="in" filter="fade">
                                      <p:cBhvr>
                                        <p:cTn id="43" dur="500"/>
                                        <p:tgtEl>
                                          <p:spTgt spid="307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077"/>
                                        </p:tgtEl>
                                        <p:attrNameLst>
                                          <p:attrName>style.visibility</p:attrName>
                                        </p:attrNameLst>
                                      </p:cBhvr>
                                      <p:to>
                                        <p:strVal val="visible"/>
                                      </p:to>
                                    </p:set>
                                    <p:animEffect transition="in" filter="fade">
                                      <p:cBhvr>
                                        <p:cTn id="47" dur="500"/>
                                        <p:tgtEl>
                                          <p:spTgt spid="307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093"/>
                                        </p:tgtEl>
                                        <p:attrNameLst>
                                          <p:attrName>style.visibility</p:attrName>
                                        </p:attrNameLst>
                                      </p:cBhvr>
                                      <p:to>
                                        <p:strVal val="visible"/>
                                      </p:to>
                                    </p:set>
                                    <p:animEffect transition="in" filter="fade">
                                      <p:cBhvr>
                                        <p:cTn id="51" dur="500"/>
                                        <p:tgtEl>
                                          <p:spTgt spid="309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092"/>
                                        </p:tgtEl>
                                        <p:attrNameLst>
                                          <p:attrName>style.visibility</p:attrName>
                                        </p:attrNameLst>
                                      </p:cBhvr>
                                      <p:to>
                                        <p:strVal val="visible"/>
                                      </p:to>
                                    </p:set>
                                    <p:animEffect transition="in" filter="fade">
                                      <p:cBhvr>
                                        <p:cTn id="55" dur="500"/>
                                        <p:tgtEl>
                                          <p:spTgt spid="309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90"/>
                                        </p:tgtEl>
                                        <p:attrNameLst>
                                          <p:attrName>style.visibility</p:attrName>
                                        </p:attrNameLst>
                                      </p:cBhvr>
                                      <p:to>
                                        <p:strVal val="visible"/>
                                      </p:to>
                                    </p:set>
                                    <p:animEffect transition="in" filter="fade">
                                      <p:cBhvr>
                                        <p:cTn id="63" dur="500"/>
                                        <p:tgtEl>
                                          <p:spTgt spid="309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085"/>
                                        </p:tgtEl>
                                        <p:attrNameLst>
                                          <p:attrName>style.visibility</p:attrName>
                                        </p:attrNameLst>
                                      </p:cBhvr>
                                      <p:to>
                                        <p:strVal val="visible"/>
                                      </p:to>
                                    </p:set>
                                    <p:animEffect transition="in" filter="fade">
                                      <p:cBhvr>
                                        <p:cTn id="67" dur="500"/>
                                        <p:tgtEl>
                                          <p:spTgt spid="308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079"/>
                                        </p:tgtEl>
                                        <p:attrNameLst>
                                          <p:attrName>style.visibility</p:attrName>
                                        </p:attrNameLst>
                                      </p:cBhvr>
                                      <p:to>
                                        <p:strVal val="visible"/>
                                      </p:to>
                                    </p:set>
                                    <p:animEffect transition="in" filter="fade">
                                      <p:cBhvr>
                                        <p:cTn id="71" dur="500"/>
                                        <p:tgtEl>
                                          <p:spTgt spid="3079"/>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075"/>
                                        </p:tgtEl>
                                        <p:attrNameLst>
                                          <p:attrName>style.visibility</p:attrName>
                                        </p:attrNameLst>
                                      </p:cBhvr>
                                      <p:to>
                                        <p:strVal val="visible"/>
                                      </p:to>
                                    </p:set>
                                    <p:animEffect transition="in" filter="fade">
                                      <p:cBhvr>
                                        <p:cTn id="75" dur="500"/>
                                        <p:tgtEl>
                                          <p:spTgt spid="307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094"/>
                                        </p:tgtEl>
                                        <p:attrNameLst>
                                          <p:attrName>style.visibility</p:attrName>
                                        </p:attrNameLst>
                                      </p:cBhvr>
                                      <p:to>
                                        <p:strVal val="visible"/>
                                      </p:to>
                                    </p:set>
                                    <p:animEffect transition="in" filter="fade">
                                      <p:cBhvr>
                                        <p:cTn id="79" dur="500"/>
                                        <p:tgtEl>
                                          <p:spTgt spid="309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088"/>
                                        </p:tgtEl>
                                        <p:attrNameLst>
                                          <p:attrName>style.visibility</p:attrName>
                                        </p:attrNameLst>
                                      </p:cBhvr>
                                      <p:to>
                                        <p:strVal val="visible"/>
                                      </p:to>
                                    </p:set>
                                    <p:animEffect transition="in" filter="fade">
                                      <p:cBhvr>
                                        <p:cTn id="83" dur="500"/>
                                        <p:tgtEl>
                                          <p:spTgt spid="308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087"/>
                                        </p:tgtEl>
                                        <p:attrNameLst>
                                          <p:attrName>style.visibility</p:attrName>
                                        </p:attrNameLst>
                                      </p:cBhvr>
                                      <p:to>
                                        <p:strVal val="visible"/>
                                      </p:to>
                                    </p:set>
                                    <p:animEffect transition="in" filter="fade">
                                      <p:cBhvr>
                                        <p:cTn id="87" dur="500"/>
                                        <p:tgtEl>
                                          <p:spTgt spid="308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144463" y="3636963"/>
            <a:ext cx="3884612" cy="674687"/>
          </a:xfrm>
          <a:prstGeom prst="cube">
            <a:avLst>
              <a:gd name="adj" fmla="val 29884"/>
            </a:avLst>
          </a:prstGeom>
          <a:solidFill>
            <a:srgbClr val="3333CC"/>
          </a:solidFill>
          <a:ln w="12700">
            <a:solidFill>
              <a:schemeClr val="bg2"/>
            </a:solidFill>
            <a:miter lim="800000"/>
            <a:headEnd/>
            <a:tailEnd/>
          </a:ln>
        </p:spPr>
        <p:txBody>
          <a:bodyPr wrap="none" anchor="ctr"/>
          <a:lstStyle/>
          <a:p>
            <a:pPr algn="ctr"/>
            <a:r>
              <a:rPr lang="en-US" dirty="0" smtClean="0">
                <a:solidFill>
                  <a:srgbClr val="FFFF00"/>
                </a:solidFill>
              </a:rPr>
              <a:t>Body</a:t>
            </a:r>
            <a:endParaRPr lang="en-US" dirty="0">
              <a:solidFill>
                <a:srgbClr val="FFFF00"/>
              </a:solidFill>
            </a:endParaRPr>
          </a:p>
        </p:txBody>
      </p:sp>
      <p:sp>
        <p:nvSpPr>
          <p:cNvPr id="7171" name="Rectangle 3"/>
          <p:cNvSpPr>
            <a:spLocks noGrp="1" noChangeArrowheads="1"/>
          </p:cNvSpPr>
          <p:nvPr>
            <p:ph type="title"/>
          </p:nvPr>
        </p:nvSpPr>
        <p:spPr/>
        <p:txBody>
          <a:bodyPr/>
          <a:lstStyle/>
          <a:p>
            <a:r>
              <a:rPr lang="en-US" smtClean="0"/>
              <a:t>Cognitive Architecture</a:t>
            </a:r>
          </a:p>
        </p:txBody>
      </p:sp>
      <p:sp>
        <p:nvSpPr>
          <p:cNvPr id="6148" name="Rectangle 4"/>
          <p:cNvSpPr>
            <a:spLocks noGrp="1" noChangeArrowheads="1"/>
          </p:cNvSpPr>
          <p:nvPr>
            <p:ph idx="1"/>
          </p:nvPr>
        </p:nvSpPr>
        <p:spPr>
          <a:xfrm>
            <a:off x="4114801" y="1487487"/>
            <a:ext cx="4924424" cy="5177082"/>
          </a:xfrm>
        </p:spPr>
        <p:txBody>
          <a:bodyPr lIns="9144" rIns="9144"/>
          <a:lstStyle/>
          <a:p>
            <a:pPr marL="228600" indent="-228600">
              <a:lnSpc>
                <a:spcPct val="90000"/>
              </a:lnSpc>
              <a:buFontTx/>
              <a:buNone/>
              <a:defRPr/>
            </a:pPr>
            <a:r>
              <a:rPr lang="en-US" sz="2000" dirty="0" smtClean="0"/>
              <a:t>Fixed mechanisms underlying cognition</a:t>
            </a:r>
          </a:p>
          <a:p>
            <a:pPr marL="457200" lvl="1" indent="-228600">
              <a:lnSpc>
                <a:spcPct val="90000"/>
              </a:lnSpc>
              <a:defRPr/>
            </a:pPr>
            <a:r>
              <a:rPr lang="en-US" sz="1600" dirty="0" smtClean="0"/>
              <a:t>Memories, processing elements, control, interfaces</a:t>
            </a:r>
          </a:p>
          <a:p>
            <a:pPr marL="457200" lvl="1" indent="-228600">
              <a:lnSpc>
                <a:spcPct val="90000"/>
              </a:lnSpc>
              <a:defRPr/>
            </a:pPr>
            <a:r>
              <a:rPr lang="en-US" sz="1600" dirty="0" smtClean="0"/>
              <a:t>Representations of knowledge</a:t>
            </a:r>
          </a:p>
          <a:p>
            <a:pPr marL="457200" lvl="1" indent="-228600">
              <a:lnSpc>
                <a:spcPct val="90000"/>
              </a:lnSpc>
              <a:defRPr/>
            </a:pPr>
            <a:r>
              <a:rPr lang="en-US" sz="1600" dirty="0" smtClean="0"/>
              <a:t>Separation of fixed processes and variable knowledge</a:t>
            </a:r>
          </a:p>
          <a:p>
            <a:pPr marL="457200" lvl="1" indent="-228600">
              <a:lnSpc>
                <a:spcPct val="90000"/>
              </a:lnSpc>
              <a:defRPr/>
            </a:pPr>
            <a:r>
              <a:rPr lang="en-US" sz="1600" dirty="0" smtClean="0"/>
              <a:t>Complex behavior arises from composition of simple primitives</a:t>
            </a:r>
          </a:p>
          <a:p>
            <a:pPr marL="228600" indent="-228600">
              <a:lnSpc>
                <a:spcPct val="90000"/>
              </a:lnSpc>
              <a:buFontTx/>
              <a:buNone/>
              <a:defRPr/>
            </a:pPr>
            <a:r>
              <a:rPr lang="en-US" sz="2000" dirty="0" smtClean="0"/>
              <a:t>Purpose: </a:t>
            </a:r>
          </a:p>
          <a:p>
            <a:pPr marL="457200" lvl="1" indent="-228600">
              <a:lnSpc>
                <a:spcPct val="90000"/>
              </a:lnSpc>
              <a:defRPr/>
            </a:pPr>
            <a:r>
              <a:rPr lang="en-US" sz="1600" dirty="0" smtClean="0"/>
              <a:t>Bring knowledge to bear to select actions to achieve goals</a:t>
            </a:r>
          </a:p>
          <a:p>
            <a:pPr marL="228600" indent="-228600">
              <a:lnSpc>
                <a:spcPct val="90000"/>
              </a:lnSpc>
              <a:buFontTx/>
              <a:buNone/>
              <a:defRPr/>
            </a:pPr>
            <a:r>
              <a:rPr lang="en-US" sz="2000" dirty="0" smtClean="0"/>
              <a:t>Not just a framework </a:t>
            </a:r>
          </a:p>
          <a:p>
            <a:pPr marL="457200" lvl="1" indent="-228600">
              <a:lnSpc>
                <a:spcPct val="90000"/>
              </a:lnSpc>
              <a:defRPr/>
            </a:pPr>
            <a:r>
              <a:rPr lang="en-US" sz="1600" dirty="0" smtClean="0"/>
              <a:t>BDI, NN, logic &amp; probability, rule-based </a:t>
            </a:r>
            <a:r>
              <a:rPr lang="en-US" sz="1600" dirty="0" smtClean="0"/>
              <a:t>systems</a:t>
            </a:r>
          </a:p>
          <a:p>
            <a:pPr marL="457200" lvl="1" indent="-228600">
              <a:lnSpc>
                <a:spcPct val="90000"/>
              </a:lnSpc>
              <a:defRPr/>
            </a:pPr>
            <a:endParaRPr lang="en-US" sz="1600" dirty="0" smtClean="0"/>
          </a:p>
          <a:p>
            <a:pPr marL="57150" indent="-228600">
              <a:lnSpc>
                <a:spcPct val="90000"/>
              </a:lnSpc>
              <a:buNone/>
              <a:defRPr/>
            </a:pPr>
            <a:r>
              <a:rPr lang="en-US" sz="2000" dirty="0" smtClean="0"/>
              <a:t>Important constraints:</a:t>
            </a:r>
          </a:p>
          <a:p>
            <a:pPr marL="457200" lvl="1" indent="-228600">
              <a:lnSpc>
                <a:spcPct val="90000"/>
              </a:lnSpc>
              <a:defRPr/>
            </a:pPr>
            <a:r>
              <a:rPr lang="en-US" sz="1800" dirty="0" smtClean="0"/>
              <a:t>Continual performance</a:t>
            </a:r>
          </a:p>
          <a:p>
            <a:pPr marL="457200" lvl="1" indent="-228600">
              <a:lnSpc>
                <a:spcPct val="90000"/>
              </a:lnSpc>
              <a:defRPr/>
            </a:pPr>
            <a:r>
              <a:rPr lang="en-US" sz="1800" dirty="0" smtClean="0"/>
              <a:t>Real-time performance</a:t>
            </a:r>
          </a:p>
          <a:p>
            <a:pPr marL="457200" lvl="1" indent="-228600">
              <a:lnSpc>
                <a:spcPct val="90000"/>
              </a:lnSpc>
              <a:defRPr/>
            </a:pPr>
            <a:r>
              <a:rPr lang="en-US" sz="1800" dirty="0" smtClean="0"/>
              <a:t>Incremental, on-line learning</a:t>
            </a:r>
            <a:endParaRPr lang="en-US" sz="1800" dirty="0" smtClean="0"/>
          </a:p>
          <a:p>
            <a:pPr marL="457200" lvl="1" indent="-228600">
              <a:lnSpc>
                <a:spcPct val="90000"/>
              </a:lnSpc>
              <a:buNone/>
              <a:defRPr/>
            </a:pPr>
            <a:endParaRPr lang="en-US" sz="1800" dirty="0" smtClean="0"/>
          </a:p>
        </p:txBody>
      </p:sp>
      <p:sp>
        <p:nvSpPr>
          <p:cNvPr id="7173" name="AutoShape 5"/>
          <p:cNvSpPr>
            <a:spLocks noChangeArrowheads="1"/>
          </p:cNvSpPr>
          <p:nvPr/>
        </p:nvSpPr>
        <p:spPr bwMode="auto">
          <a:xfrm>
            <a:off x="139700" y="3171825"/>
            <a:ext cx="3884613" cy="674688"/>
          </a:xfrm>
          <a:prstGeom prst="cube">
            <a:avLst>
              <a:gd name="adj" fmla="val 29884"/>
            </a:avLst>
          </a:prstGeom>
          <a:solidFill>
            <a:srgbClr val="9999FF"/>
          </a:solidFill>
          <a:ln w="12700">
            <a:solidFill>
              <a:schemeClr val="bg2"/>
            </a:solidFill>
            <a:miter lim="800000"/>
            <a:headEnd/>
            <a:tailEnd/>
          </a:ln>
        </p:spPr>
        <p:txBody>
          <a:bodyPr wrap="none" anchor="ctr"/>
          <a:lstStyle/>
          <a:p>
            <a:pPr algn="ctr"/>
            <a:r>
              <a:rPr lang="en-US">
                <a:solidFill>
                  <a:srgbClr val="FFFF00"/>
                </a:solidFill>
              </a:rPr>
              <a:t>Architecture</a:t>
            </a:r>
          </a:p>
        </p:txBody>
      </p:sp>
      <p:sp>
        <p:nvSpPr>
          <p:cNvPr id="7174" name="AutoShape 6"/>
          <p:cNvSpPr>
            <a:spLocks noChangeArrowheads="1"/>
          </p:cNvSpPr>
          <p:nvPr/>
        </p:nvSpPr>
        <p:spPr bwMode="auto">
          <a:xfrm>
            <a:off x="134938" y="1536700"/>
            <a:ext cx="3097212" cy="1828800"/>
          </a:xfrm>
          <a:prstGeom prst="cube">
            <a:avLst>
              <a:gd name="adj" fmla="val 10778"/>
            </a:avLst>
          </a:prstGeom>
          <a:solidFill>
            <a:srgbClr val="6666FF"/>
          </a:solidFill>
          <a:ln w="12700">
            <a:solidFill>
              <a:schemeClr val="bg2"/>
            </a:solidFill>
            <a:miter lim="800000"/>
            <a:headEnd/>
            <a:tailEnd/>
          </a:ln>
        </p:spPr>
        <p:txBody>
          <a:bodyPr wrap="none" anchor="ctr"/>
          <a:lstStyle/>
          <a:p>
            <a:pPr algn="ctr"/>
            <a:r>
              <a:rPr lang="en-US">
                <a:solidFill>
                  <a:srgbClr val="FFFF00"/>
                </a:solidFill>
              </a:rPr>
              <a:t>Knowledge</a:t>
            </a:r>
          </a:p>
        </p:txBody>
      </p:sp>
      <p:sp>
        <p:nvSpPr>
          <p:cNvPr id="7175" name="AutoShape 7"/>
          <p:cNvSpPr>
            <a:spLocks noChangeArrowheads="1"/>
          </p:cNvSpPr>
          <p:nvPr/>
        </p:nvSpPr>
        <p:spPr bwMode="auto">
          <a:xfrm>
            <a:off x="3048000" y="1538288"/>
            <a:ext cx="968375" cy="1828800"/>
          </a:xfrm>
          <a:prstGeom prst="cube">
            <a:avLst>
              <a:gd name="adj" fmla="val 19153"/>
            </a:avLst>
          </a:prstGeom>
          <a:solidFill>
            <a:srgbClr val="9966FF"/>
          </a:solidFill>
          <a:ln w="12700">
            <a:solidFill>
              <a:schemeClr val="bg2"/>
            </a:solidFill>
            <a:miter lim="800000"/>
            <a:headEnd/>
            <a:tailEnd/>
          </a:ln>
        </p:spPr>
        <p:txBody>
          <a:bodyPr wrap="none" anchor="ctr"/>
          <a:lstStyle/>
          <a:p>
            <a:pPr algn="ctr"/>
            <a:r>
              <a:rPr lang="en-US">
                <a:solidFill>
                  <a:srgbClr val="FFFF00"/>
                </a:solidFill>
              </a:rPr>
              <a:t>Goals</a:t>
            </a:r>
          </a:p>
        </p:txBody>
      </p:sp>
      <p:sp>
        <p:nvSpPr>
          <p:cNvPr id="7176" name="AutoShape 8"/>
          <p:cNvSpPr>
            <a:spLocks noChangeArrowheads="1"/>
          </p:cNvSpPr>
          <p:nvPr/>
        </p:nvSpPr>
        <p:spPr bwMode="auto">
          <a:xfrm>
            <a:off x="71438" y="4470400"/>
            <a:ext cx="3957637" cy="2254250"/>
          </a:xfrm>
          <a:prstGeom prst="cube">
            <a:avLst>
              <a:gd name="adj" fmla="val 15588"/>
            </a:avLst>
          </a:prstGeom>
          <a:solidFill>
            <a:srgbClr val="339933"/>
          </a:solidFill>
          <a:ln w="12700">
            <a:solidFill>
              <a:schemeClr val="bg2"/>
            </a:solidFill>
            <a:miter lim="800000"/>
            <a:headEnd/>
            <a:tailEnd/>
          </a:ln>
        </p:spPr>
        <p:txBody>
          <a:bodyPr wrap="none" anchor="ctr"/>
          <a:lstStyle/>
          <a:p>
            <a:pPr algn="ctr"/>
            <a:r>
              <a:rPr lang="en-US" dirty="0" smtClean="0">
                <a:solidFill>
                  <a:srgbClr val="FFFF00"/>
                </a:solidFill>
              </a:rPr>
              <a:t>Task Environment</a:t>
            </a:r>
            <a:endParaRPr lang="en-US" dirty="0">
              <a:solidFill>
                <a:srgbClr val="FFFF00"/>
              </a:solidFill>
            </a:endParaRPr>
          </a:p>
        </p:txBody>
      </p:sp>
      <p:sp>
        <p:nvSpPr>
          <p:cNvPr id="7177" name="AutoShape 9"/>
          <p:cNvSpPr>
            <a:spLocks noChangeArrowheads="1"/>
          </p:cNvSpPr>
          <p:nvPr/>
        </p:nvSpPr>
        <p:spPr bwMode="auto">
          <a:xfrm>
            <a:off x="1243013" y="3868738"/>
            <a:ext cx="404812" cy="815975"/>
          </a:xfrm>
          <a:prstGeom prst="upArrow">
            <a:avLst>
              <a:gd name="adj1" fmla="val 50000"/>
              <a:gd name="adj2" fmla="val 50392"/>
            </a:avLst>
          </a:prstGeom>
          <a:solidFill>
            <a:srgbClr val="2C842C"/>
          </a:solidFill>
          <a:ln w="12700">
            <a:solidFill>
              <a:schemeClr val="bg2"/>
            </a:solidFill>
            <a:miter lim="800000"/>
            <a:headEnd/>
            <a:tailEnd/>
          </a:ln>
        </p:spPr>
        <p:txBody>
          <a:bodyPr wrap="none" anchor="ctr"/>
          <a:lstStyle/>
          <a:p>
            <a:endParaRPr lang="en-US"/>
          </a:p>
        </p:txBody>
      </p:sp>
      <p:sp>
        <p:nvSpPr>
          <p:cNvPr id="7178" name="AutoShape 10"/>
          <p:cNvSpPr>
            <a:spLocks noChangeArrowheads="1"/>
          </p:cNvSpPr>
          <p:nvPr/>
        </p:nvSpPr>
        <p:spPr bwMode="auto">
          <a:xfrm flipV="1">
            <a:off x="2432050" y="3848100"/>
            <a:ext cx="404813" cy="825500"/>
          </a:xfrm>
          <a:prstGeom prst="upArrow">
            <a:avLst>
              <a:gd name="adj1" fmla="val 50000"/>
              <a:gd name="adj2" fmla="val 50980"/>
            </a:avLst>
          </a:prstGeom>
          <a:solidFill>
            <a:srgbClr val="2C842C"/>
          </a:solidFill>
          <a:ln w="12700">
            <a:solidFill>
              <a:schemeClr val="bg2"/>
            </a:solidFill>
            <a:miter lim="800000"/>
            <a:headEnd/>
            <a:tailEnd/>
          </a:ln>
        </p:spPr>
        <p:txBody>
          <a:bodyPr wrap="none" anchor="ctr"/>
          <a:lstStyle/>
          <a:p>
            <a:endParaRPr lang="en-US"/>
          </a:p>
        </p:txBody>
      </p:sp>
      <p:sp>
        <p:nvSpPr>
          <p:cNvPr id="12" name="Slide Number Placeholder 11"/>
          <p:cNvSpPr>
            <a:spLocks noGrp="1"/>
          </p:cNvSpPr>
          <p:nvPr>
            <p:ph type="sldNum" sz="quarter" idx="10"/>
          </p:nvPr>
        </p:nvSpPr>
        <p:spPr/>
        <p:txBody>
          <a:bodyPr/>
          <a:lstStyle/>
          <a:p>
            <a:pPr>
              <a:defRPr/>
            </a:pPr>
            <a:fld id="{BB8DAA28-CB71-4CCD-964C-52F571A2499D}" type="slidenum">
              <a:rPr lang="en-US" smtClean="0"/>
              <a:pPr>
                <a:defRPr/>
              </a:pPr>
              <a:t>6</a:t>
            </a:fld>
            <a:endParaRPr lang="en-US" dirty="0"/>
          </a:p>
        </p:txBody>
      </p:sp>
    </p:spTree>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05"/>
            <a:ext cx="8229600" cy="1143000"/>
          </a:xfrm>
        </p:spPr>
        <p:txBody>
          <a:bodyPr>
            <a:normAutofit fontScale="90000"/>
          </a:bodyPr>
          <a:lstStyle/>
          <a:p>
            <a:pPr>
              <a:defRPr/>
            </a:pPr>
            <a:r>
              <a:rPr lang="en-US" dirty="0" smtClean="0"/>
              <a:t>Challenges in </a:t>
            </a:r>
            <a:br>
              <a:rPr lang="en-US" dirty="0" smtClean="0"/>
            </a:br>
            <a:r>
              <a:rPr lang="en-US" dirty="0" smtClean="0"/>
              <a:t>Cognitive Architecture Research</a:t>
            </a:r>
            <a:endParaRPr lang="en-US" dirty="0"/>
          </a:p>
        </p:txBody>
      </p:sp>
      <p:sp>
        <p:nvSpPr>
          <p:cNvPr id="3" name="Content Placeholder 2"/>
          <p:cNvSpPr>
            <a:spLocks noGrp="1"/>
          </p:cNvSpPr>
          <p:nvPr>
            <p:ph idx="1"/>
          </p:nvPr>
        </p:nvSpPr>
        <p:spPr>
          <a:xfrm>
            <a:off x="-76613" y="1332689"/>
            <a:ext cx="9348199" cy="5134786"/>
          </a:xfrm>
        </p:spPr>
        <p:txBody>
          <a:bodyPr>
            <a:normAutofit fontScale="70000" lnSpcReduction="20000"/>
          </a:bodyPr>
          <a:lstStyle/>
          <a:p>
            <a:pPr>
              <a:defRPr/>
            </a:pPr>
            <a:r>
              <a:rPr lang="en-US" dirty="0" smtClean="0"/>
              <a:t>Dynamic taskability</a:t>
            </a:r>
          </a:p>
          <a:p>
            <a:pPr lvl="1">
              <a:defRPr/>
            </a:pPr>
            <a:r>
              <a:rPr lang="en-US" dirty="0" smtClean="0"/>
              <a:t>Pursue novel tasks</a:t>
            </a:r>
          </a:p>
          <a:p>
            <a:pPr>
              <a:defRPr/>
            </a:pPr>
            <a:r>
              <a:rPr lang="en-US" dirty="0" smtClean="0"/>
              <a:t>Learning</a:t>
            </a:r>
          </a:p>
          <a:p>
            <a:pPr lvl="1">
              <a:defRPr/>
            </a:pPr>
            <a:r>
              <a:rPr lang="en-US" dirty="0" smtClean="0"/>
              <a:t>Always learning, learning in unexpected and unplanned ways (</a:t>
            </a:r>
            <a:r>
              <a:rPr lang="en-US" i="1" dirty="0" smtClean="0"/>
              <a:t>wild learning)</a:t>
            </a:r>
            <a:endParaRPr lang="en-US" dirty="0" smtClean="0"/>
          </a:p>
          <a:p>
            <a:pPr lvl="1">
              <a:defRPr/>
            </a:pPr>
            <a:r>
              <a:rPr lang="en-US" dirty="0" smtClean="0"/>
              <a:t>Transition from programming to learning by imitation, instruction, experience, reflection, …</a:t>
            </a:r>
          </a:p>
          <a:p>
            <a:pPr>
              <a:defRPr/>
            </a:pPr>
            <a:r>
              <a:rPr lang="en-US" dirty="0" smtClean="0"/>
              <a:t>Natural language</a:t>
            </a:r>
          </a:p>
          <a:p>
            <a:pPr lvl="1">
              <a:defRPr/>
            </a:pPr>
            <a:r>
              <a:rPr lang="en-US" dirty="0" smtClean="0"/>
              <a:t>Active area but much left to do.</a:t>
            </a:r>
          </a:p>
          <a:p>
            <a:pPr>
              <a:defRPr/>
            </a:pPr>
            <a:r>
              <a:rPr lang="en-US" dirty="0" smtClean="0"/>
              <a:t>Social behavior</a:t>
            </a:r>
          </a:p>
          <a:p>
            <a:pPr lvl="1">
              <a:defRPr/>
            </a:pPr>
            <a:r>
              <a:rPr lang="en-US" dirty="0" smtClean="0"/>
              <a:t>Interaction with humans and other entities </a:t>
            </a:r>
          </a:p>
          <a:p>
            <a:pPr>
              <a:defRPr/>
            </a:pPr>
            <a:r>
              <a:rPr lang="en-US" dirty="0" smtClean="0"/>
              <a:t>Connect to the real world</a:t>
            </a:r>
          </a:p>
          <a:p>
            <a:pPr lvl="1">
              <a:defRPr/>
            </a:pPr>
            <a:r>
              <a:rPr lang="en-US" dirty="0" smtClean="0"/>
              <a:t>Cognitive robotics with long-term existence</a:t>
            </a:r>
          </a:p>
          <a:p>
            <a:pPr>
              <a:defRPr/>
            </a:pPr>
            <a:r>
              <a:rPr lang="en-US" dirty="0" smtClean="0"/>
              <a:t>Applications</a:t>
            </a:r>
          </a:p>
          <a:p>
            <a:pPr lvl="1">
              <a:defRPr/>
            </a:pPr>
            <a:r>
              <a:rPr lang="en-US" dirty="0" smtClean="0"/>
              <a:t>Expand domains and problems</a:t>
            </a:r>
          </a:p>
          <a:p>
            <a:pPr lvl="1">
              <a:defRPr/>
            </a:pPr>
            <a:r>
              <a:rPr lang="en-US" dirty="0" smtClean="0"/>
              <a:t>Putting cognitive architectures to work</a:t>
            </a:r>
          </a:p>
          <a:p>
            <a:pPr>
              <a:defRPr/>
            </a:pPr>
            <a:r>
              <a:rPr lang="en-US" dirty="0" smtClean="0"/>
              <a:t>Connect to unfolding research on the brain, psychology, and the rest of AI.</a:t>
            </a:r>
          </a:p>
          <a:p>
            <a:pPr>
              <a:defRPr/>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384E7935-18E9-485B-B877-48E587A3A5F7}" type="slidenum">
              <a:rPr lang="en-US"/>
              <a:pPr>
                <a:defRPr/>
              </a:pPr>
              <a:t>60</a:t>
            </a:fld>
            <a:endParaRPr lang="en-US"/>
          </a:p>
        </p:txBody>
      </p:sp>
      <p:pic>
        <p:nvPicPr>
          <p:cNvPr id="6" name="Picture 2"/>
          <p:cNvPicPr>
            <a:picLocks noChangeAspect="1" noChangeArrowheads="1"/>
          </p:cNvPicPr>
          <p:nvPr/>
        </p:nvPicPr>
        <p:blipFill>
          <a:blip r:embed="rId2" cstate="screen"/>
          <a:srcRect/>
          <a:stretch>
            <a:fillRect/>
          </a:stretch>
        </p:blipFill>
        <p:spPr bwMode="auto">
          <a:xfrm>
            <a:off x="7027524" y="2969318"/>
            <a:ext cx="2116476" cy="1405340"/>
          </a:xfrm>
          <a:prstGeom prst="rect">
            <a:avLst/>
          </a:prstGeom>
          <a:noFill/>
          <a:ln w="12700" cap="flat" cmpd="sng">
            <a:solidFill>
              <a:srgbClr val="000000"/>
            </a:solidFill>
            <a:prstDash val="solid"/>
            <a:miter lim="800000"/>
            <a:headEnd/>
            <a:tailEnd/>
          </a:ln>
          <a:effectLst>
            <a:outerShdw blurRad="50800" dist="38100" dir="2700000" algn="tl" rotWithShape="0">
              <a:prstClr val="black">
                <a:alpha val="40000"/>
              </a:prst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Effect transition="in" filter="fade">
                                      <p:cBhvr>
                                        <p:cTn id="64"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a:t>ACT-R</a:t>
            </a:r>
          </a:p>
        </p:txBody>
      </p:sp>
      <p:sp>
        <p:nvSpPr>
          <p:cNvPr id="14339" name="Rectangle 3"/>
          <p:cNvSpPr>
            <a:spLocks noGrp="1" noChangeArrowheads="1"/>
          </p:cNvSpPr>
          <p:nvPr>
            <p:ph type="body" idx="1"/>
          </p:nvPr>
        </p:nvSpPr>
        <p:spPr/>
        <p:txBody>
          <a:bodyPr/>
          <a:lstStyle/>
          <a:p>
            <a:r>
              <a:rPr lang="en-US" altLang="zh-CN" dirty="0"/>
              <a:t>The ‘chunk’ declarative data structure</a:t>
            </a:r>
          </a:p>
          <a:p>
            <a:r>
              <a:rPr lang="en-US" altLang="zh-CN" dirty="0"/>
              <a:t>Buffers holding single </a:t>
            </a:r>
            <a:r>
              <a:rPr lang="en-US" altLang="zh-CN" dirty="0" smtClean="0"/>
              <a:t>chunk</a:t>
            </a:r>
          </a:p>
          <a:p>
            <a:r>
              <a:rPr lang="en-US" altLang="zh-CN" dirty="0" smtClean="0"/>
              <a:t>Long </a:t>
            </a:r>
            <a:r>
              <a:rPr lang="en-US" altLang="zh-CN" dirty="0"/>
              <a:t>term declarative memory</a:t>
            </a:r>
          </a:p>
          <a:p>
            <a:endParaRPr lang="en-US" altLang="zh-CN" dirty="0"/>
          </a:p>
          <a:p>
            <a:endParaRPr lang="en-US" altLang="zh-CN" dirty="0"/>
          </a:p>
          <a:p>
            <a:endParaRPr lang="en-US" altLang="zh-CN" dirty="0"/>
          </a:p>
        </p:txBody>
      </p:sp>
      <p:sp>
        <p:nvSpPr>
          <p:cNvPr id="14341" name="Oval 5"/>
          <p:cNvSpPr>
            <a:spLocks noChangeArrowheads="1"/>
          </p:cNvSpPr>
          <p:nvPr/>
        </p:nvSpPr>
        <p:spPr bwMode="auto">
          <a:xfrm>
            <a:off x="6707188" y="4152900"/>
            <a:ext cx="2012950" cy="1711325"/>
          </a:xfrm>
          <a:prstGeom prst="ellipse">
            <a:avLst/>
          </a:prstGeom>
          <a:noFill/>
          <a:ln w="38100" cmpd="dbl">
            <a:solidFill>
              <a:srgbClr val="FFFF00"/>
            </a:solidFill>
            <a:round/>
            <a:headEnd/>
            <a:tailEnd/>
          </a:ln>
          <a:effectLst/>
        </p:spPr>
        <p:txBody>
          <a:bodyPr wrap="none" anchor="ctr"/>
          <a:lstStyle/>
          <a:p>
            <a:endParaRPr lang="en-US">
              <a:solidFill>
                <a:srgbClr val="FFFF00"/>
              </a:solidFill>
            </a:endParaRPr>
          </a:p>
        </p:txBody>
      </p:sp>
      <p:grpSp>
        <p:nvGrpSpPr>
          <p:cNvPr id="3" name="Group 6"/>
          <p:cNvGrpSpPr>
            <a:grpSpLocks/>
          </p:cNvGrpSpPr>
          <p:nvPr/>
        </p:nvGrpSpPr>
        <p:grpSpPr bwMode="auto">
          <a:xfrm>
            <a:off x="7229476" y="4678363"/>
            <a:ext cx="1181100" cy="165100"/>
            <a:chOff x="4142" y="3515"/>
            <a:chExt cx="744" cy="104"/>
          </a:xfrm>
        </p:grpSpPr>
        <p:sp>
          <p:nvSpPr>
            <p:cNvPr id="14343" name="Rectangle 7"/>
            <p:cNvSpPr>
              <a:spLocks noChangeArrowheads="1"/>
            </p:cNvSpPr>
            <p:nvPr/>
          </p:nvSpPr>
          <p:spPr bwMode="auto">
            <a:xfrm>
              <a:off x="4142" y="3515"/>
              <a:ext cx="744" cy="104"/>
            </a:xfrm>
            <a:prstGeom prst="rect">
              <a:avLst/>
            </a:prstGeom>
            <a:solidFill>
              <a:srgbClr val="FF99FF"/>
            </a:solidFill>
            <a:ln w="12700">
              <a:solidFill>
                <a:srgbClr val="FFFF00"/>
              </a:solidFill>
              <a:miter lim="800000"/>
              <a:headEnd/>
              <a:tailEnd/>
            </a:ln>
            <a:effectLst/>
          </p:spPr>
          <p:txBody>
            <a:bodyPr wrap="none" anchor="ctr"/>
            <a:lstStyle/>
            <a:p>
              <a:endParaRPr lang="en-US">
                <a:solidFill>
                  <a:srgbClr val="FFFF00"/>
                </a:solidFill>
              </a:endParaRPr>
            </a:p>
          </p:txBody>
        </p:sp>
        <p:sp>
          <p:nvSpPr>
            <p:cNvPr id="14344" name="Line 8"/>
            <p:cNvSpPr>
              <a:spLocks noChangeShapeType="1"/>
            </p:cNvSpPr>
            <p:nvPr/>
          </p:nvSpPr>
          <p:spPr bwMode="auto">
            <a:xfrm>
              <a:off x="4231"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45" name="Line 9"/>
            <p:cNvSpPr>
              <a:spLocks noChangeShapeType="1"/>
            </p:cNvSpPr>
            <p:nvPr/>
          </p:nvSpPr>
          <p:spPr bwMode="auto">
            <a:xfrm>
              <a:off x="4313"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46" name="Line 10"/>
            <p:cNvSpPr>
              <a:spLocks noChangeShapeType="1"/>
            </p:cNvSpPr>
            <p:nvPr/>
          </p:nvSpPr>
          <p:spPr bwMode="auto">
            <a:xfrm>
              <a:off x="4395"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47" name="Line 11"/>
            <p:cNvSpPr>
              <a:spLocks noChangeShapeType="1"/>
            </p:cNvSpPr>
            <p:nvPr/>
          </p:nvSpPr>
          <p:spPr bwMode="auto">
            <a:xfrm>
              <a:off x="447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48" name="Line 12"/>
            <p:cNvSpPr>
              <a:spLocks noChangeShapeType="1"/>
            </p:cNvSpPr>
            <p:nvPr/>
          </p:nvSpPr>
          <p:spPr bwMode="auto">
            <a:xfrm>
              <a:off x="4560"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49" name="Line 13"/>
            <p:cNvSpPr>
              <a:spLocks noChangeShapeType="1"/>
            </p:cNvSpPr>
            <p:nvPr/>
          </p:nvSpPr>
          <p:spPr bwMode="auto">
            <a:xfrm>
              <a:off x="4642"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50" name="Line 14"/>
            <p:cNvSpPr>
              <a:spLocks noChangeShapeType="1"/>
            </p:cNvSpPr>
            <p:nvPr/>
          </p:nvSpPr>
          <p:spPr bwMode="auto">
            <a:xfrm>
              <a:off x="4724"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51" name="Line 15"/>
            <p:cNvSpPr>
              <a:spLocks noChangeShapeType="1"/>
            </p:cNvSpPr>
            <p:nvPr/>
          </p:nvSpPr>
          <p:spPr bwMode="auto">
            <a:xfrm>
              <a:off x="480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grpSp>
      <p:grpSp>
        <p:nvGrpSpPr>
          <p:cNvPr id="4" name="Group 16"/>
          <p:cNvGrpSpPr>
            <a:grpSpLocks/>
          </p:cNvGrpSpPr>
          <p:nvPr/>
        </p:nvGrpSpPr>
        <p:grpSpPr bwMode="auto">
          <a:xfrm>
            <a:off x="7296151" y="4973638"/>
            <a:ext cx="1181100" cy="165100"/>
            <a:chOff x="4142" y="3515"/>
            <a:chExt cx="744" cy="104"/>
          </a:xfrm>
        </p:grpSpPr>
        <p:sp>
          <p:nvSpPr>
            <p:cNvPr id="14353" name="Rectangle 17"/>
            <p:cNvSpPr>
              <a:spLocks noChangeArrowheads="1"/>
            </p:cNvSpPr>
            <p:nvPr/>
          </p:nvSpPr>
          <p:spPr bwMode="auto">
            <a:xfrm>
              <a:off x="4142" y="3515"/>
              <a:ext cx="744" cy="104"/>
            </a:xfrm>
            <a:prstGeom prst="rect">
              <a:avLst/>
            </a:prstGeom>
            <a:solidFill>
              <a:srgbClr val="FF99FF"/>
            </a:solidFill>
            <a:ln w="12700">
              <a:solidFill>
                <a:srgbClr val="FFFF00"/>
              </a:solidFill>
              <a:miter lim="800000"/>
              <a:headEnd/>
              <a:tailEnd/>
            </a:ln>
            <a:effectLst/>
          </p:spPr>
          <p:txBody>
            <a:bodyPr wrap="none" anchor="ctr"/>
            <a:lstStyle/>
            <a:p>
              <a:endParaRPr lang="en-US">
                <a:solidFill>
                  <a:srgbClr val="FFFF00"/>
                </a:solidFill>
              </a:endParaRPr>
            </a:p>
          </p:txBody>
        </p:sp>
        <p:sp>
          <p:nvSpPr>
            <p:cNvPr id="14354" name="Line 18"/>
            <p:cNvSpPr>
              <a:spLocks noChangeShapeType="1"/>
            </p:cNvSpPr>
            <p:nvPr/>
          </p:nvSpPr>
          <p:spPr bwMode="auto">
            <a:xfrm>
              <a:off x="4231"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55" name="Line 19"/>
            <p:cNvSpPr>
              <a:spLocks noChangeShapeType="1"/>
            </p:cNvSpPr>
            <p:nvPr/>
          </p:nvSpPr>
          <p:spPr bwMode="auto">
            <a:xfrm>
              <a:off x="4313"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56" name="Line 20"/>
            <p:cNvSpPr>
              <a:spLocks noChangeShapeType="1"/>
            </p:cNvSpPr>
            <p:nvPr/>
          </p:nvSpPr>
          <p:spPr bwMode="auto">
            <a:xfrm>
              <a:off x="4395"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57" name="Line 21"/>
            <p:cNvSpPr>
              <a:spLocks noChangeShapeType="1"/>
            </p:cNvSpPr>
            <p:nvPr/>
          </p:nvSpPr>
          <p:spPr bwMode="auto">
            <a:xfrm>
              <a:off x="447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58" name="Line 22"/>
            <p:cNvSpPr>
              <a:spLocks noChangeShapeType="1"/>
            </p:cNvSpPr>
            <p:nvPr/>
          </p:nvSpPr>
          <p:spPr bwMode="auto">
            <a:xfrm>
              <a:off x="4560"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59" name="Line 23"/>
            <p:cNvSpPr>
              <a:spLocks noChangeShapeType="1"/>
            </p:cNvSpPr>
            <p:nvPr/>
          </p:nvSpPr>
          <p:spPr bwMode="auto">
            <a:xfrm>
              <a:off x="4642"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60" name="Line 24"/>
            <p:cNvSpPr>
              <a:spLocks noChangeShapeType="1"/>
            </p:cNvSpPr>
            <p:nvPr/>
          </p:nvSpPr>
          <p:spPr bwMode="auto">
            <a:xfrm>
              <a:off x="4724"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61" name="Line 25"/>
            <p:cNvSpPr>
              <a:spLocks noChangeShapeType="1"/>
            </p:cNvSpPr>
            <p:nvPr/>
          </p:nvSpPr>
          <p:spPr bwMode="auto">
            <a:xfrm>
              <a:off x="480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grpSp>
      <p:grpSp>
        <p:nvGrpSpPr>
          <p:cNvPr id="5" name="Group 26"/>
          <p:cNvGrpSpPr>
            <a:grpSpLocks/>
          </p:cNvGrpSpPr>
          <p:nvPr/>
        </p:nvGrpSpPr>
        <p:grpSpPr bwMode="auto">
          <a:xfrm>
            <a:off x="7229476" y="5268913"/>
            <a:ext cx="1181100" cy="165100"/>
            <a:chOff x="4142" y="3515"/>
            <a:chExt cx="744" cy="104"/>
          </a:xfrm>
        </p:grpSpPr>
        <p:sp>
          <p:nvSpPr>
            <p:cNvPr id="14363" name="Rectangle 27"/>
            <p:cNvSpPr>
              <a:spLocks noChangeArrowheads="1"/>
            </p:cNvSpPr>
            <p:nvPr/>
          </p:nvSpPr>
          <p:spPr bwMode="auto">
            <a:xfrm>
              <a:off x="4142" y="3515"/>
              <a:ext cx="744" cy="104"/>
            </a:xfrm>
            <a:prstGeom prst="rect">
              <a:avLst/>
            </a:prstGeom>
            <a:solidFill>
              <a:srgbClr val="FF99FF"/>
            </a:solidFill>
            <a:ln w="12700">
              <a:solidFill>
                <a:srgbClr val="FFFF00"/>
              </a:solidFill>
              <a:miter lim="800000"/>
              <a:headEnd/>
              <a:tailEnd/>
            </a:ln>
            <a:effectLst/>
          </p:spPr>
          <p:txBody>
            <a:bodyPr wrap="none" anchor="ctr"/>
            <a:lstStyle/>
            <a:p>
              <a:endParaRPr lang="en-US">
                <a:solidFill>
                  <a:srgbClr val="FFFF00"/>
                </a:solidFill>
              </a:endParaRPr>
            </a:p>
          </p:txBody>
        </p:sp>
        <p:sp>
          <p:nvSpPr>
            <p:cNvPr id="14364" name="Line 28"/>
            <p:cNvSpPr>
              <a:spLocks noChangeShapeType="1"/>
            </p:cNvSpPr>
            <p:nvPr/>
          </p:nvSpPr>
          <p:spPr bwMode="auto">
            <a:xfrm>
              <a:off x="4231"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65" name="Line 29"/>
            <p:cNvSpPr>
              <a:spLocks noChangeShapeType="1"/>
            </p:cNvSpPr>
            <p:nvPr/>
          </p:nvSpPr>
          <p:spPr bwMode="auto">
            <a:xfrm>
              <a:off x="4313"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66" name="Line 30"/>
            <p:cNvSpPr>
              <a:spLocks noChangeShapeType="1"/>
            </p:cNvSpPr>
            <p:nvPr/>
          </p:nvSpPr>
          <p:spPr bwMode="auto">
            <a:xfrm>
              <a:off x="4395"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67" name="Line 31"/>
            <p:cNvSpPr>
              <a:spLocks noChangeShapeType="1"/>
            </p:cNvSpPr>
            <p:nvPr/>
          </p:nvSpPr>
          <p:spPr bwMode="auto">
            <a:xfrm>
              <a:off x="447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68" name="Line 32"/>
            <p:cNvSpPr>
              <a:spLocks noChangeShapeType="1"/>
            </p:cNvSpPr>
            <p:nvPr/>
          </p:nvSpPr>
          <p:spPr bwMode="auto">
            <a:xfrm>
              <a:off x="4560"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69" name="Line 33"/>
            <p:cNvSpPr>
              <a:spLocks noChangeShapeType="1"/>
            </p:cNvSpPr>
            <p:nvPr/>
          </p:nvSpPr>
          <p:spPr bwMode="auto">
            <a:xfrm>
              <a:off x="4642"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70" name="Line 34"/>
            <p:cNvSpPr>
              <a:spLocks noChangeShapeType="1"/>
            </p:cNvSpPr>
            <p:nvPr/>
          </p:nvSpPr>
          <p:spPr bwMode="auto">
            <a:xfrm>
              <a:off x="4724"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71" name="Line 35"/>
            <p:cNvSpPr>
              <a:spLocks noChangeShapeType="1"/>
            </p:cNvSpPr>
            <p:nvPr/>
          </p:nvSpPr>
          <p:spPr bwMode="auto">
            <a:xfrm>
              <a:off x="480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grpSp>
      <p:grpSp>
        <p:nvGrpSpPr>
          <p:cNvPr id="6" name="Group 36"/>
          <p:cNvGrpSpPr>
            <a:grpSpLocks/>
          </p:cNvGrpSpPr>
          <p:nvPr/>
        </p:nvGrpSpPr>
        <p:grpSpPr bwMode="auto">
          <a:xfrm>
            <a:off x="7124701" y="5497513"/>
            <a:ext cx="1181100" cy="165100"/>
            <a:chOff x="4142" y="3515"/>
            <a:chExt cx="744" cy="104"/>
          </a:xfrm>
        </p:grpSpPr>
        <p:sp>
          <p:nvSpPr>
            <p:cNvPr id="14373" name="Rectangle 37"/>
            <p:cNvSpPr>
              <a:spLocks noChangeArrowheads="1"/>
            </p:cNvSpPr>
            <p:nvPr/>
          </p:nvSpPr>
          <p:spPr bwMode="auto">
            <a:xfrm>
              <a:off x="4142" y="3515"/>
              <a:ext cx="744" cy="104"/>
            </a:xfrm>
            <a:prstGeom prst="rect">
              <a:avLst/>
            </a:prstGeom>
            <a:solidFill>
              <a:srgbClr val="FF99FF"/>
            </a:solidFill>
            <a:ln w="12700">
              <a:solidFill>
                <a:srgbClr val="FFFF00"/>
              </a:solidFill>
              <a:miter lim="800000"/>
              <a:headEnd/>
              <a:tailEnd/>
            </a:ln>
            <a:effectLst/>
          </p:spPr>
          <p:txBody>
            <a:bodyPr wrap="none" anchor="ctr"/>
            <a:lstStyle/>
            <a:p>
              <a:endParaRPr lang="en-US">
                <a:solidFill>
                  <a:srgbClr val="FFFF00"/>
                </a:solidFill>
              </a:endParaRPr>
            </a:p>
          </p:txBody>
        </p:sp>
        <p:sp>
          <p:nvSpPr>
            <p:cNvPr id="14374" name="Line 38"/>
            <p:cNvSpPr>
              <a:spLocks noChangeShapeType="1"/>
            </p:cNvSpPr>
            <p:nvPr/>
          </p:nvSpPr>
          <p:spPr bwMode="auto">
            <a:xfrm>
              <a:off x="4231"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75" name="Line 39"/>
            <p:cNvSpPr>
              <a:spLocks noChangeShapeType="1"/>
            </p:cNvSpPr>
            <p:nvPr/>
          </p:nvSpPr>
          <p:spPr bwMode="auto">
            <a:xfrm>
              <a:off x="4313"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76" name="Line 40"/>
            <p:cNvSpPr>
              <a:spLocks noChangeShapeType="1"/>
            </p:cNvSpPr>
            <p:nvPr/>
          </p:nvSpPr>
          <p:spPr bwMode="auto">
            <a:xfrm>
              <a:off x="4395"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77" name="Line 41"/>
            <p:cNvSpPr>
              <a:spLocks noChangeShapeType="1"/>
            </p:cNvSpPr>
            <p:nvPr/>
          </p:nvSpPr>
          <p:spPr bwMode="auto">
            <a:xfrm>
              <a:off x="447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78" name="Line 42"/>
            <p:cNvSpPr>
              <a:spLocks noChangeShapeType="1"/>
            </p:cNvSpPr>
            <p:nvPr/>
          </p:nvSpPr>
          <p:spPr bwMode="auto">
            <a:xfrm>
              <a:off x="4560"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79" name="Line 43"/>
            <p:cNvSpPr>
              <a:spLocks noChangeShapeType="1"/>
            </p:cNvSpPr>
            <p:nvPr/>
          </p:nvSpPr>
          <p:spPr bwMode="auto">
            <a:xfrm>
              <a:off x="4642"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80" name="Line 44"/>
            <p:cNvSpPr>
              <a:spLocks noChangeShapeType="1"/>
            </p:cNvSpPr>
            <p:nvPr/>
          </p:nvSpPr>
          <p:spPr bwMode="auto">
            <a:xfrm>
              <a:off x="4724"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81" name="Line 45"/>
            <p:cNvSpPr>
              <a:spLocks noChangeShapeType="1"/>
            </p:cNvSpPr>
            <p:nvPr/>
          </p:nvSpPr>
          <p:spPr bwMode="auto">
            <a:xfrm>
              <a:off x="4807" y="3521"/>
              <a:ext cx="0" cy="90"/>
            </a:xfrm>
            <a:prstGeom prst="line">
              <a:avLst/>
            </a:prstGeom>
            <a:noFill/>
            <a:ln w="12700">
              <a:solidFill>
                <a:srgbClr val="FFFF00"/>
              </a:solidFill>
              <a:round/>
              <a:headEnd/>
              <a:tailEnd/>
            </a:ln>
            <a:effectLst/>
          </p:spPr>
          <p:txBody>
            <a:bodyPr/>
            <a:lstStyle/>
            <a:p>
              <a:endParaRPr lang="en-US">
                <a:solidFill>
                  <a:srgbClr val="FFFF00"/>
                </a:solidFill>
              </a:endParaRPr>
            </a:p>
          </p:txBody>
        </p:sp>
      </p:grpSp>
      <p:sp>
        <p:nvSpPr>
          <p:cNvPr id="14382" name="Text Box 46"/>
          <p:cNvSpPr txBox="1">
            <a:spLocks noChangeArrowheads="1"/>
          </p:cNvSpPr>
          <p:nvPr/>
        </p:nvSpPr>
        <p:spPr bwMode="auto">
          <a:xfrm>
            <a:off x="7205663" y="4149725"/>
            <a:ext cx="1098550" cy="581025"/>
          </a:xfrm>
          <a:prstGeom prst="rect">
            <a:avLst/>
          </a:prstGeom>
          <a:noFill/>
          <a:ln w="12700">
            <a:noFill/>
            <a:miter lim="800000"/>
            <a:headEnd/>
            <a:tailEnd/>
          </a:ln>
          <a:effectLst/>
        </p:spPr>
        <p:txBody>
          <a:bodyPr>
            <a:spAutoFit/>
          </a:bodyPr>
          <a:lstStyle/>
          <a:p>
            <a:pPr algn="ctr" eaLnBrk="0" hangingPunct="0">
              <a:spcBef>
                <a:spcPct val="50000"/>
              </a:spcBef>
            </a:pPr>
            <a:r>
              <a:rPr lang="en-US" altLang="zh-CN" sz="1600">
                <a:solidFill>
                  <a:srgbClr val="FFFF00"/>
                </a:solidFill>
                <a:latin typeface="Times New Roman" pitchFamily="18" charset="0"/>
              </a:rPr>
              <a:t>declarative memory</a:t>
            </a:r>
          </a:p>
        </p:txBody>
      </p:sp>
      <p:grpSp>
        <p:nvGrpSpPr>
          <p:cNvPr id="8" name="Group 48"/>
          <p:cNvGrpSpPr>
            <a:grpSpLocks/>
          </p:cNvGrpSpPr>
          <p:nvPr/>
        </p:nvGrpSpPr>
        <p:grpSpPr bwMode="auto">
          <a:xfrm>
            <a:off x="3541713" y="5487990"/>
            <a:ext cx="2640013" cy="504825"/>
            <a:chOff x="4142" y="3515"/>
            <a:chExt cx="744" cy="104"/>
          </a:xfrm>
        </p:grpSpPr>
        <p:sp>
          <p:nvSpPr>
            <p:cNvPr id="14385" name="Rectangle 49"/>
            <p:cNvSpPr>
              <a:spLocks noChangeArrowheads="1"/>
            </p:cNvSpPr>
            <p:nvPr/>
          </p:nvSpPr>
          <p:spPr bwMode="auto">
            <a:xfrm>
              <a:off x="4142" y="3515"/>
              <a:ext cx="744" cy="104"/>
            </a:xfrm>
            <a:prstGeom prst="rect">
              <a:avLst/>
            </a:prstGeom>
            <a:solidFill>
              <a:srgbClr val="CC3399"/>
            </a:solidFill>
            <a:ln w="12700">
              <a:solidFill>
                <a:schemeClr val="tx1"/>
              </a:solidFill>
              <a:miter lim="800000"/>
              <a:headEnd/>
              <a:tailEnd/>
            </a:ln>
            <a:effectLst/>
          </p:spPr>
          <p:txBody>
            <a:bodyPr wrap="none" anchor="ctr"/>
            <a:lstStyle/>
            <a:p>
              <a:endParaRPr lang="en-US">
                <a:solidFill>
                  <a:srgbClr val="FFFF00"/>
                </a:solidFill>
              </a:endParaRPr>
            </a:p>
          </p:txBody>
        </p:sp>
        <p:sp>
          <p:nvSpPr>
            <p:cNvPr id="14386" name="Line 50"/>
            <p:cNvSpPr>
              <a:spLocks noChangeShapeType="1"/>
            </p:cNvSpPr>
            <p:nvPr/>
          </p:nvSpPr>
          <p:spPr bwMode="auto">
            <a:xfrm>
              <a:off x="4231"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387" name="Line 51"/>
            <p:cNvSpPr>
              <a:spLocks noChangeShapeType="1"/>
            </p:cNvSpPr>
            <p:nvPr/>
          </p:nvSpPr>
          <p:spPr bwMode="auto">
            <a:xfrm>
              <a:off x="4313"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388" name="Line 52"/>
            <p:cNvSpPr>
              <a:spLocks noChangeShapeType="1"/>
            </p:cNvSpPr>
            <p:nvPr/>
          </p:nvSpPr>
          <p:spPr bwMode="auto">
            <a:xfrm>
              <a:off x="4395"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389" name="Line 53"/>
            <p:cNvSpPr>
              <a:spLocks noChangeShapeType="1"/>
            </p:cNvSpPr>
            <p:nvPr/>
          </p:nvSpPr>
          <p:spPr bwMode="auto">
            <a:xfrm>
              <a:off x="447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390" name="Line 54"/>
            <p:cNvSpPr>
              <a:spLocks noChangeShapeType="1"/>
            </p:cNvSpPr>
            <p:nvPr/>
          </p:nvSpPr>
          <p:spPr bwMode="auto">
            <a:xfrm>
              <a:off x="4560"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391" name="Line 55"/>
            <p:cNvSpPr>
              <a:spLocks noChangeShapeType="1"/>
            </p:cNvSpPr>
            <p:nvPr/>
          </p:nvSpPr>
          <p:spPr bwMode="auto">
            <a:xfrm>
              <a:off x="4642"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392" name="Line 56"/>
            <p:cNvSpPr>
              <a:spLocks noChangeShapeType="1"/>
            </p:cNvSpPr>
            <p:nvPr/>
          </p:nvSpPr>
          <p:spPr bwMode="auto">
            <a:xfrm>
              <a:off x="4724"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393" name="Line 57"/>
            <p:cNvSpPr>
              <a:spLocks noChangeShapeType="1"/>
            </p:cNvSpPr>
            <p:nvPr/>
          </p:nvSpPr>
          <p:spPr bwMode="auto">
            <a:xfrm>
              <a:off x="480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grpSp>
      <p:sp>
        <p:nvSpPr>
          <p:cNvPr id="14394" name="Line 58"/>
          <p:cNvSpPr>
            <a:spLocks noChangeShapeType="1"/>
          </p:cNvSpPr>
          <p:nvPr/>
        </p:nvSpPr>
        <p:spPr bwMode="auto">
          <a:xfrm flipH="1">
            <a:off x="3532188" y="4933952"/>
            <a:ext cx="2547938" cy="563563"/>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95" name="Line 59"/>
          <p:cNvSpPr>
            <a:spLocks noChangeShapeType="1"/>
          </p:cNvSpPr>
          <p:nvPr/>
        </p:nvSpPr>
        <p:spPr bwMode="auto">
          <a:xfrm flipH="1">
            <a:off x="6192838" y="5106990"/>
            <a:ext cx="1047750" cy="863601"/>
          </a:xfrm>
          <a:prstGeom prst="line">
            <a:avLst/>
          </a:prstGeom>
          <a:noFill/>
          <a:ln w="12700">
            <a:solidFill>
              <a:srgbClr val="FFFF00"/>
            </a:solidFill>
            <a:round/>
            <a:headEnd/>
            <a:tailEnd/>
          </a:ln>
          <a:effectLst/>
        </p:spPr>
        <p:txBody>
          <a:bodyPr/>
          <a:lstStyle/>
          <a:p>
            <a:endParaRPr lang="en-US">
              <a:solidFill>
                <a:srgbClr val="FFFF00"/>
              </a:solidFill>
            </a:endParaRPr>
          </a:p>
        </p:txBody>
      </p:sp>
      <p:sp>
        <p:nvSpPr>
          <p:cNvPr id="14396" name="Text Box 60"/>
          <p:cNvSpPr txBox="1">
            <a:spLocks noChangeArrowheads="1"/>
          </p:cNvSpPr>
          <p:nvPr/>
        </p:nvSpPr>
        <p:spPr bwMode="auto">
          <a:xfrm>
            <a:off x="3387725" y="5641978"/>
            <a:ext cx="2846388" cy="304800"/>
          </a:xfrm>
          <a:prstGeom prst="rect">
            <a:avLst/>
          </a:prstGeom>
          <a:noFill/>
          <a:ln w="12700">
            <a:noFill/>
            <a:miter lim="800000"/>
            <a:headEnd/>
            <a:tailEnd/>
          </a:ln>
          <a:effectLst/>
        </p:spPr>
        <p:txBody>
          <a:bodyPr>
            <a:spAutoFit/>
          </a:bodyPr>
          <a:lstStyle/>
          <a:p>
            <a:pPr eaLnBrk="0" hangingPunct="0">
              <a:spcBef>
                <a:spcPct val="50000"/>
              </a:spcBef>
            </a:pPr>
            <a:r>
              <a:rPr lang="zh-CN" altLang="en-US" sz="1400" b="1">
                <a:solidFill>
                  <a:srgbClr val="FFFF00"/>
                </a:solidFill>
                <a:latin typeface="Times New Roman" pitchFamily="18" charset="0"/>
              </a:rPr>
              <a:t>  </a:t>
            </a:r>
            <a:r>
              <a:rPr lang="en-US" altLang="zh-CN" sz="1400" b="1">
                <a:solidFill>
                  <a:srgbClr val="FFFF00"/>
                </a:solidFill>
                <a:latin typeface="Times New Roman" pitchFamily="18" charset="0"/>
              </a:rPr>
              <a:t>red  #3   ‘x’ #9 </a:t>
            </a:r>
          </a:p>
        </p:txBody>
      </p:sp>
      <p:sp>
        <p:nvSpPr>
          <p:cNvPr id="14397" name="Text Box 61"/>
          <p:cNvSpPr txBox="1">
            <a:spLocks noChangeArrowheads="1"/>
          </p:cNvSpPr>
          <p:nvPr/>
        </p:nvSpPr>
        <p:spPr bwMode="auto">
          <a:xfrm>
            <a:off x="2927065" y="5522052"/>
            <a:ext cx="649288" cy="461963"/>
          </a:xfrm>
          <a:prstGeom prst="rect">
            <a:avLst/>
          </a:prstGeom>
          <a:noFill/>
          <a:ln w="12700">
            <a:noFill/>
            <a:miter lim="800000"/>
            <a:headEnd/>
            <a:tailEnd/>
          </a:ln>
          <a:effectLst/>
        </p:spPr>
        <p:txBody>
          <a:bodyPr>
            <a:spAutoFit/>
          </a:bodyPr>
          <a:lstStyle/>
          <a:p>
            <a:pPr eaLnBrk="0" hangingPunct="0">
              <a:spcBef>
                <a:spcPct val="50000"/>
              </a:spcBef>
            </a:pPr>
            <a:r>
              <a:rPr lang="en-US" altLang="zh-CN" b="1" dirty="0">
                <a:solidFill>
                  <a:srgbClr val="FFFF00"/>
                </a:solidFill>
                <a:latin typeface="Times New Roman" pitchFamily="18" charset="0"/>
              </a:rPr>
              <a:t>#45</a:t>
            </a:r>
          </a:p>
        </p:txBody>
      </p:sp>
      <p:grpSp>
        <p:nvGrpSpPr>
          <p:cNvPr id="10" name="Group 63"/>
          <p:cNvGrpSpPr>
            <a:grpSpLocks/>
          </p:cNvGrpSpPr>
          <p:nvPr/>
        </p:nvGrpSpPr>
        <p:grpSpPr bwMode="auto">
          <a:xfrm>
            <a:off x="6049963" y="4935538"/>
            <a:ext cx="1181100" cy="165100"/>
            <a:chOff x="4142" y="3515"/>
            <a:chExt cx="744" cy="104"/>
          </a:xfrm>
        </p:grpSpPr>
        <p:sp>
          <p:nvSpPr>
            <p:cNvPr id="14400" name="Rectangle 64"/>
            <p:cNvSpPr>
              <a:spLocks noChangeArrowheads="1"/>
            </p:cNvSpPr>
            <p:nvPr/>
          </p:nvSpPr>
          <p:spPr bwMode="auto">
            <a:xfrm>
              <a:off x="4142" y="3515"/>
              <a:ext cx="744" cy="104"/>
            </a:xfrm>
            <a:prstGeom prst="rect">
              <a:avLst/>
            </a:prstGeom>
            <a:solidFill>
              <a:srgbClr val="CC3399"/>
            </a:solidFill>
            <a:ln w="12700">
              <a:solidFill>
                <a:schemeClr val="tx1"/>
              </a:solidFill>
              <a:miter lim="800000"/>
              <a:headEnd/>
              <a:tailEnd/>
            </a:ln>
            <a:effectLst/>
          </p:spPr>
          <p:txBody>
            <a:bodyPr wrap="none" anchor="ctr"/>
            <a:lstStyle/>
            <a:p>
              <a:endParaRPr lang="en-US">
                <a:solidFill>
                  <a:srgbClr val="FFFF00"/>
                </a:solidFill>
              </a:endParaRPr>
            </a:p>
          </p:txBody>
        </p:sp>
        <p:sp>
          <p:nvSpPr>
            <p:cNvPr id="14401" name="Line 65"/>
            <p:cNvSpPr>
              <a:spLocks noChangeShapeType="1"/>
            </p:cNvSpPr>
            <p:nvPr/>
          </p:nvSpPr>
          <p:spPr bwMode="auto">
            <a:xfrm>
              <a:off x="4231"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02" name="Line 66"/>
            <p:cNvSpPr>
              <a:spLocks noChangeShapeType="1"/>
            </p:cNvSpPr>
            <p:nvPr/>
          </p:nvSpPr>
          <p:spPr bwMode="auto">
            <a:xfrm>
              <a:off x="4313"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03" name="Line 67"/>
            <p:cNvSpPr>
              <a:spLocks noChangeShapeType="1"/>
            </p:cNvSpPr>
            <p:nvPr/>
          </p:nvSpPr>
          <p:spPr bwMode="auto">
            <a:xfrm>
              <a:off x="4395"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04" name="Line 68"/>
            <p:cNvSpPr>
              <a:spLocks noChangeShapeType="1"/>
            </p:cNvSpPr>
            <p:nvPr/>
          </p:nvSpPr>
          <p:spPr bwMode="auto">
            <a:xfrm>
              <a:off x="447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05" name="Line 69"/>
            <p:cNvSpPr>
              <a:spLocks noChangeShapeType="1"/>
            </p:cNvSpPr>
            <p:nvPr/>
          </p:nvSpPr>
          <p:spPr bwMode="auto">
            <a:xfrm>
              <a:off x="4560"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06" name="Line 70"/>
            <p:cNvSpPr>
              <a:spLocks noChangeShapeType="1"/>
            </p:cNvSpPr>
            <p:nvPr/>
          </p:nvSpPr>
          <p:spPr bwMode="auto">
            <a:xfrm>
              <a:off x="4642"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07" name="Line 71"/>
            <p:cNvSpPr>
              <a:spLocks noChangeShapeType="1"/>
            </p:cNvSpPr>
            <p:nvPr/>
          </p:nvSpPr>
          <p:spPr bwMode="auto">
            <a:xfrm>
              <a:off x="4724"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08" name="Line 72"/>
            <p:cNvSpPr>
              <a:spLocks noChangeShapeType="1"/>
            </p:cNvSpPr>
            <p:nvPr/>
          </p:nvSpPr>
          <p:spPr bwMode="auto">
            <a:xfrm>
              <a:off x="480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grpSp>
      <p:grpSp>
        <p:nvGrpSpPr>
          <p:cNvPr id="11" name="Group 73"/>
          <p:cNvGrpSpPr>
            <a:grpSpLocks/>
          </p:cNvGrpSpPr>
          <p:nvPr/>
        </p:nvGrpSpPr>
        <p:grpSpPr bwMode="auto">
          <a:xfrm>
            <a:off x="4111625" y="4911725"/>
            <a:ext cx="1181100" cy="165100"/>
            <a:chOff x="4142" y="3515"/>
            <a:chExt cx="744" cy="104"/>
          </a:xfrm>
        </p:grpSpPr>
        <p:sp>
          <p:nvSpPr>
            <p:cNvPr id="14410" name="Rectangle 74"/>
            <p:cNvSpPr>
              <a:spLocks noChangeArrowheads="1"/>
            </p:cNvSpPr>
            <p:nvPr/>
          </p:nvSpPr>
          <p:spPr bwMode="auto">
            <a:xfrm>
              <a:off x="4142" y="3515"/>
              <a:ext cx="744" cy="104"/>
            </a:xfrm>
            <a:prstGeom prst="rect">
              <a:avLst/>
            </a:prstGeom>
            <a:solidFill>
              <a:srgbClr val="CC3399"/>
            </a:solidFill>
            <a:ln w="12700">
              <a:solidFill>
                <a:schemeClr val="tx1"/>
              </a:solidFill>
              <a:miter lim="800000"/>
              <a:headEnd/>
              <a:tailEnd/>
            </a:ln>
            <a:effectLst/>
          </p:spPr>
          <p:txBody>
            <a:bodyPr wrap="none" anchor="ctr"/>
            <a:lstStyle/>
            <a:p>
              <a:endParaRPr lang="en-US">
                <a:solidFill>
                  <a:srgbClr val="FFFF00"/>
                </a:solidFill>
              </a:endParaRPr>
            </a:p>
          </p:txBody>
        </p:sp>
        <p:sp>
          <p:nvSpPr>
            <p:cNvPr id="14411" name="Line 75"/>
            <p:cNvSpPr>
              <a:spLocks noChangeShapeType="1"/>
            </p:cNvSpPr>
            <p:nvPr/>
          </p:nvSpPr>
          <p:spPr bwMode="auto">
            <a:xfrm>
              <a:off x="4231"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12" name="Line 76"/>
            <p:cNvSpPr>
              <a:spLocks noChangeShapeType="1"/>
            </p:cNvSpPr>
            <p:nvPr/>
          </p:nvSpPr>
          <p:spPr bwMode="auto">
            <a:xfrm>
              <a:off x="4313"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13" name="Line 77"/>
            <p:cNvSpPr>
              <a:spLocks noChangeShapeType="1"/>
            </p:cNvSpPr>
            <p:nvPr/>
          </p:nvSpPr>
          <p:spPr bwMode="auto">
            <a:xfrm>
              <a:off x="4395"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14" name="Line 78"/>
            <p:cNvSpPr>
              <a:spLocks noChangeShapeType="1"/>
            </p:cNvSpPr>
            <p:nvPr/>
          </p:nvSpPr>
          <p:spPr bwMode="auto">
            <a:xfrm>
              <a:off x="447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15" name="Line 79"/>
            <p:cNvSpPr>
              <a:spLocks noChangeShapeType="1"/>
            </p:cNvSpPr>
            <p:nvPr/>
          </p:nvSpPr>
          <p:spPr bwMode="auto">
            <a:xfrm>
              <a:off x="4560"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16" name="Line 80"/>
            <p:cNvSpPr>
              <a:spLocks noChangeShapeType="1"/>
            </p:cNvSpPr>
            <p:nvPr/>
          </p:nvSpPr>
          <p:spPr bwMode="auto">
            <a:xfrm>
              <a:off x="4642"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17" name="Line 81"/>
            <p:cNvSpPr>
              <a:spLocks noChangeShapeType="1"/>
            </p:cNvSpPr>
            <p:nvPr/>
          </p:nvSpPr>
          <p:spPr bwMode="auto">
            <a:xfrm>
              <a:off x="4724"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18" name="Line 82"/>
            <p:cNvSpPr>
              <a:spLocks noChangeShapeType="1"/>
            </p:cNvSpPr>
            <p:nvPr/>
          </p:nvSpPr>
          <p:spPr bwMode="auto">
            <a:xfrm>
              <a:off x="480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grpSp>
      <p:grpSp>
        <p:nvGrpSpPr>
          <p:cNvPr id="12" name="Group 83"/>
          <p:cNvGrpSpPr>
            <a:grpSpLocks/>
          </p:cNvGrpSpPr>
          <p:nvPr/>
        </p:nvGrpSpPr>
        <p:grpSpPr bwMode="auto">
          <a:xfrm>
            <a:off x="5489575" y="4397375"/>
            <a:ext cx="1181100" cy="165100"/>
            <a:chOff x="4142" y="3515"/>
            <a:chExt cx="744" cy="104"/>
          </a:xfrm>
        </p:grpSpPr>
        <p:sp>
          <p:nvSpPr>
            <p:cNvPr id="14420" name="Rectangle 84"/>
            <p:cNvSpPr>
              <a:spLocks noChangeArrowheads="1"/>
            </p:cNvSpPr>
            <p:nvPr/>
          </p:nvSpPr>
          <p:spPr bwMode="auto">
            <a:xfrm>
              <a:off x="4142" y="3515"/>
              <a:ext cx="744" cy="104"/>
            </a:xfrm>
            <a:prstGeom prst="rect">
              <a:avLst/>
            </a:prstGeom>
            <a:solidFill>
              <a:srgbClr val="CC3399"/>
            </a:solidFill>
            <a:ln w="12700">
              <a:solidFill>
                <a:schemeClr val="tx1"/>
              </a:solidFill>
              <a:miter lim="800000"/>
              <a:headEnd/>
              <a:tailEnd/>
            </a:ln>
            <a:effectLst/>
          </p:spPr>
          <p:txBody>
            <a:bodyPr wrap="none" anchor="ctr"/>
            <a:lstStyle/>
            <a:p>
              <a:endParaRPr lang="en-US">
                <a:solidFill>
                  <a:srgbClr val="FFFF00"/>
                </a:solidFill>
              </a:endParaRPr>
            </a:p>
          </p:txBody>
        </p:sp>
        <p:sp>
          <p:nvSpPr>
            <p:cNvPr id="14421" name="Line 85"/>
            <p:cNvSpPr>
              <a:spLocks noChangeShapeType="1"/>
            </p:cNvSpPr>
            <p:nvPr/>
          </p:nvSpPr>
          <p:spPr bwMode="auto">
            <a:xfrm>
              <a:off x="4231"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22" name="Line 86"/>
            <p:cNvSpPr>
              <a:spLocks noChangeShapeType="1"/>
            </p:cNvSpPr>
            <p:nvPr/>
          </p:nvSpPr>
          <p:spPr bwMode="auto">
            <a:xfrm>
              <a:off x="4313"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23" name="Line 87"/>
            <p:cNvSpPr>
              <a:spLocks noChangeShapeType="1"/>
            </p:cNvSpPr>
            <p:nvPr/>
          </p:nvSpPr>
          <p:spPr bwMode="auto">
            <a:xfrm>
              <a:off x="4395"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24" name="Line 88"/>
            <p:cNvSpPr>
              <a:spLocks noChangeShapeType="1"/>
            </p:cNvSpPr>
            <p:nvPr/>
          </p:nvSpPr>
          <p:spPr bwMode="auto">
            <a:xfrm>
              <a:off x="447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25" name="Line 89"/>
            <p:cNvSpPr>
              <a:spLocks noChangeShapeType="1"/>
            </p:cNvSpPr>
            <p:nvPr/>
          </p:nvSpPr>
          <p:spPr bwMode="auto">
            <a:xfrm>
              <a:off x="4560"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26" name="Line 90"/>
            <p:cNvSpPr>
              <a:spLocks noChangeShapeType="1"/>
            </p:cNvSpPr>
            <p:nvPr/>
          </p:nvSpPr>
          <p:spPr bwMode="auto">
            <a:xfrm>
              <a:off x="4642"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27" name="Line 91"/>
            <p:cNvSpPr>
              <a:spLocks noChangeShapeType="1"/>
            </p:cNvSpPr>
            <p:nvPr/>
          </p:nvSpPr>
          <p:spPr bwMode="auto">
            <a:xfrm>
              <a:off x="4724"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28" name="Line 92"/>
            <p:cNvSpPr>
              <a:spLocks noChangeShapeType="1"/>
            </p:cNvSpPr>
            <p:nvPr/>
          </p:nvSpPr>
          <p:spPr bwMode="auto">
            <a:xfrm>
              <a:off x="480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grpSp>
      <p:sp>
        <p:nvSpPr>
          <p:cNvPr id="14429" name="Text Box 93"/>
          <p:cNvSpPr txBox="1">
            <a:spLocks noChangeArrowheads="1"/>
          </p:cNvSpPr>
          <p:nvPr/>
        </p:nvSpPr>
        <p:spPr bwMode="auto">
          <a:xfrm>
            <a:off x="5675313" y="4079875"/>
            <a:ext cx="719138" cy="336550"/>
          </a:xfrm>
          <a:prstGeom prst="rect">
            <a:avLst/>
          </a:prstGeom>
          <a:noFill/>
          <a:ln w="12700">
            <a:noFill/>
            <a:miter lim="800000"/>
            <a:headEnd/>
            <a:tailEnd/>
          </a:ln>
          <a:effectLst/>
        </p:spPr>
        <p:txBody>
          <a:bodyPr>
            <a:spAutoFit/>
          </a:bodyPr>
          <a:lstStyle/>
          <a:p>
            <a:pPr algn="ctr" eaLnBrk="0" hangingPunct="0">
              <a:spcBef>
                <a:spcPct val="50000"/>
              </a:spcBef>
            </a:pPr>
            <a:r>
              <a:rPr lang="en-US" altLang="zh-CN" sz="1600">
                <a:solidFill>
                  <a:srgbClr val="FFFF00"/>
                </a:solidFill>
                <a:latin typeface="Times New Roman" pitchFamily="18" charset="0"/>
              </a:rPr>
              <a:t>goal</a:t>
            </a:r>
          </a:p>
        </p:txBody>
      </p:sp>
      <p:sp>
        <p:nvSpPr>
          <p:cNvPr id="14430" name="Text Box 94"/>
          <p:cNvSpPr txBox="1">
            <a:spLocks noChangeArrowheads="1"/>
          </p:cNvSpPr>
          <p:nvPr/>
        </p:nvSpPr>
        <p:spPr bwMode="auto">
          <a:xfrm>
            <a:off x="4025900" y="4600575"/>
            <a:ext cx="1201738" cy="336550"/>
          </a:xfrm>
          <a:prstGeom prst="rect">
            <a:avLst/>
          </a:prstGeom>
          <a:noFill/>
          <a:ln w="12700">
            <a:noFill/>
            <a:miter lim="800000"/>
            <a:headEnd/>
            <a:tailEnd/>
          </a:ln>
          <a:effectLst/>
        </p:spPr>
        <p:txBody>
          <a:bodyPr>
            <a:spAutoFit/>
          </a:bodyPr>
          <a:lstStyle/>
          <a:p>
            <a:pPr algn="ctr" eaLnBrk="0" hangingPunct="0">
              <a:spcBef>
                <a:spcPct val="50000"/>
              </a:spcBef>
            </a:pPr>
            <a:r>
              <a:rPr lang="en-US" altLang="zh-CN" sz="1600">
                <a:solidFill>
                  <a:srgbClr val="FFFF00"/>
                </a:solidFill>
                <a:latin typeface="Times New Roman" pitchFamily="18" charset="0"/>
              </a:rPr>
              <a:t>perception</a:t>
            </a:r>
          </a:p>
        </p:txBody>
      </p:sp>
      <p:sp>
        <p:nvSpPr>
          <p:cNvPr id="14431" name="Text Box 95"/>
          <p:cNvSpPr txBox="1">
            <a:spLocks noChangeArrowheads="1"/>
          </p:cNvSpPr>
          <p:nvPr/>
        </p:nvSpPr>
        <p:spPr bwMode="auto">
          <a:xfrm>
            <a:off x="5130800" y="4295775"/>
            <a:ext cx="463550" cy="304800"/>
          </a:xfrm>
          <a:prstGeom prst="rect">
            <a:avLst/>
          </a:prstGeom>
          <a:noFill/>
          <a:ln w="12700">
            <a:noFill/>
            <a:miter lim="800000"/>
            <a:headEnd/>
            <a:tailEnd/>
          </a:ln>
          <a:effectLst/>
        </p:spPr>
        <p:txBody>
          <a:bodyPr>
            <a:spAutoFit/>
          </a:bodyPr>
          <a:lstStyle/>
          <a:p>
            <a:pPr eaLnBrk="0" hangingPunct="0">
              <a:spcBef>
                <a:spcPct val="50000"/>
              </a:spcBef>
            </a:pPr>
            <a:r>
              <a:rPr lang="en-US" altLang="zh-CN" sz="1400" b="1">
                <a:solidFill>
                  <a:srgbClr val="FFFF00"/>
                </a:solidFill>
                <a:latin typeface="Times New Roman" pitchFamily="18" charset="0"/>
              </a:rPr>
              <a:t>#3 </a:t>
            </a:r>
          </a:p>
        </p:txBody>
      </p:sp>
      <p:sp>
        <p:nvSpPr>
          <p:cNvPr id="14432" name="Text Box 96"/>
          <p:cNvSpPr txBox="1">
            <a:spLocks noChangeArrowheads="1"/>
          </p:cNvSpPr>
          <p:nvPr/>
        </p:nvSpPr>
        <p:spPr bwMode="auto">
          <a:xfrm>
            <a:off x="5653088" y="4878388"/>
            <a:ext cx="463550" cy="304800"/>
          </a:xfrm>
          <a:prstGeom prst="rect">
            <a:avLst/>
          </a:prstGeom>
          <a:noFill/>
          <a:ln w="12700">
            <a:noFill/>
            <a:miter lim="800000"/>
            <a:headEnd/>
            <a:tailEnd/>
          </a:ln>
          <a:effectLst/>
        </p:spPr>
        <p:txBody>
          <a:bodyPr>
            <a:spAutoFit/>
          </a:bodyPr>
          <a:lstStyle/>
          <a:p>
            <a:pPr eaLnBrk="0" hangingPunct="0">
              <a:spcBef>
                <a:spcPct val="50000"/>
              </a:spcBef>
            </a:pPr>
            <a:r>
              <a:rPr lang="en-US" altLang="zh-CN" sz="1400" b="1">
                <a:solidFill>
                  <a:srgbClr val="FFFF00"/>
                </a:solidFill>
                <a:latin typeface="Times New Roman" pitchFamily="18" charset="0"/>
              </a:rPr>
              <a:t>#45</a:t>
            </a:r>
          </a:p>
        </p:txBody>
      </p:sp>
      <p:sp>
        <p:nvSpPr>
          <p:cNvPr id="14433" name="Line 97"/>
          <p:cNvSpPr>
            <a:spLocks noChangeShapeType="1"/>
          </p:cNvSpPr>
          <p:nvPr/>
        </p:nvSpPr>
        <p:spPr bwMode="auto">
          <a:xfrm flipH="1" flipV="1">
            <a:off x="5483225" y="4562475"/>
            <a:ext cx="760413" cy="473075"/>
          </a:xfrm>
          <a:prstGeom prst="line">
            <a:avLst/>
          </a:prstGeom>
          <a:noFill/>
          <a:ln w="12700">
            <a:solidFill>
              <a:srgbClr val="FFFF00"/>
            </a:solidFill>
            <a:round/>
            <a:headEnd/>
            <a:tailEnd type="triangle" w="med" len="med"/>
          </a:ln>
          <a:effectLst/>
        </p:spPr>
        <p:txBody>
          <a:bodyPr/>
          <a:lstStyle/>
          <a:p>
            <a:endParaRPr lang="en-US">
              <a:solidFill>
                <a:srgbClr val="FFFF00"/>
              </a:solidFill>
            </a:endParaRPr>
          </a:p>
        </p:txBody>
      </p:sp>
      <p:grpSp>
        <p:nvGrpSpPr>
          <p:cNvPr id="13" name="Group 98"/>
          <p:cNvGrpSpPr>
            <a:grpSpLocks/>
          </p:cNvGrpSpPr>
          <p:nvPr/>
        </p:nvGrpSpPr>
        <p:grpSpPr bwMode="auto">
          <a:xfrm>
            <a:off x="3895725" y="4349750"/>
            <a:ext cx="1181100" cy="165100"/>
            <a:chOff x="4142" y="3515"/>
            <a:chExt cx="744" cy="104"/>
          </a:xfrm>
        </p:grpSpPr>
        <p:sp>
          <p:nvSpPr>
            <p:cNvPr id="14435" name="Rectangle 99"/>
            <p:cNvSpPr>
              <a:spLocks noChangeArrowheads="1"/>
            </p:cNvSpPr>
            <p:nvPr/>
          </p:nvSpPr>
          <p:spPr bwMode="auto">
            <a:xfrm>
              <a:off x="4142" y="3515"/>
              <a:ext cx="744" cy="104"/>
            </a:xfrm>
            <a:prstGeom prst="rect">
              <a:avLst/>
            </a:prstGeom>
            <a:solidFill>
              <a:srgbClr val="CC3399"/>
            </a:solidFill>
            <a:ln w="12700">
              <a:solidFill>
                <a:schemeClr val="tx1"/>
              </a:solidFill>
              <a:miter lim="800000"/>
              <a:headEnd/>
              <a:tailEnd/>
            </a:ln>
            <a:effectLst/>
          </p:spPr>
          <p:txBody>
            <a:bodyPr wrap="none" anchor="ctr"/>
            <a:lstStyle/>
            <a:p>
              <a:endParaRPr lang="en-US">
                <a:solidFill>
                  <a:srgbClr val="FFFF00"/>
                </a:solidFill>
              </a:endParaRPr>
            </a:p>
          </p:txBody>
        </p:sp>
        <p:sp>
          <p:nvSpPr>
            <p:cNvPr id="14436" name="Line 100"/>
            <p:cNvSpPr>
              <a:spLocks noChangeShapeType="1"/>
            </p:cNvSpPr>
            <p:nvPr/>
          </p:nvSpPr>
          <p:spPr bwMode="auto">
            <a:xfrm>
              <a:off x="4231"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37" name="Line 101"/>
            <p:cNvSpPr>
              <a:spLocks noChangeShapeType="1"/>
            </p:cNvSpPr>
            <p:nvPr/>
          </p:nvSpPr>
          <p:spPr bwMode="auto">
            <a:xfrm>
              <a:off x="4313"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38" name="Line 102"/>
            <p:cNvSpPr>
              <a:spLocks noChangeShapeType="1"/>
            </p:cNvSpPr>
            <p:nvPr/>
          </p:nvSpPr>
          <p:spPr bwMode="auto">
            <a:xfrm>
              <a:off x="4395"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39" name="Line 103"/>
            <p:cNvSpPr>
              <a:spLocks noChangeShapeType="1"/>
            </p:cNvSpPr>
            <p:nvPr/>
          </p:nvSpPr>
          <p:spPr bwMode="auto">
            <a:xfrm>
              <a:off x="447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40" name="Line 104"/>
            <p:cNvSpPr>
              <a:spLocks noChangeShapeType="1"/>
            </p:cNvSpPr>
            <p:nvPr/>
          </p:nvSpPr>
          <p:spPr bwMode="auto">
            <a:xfrm>
              <a:off x="4560"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41" name="Line 105"/>
            <p:cNvSpPr>
              <a:spLocks noChangeShapeType="1"/>
            </p:cNvSpPr>
            <p:nvPr/>
          </p:nvSpPr>
          <p:spPr bwMode="auto">
            <a:xfrm>
              <a:off x="4642"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42" name="Line 106"/>
            <p:cNvSpPr>
              <a:spLocks noChangeShapeType="1"/>
            </p:cNvSpPr>
            <p:nvPr/>
          </p:nvSpPr>
          <p:spPr bwMode="auto">
            <a:xfrm>
              <a:off x="4724"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sp>
          <p:nvSpPr>
            <p:cNvPr id="14443" name="Line 107"/>
            <p:cNvSpPr>
              <a:spLocks noChangeShapeType="1"/>
            </p:cNvSpPr>
            <p:nvPr/>
          </p:nvSpPr>
          <p:spPr bwMode="auto">
            <a:xfrm>
              <a:off x="4807" y="3521"/>
              <a:ext cx="0" cy="90"/>
            </a:xfrm>
            <a:prstGeom prst="line">
              <a:avLst/>
            </a:prstGeom>
            <a:noFill/>
            <a:ln w="12700">
              <a:solidFill>
                <a:schemeClr val="tx1"/>
              </a:solidFill>
              <a:round/>
              <a:headEnd/>
              <a:tailEnd/>
            </a:ln>
            <a:effectLst/>
          </p:spPr>
          <p:txBody>
            <a:bodyPr/>
            <a:lstStyle/>
            <a:p>
              <a:endParaRPr lang="en-US">
                <a:solidFill>
                  <a:srgbClr val="FFFF00"/>
                </a:solidFill>
              </a:endParaRPr>
            </a:p>
          </p:txBody>
        </p:sp>
      </p:grpSp>
      <p:sp>
        <p:nvSpPr>
          <p:cNvPr id="14444" name="Text Box 108"/>
          <p:cNvSpPr txBox="1">
            <a:spLocks noChangeArrowheads="1"/>
          </p:cNvSpPr>
          <p:nvPr/>
        </p:nvSpPr>
        <p:spPr bwMode="auto">
          <a:xfrm>
            <a:off x="3810000" y="4038600"/>
            <a:ext cx="1312863" cy="336550"/>
          </a:xfrm>
          <a:prstGeom prst="rect">
            <a:avLst/>
          </a:prstGeom>
          <a:noFill/>
          <a:ln w="12700">
            <a:noFill/>
            <a:miter lim="800000"/>
            <a:headEnd/>
            <a:tailEnd/>
          </a:ln>
          <a:effectLst/>
        </p:spPr>
        <p:txBody>
          <a:bodyPr>
            <a:spAutoFit/>
          </a:bodyPr>
          <a:lstStyle/>
          <a:p>
            <a:pPr algn="ctr" eaLnBrk="0" hangingPunct="0">
              <a:spcBef>
                <a:spcPct val="50000"/>
              </a:spcBef>
            </a:pPr>
            <a:r>
              <a:rPr lang="en-US" altLang="zh-CN" sz="1600">
                <a:solidFill>
                  <a:srgbClr val="FFFF00"/>
                </a:solidFill>
                <a:latin typeface="Times New Roman" pitchFamily="18" charset="0"/>
              </a:rPr>
              <a:t>visualization</a:t>
            </a:r>
          </a:p>
        </p:txBody>
      </p:sp>
      <p:sp>
        <p:nvSpPr>
          <p:cNvPr id="110" name="Slide Number Placeholder 109"/>
          <p:cNvSpPr>
            <a:spLocks noGrp="1"/>
          </p:cNvSpPr>
          <p:nvPr>
            <p:ph type="sldNum" sz="quarter" idx="10"/>
          </p:nvPr>
        </p:nvSpPr>
        <p:spPr/>
        <p:txBody>
          <a:bodyPr/>
          <a:lstStyle/>
          <a:p>
            <a:pPr>
              <a:defRPr/>
            </a:pPr>
            <a:fld id="{BB8DAA28-CB71-4CCD-964C-52F571A2499D}" type="slidenum">
              <a:rPr lang="en-US" smtClean="0"/>
              <a:pPr>
                <a:defRPr/>
              </a:pPr>
              <a:t>61</a:t>
            </a:fld>
            <a:endParaRPr lang="en-US" dirty="0"/>
          </a:p>
        </p:txBody>
      </p:sp>
    </p:spTree>
  </p:cSld>
  <p:clrMapOvr>
    <a:masterClrMapping/>
  </p:clrMapOvr>
  <p:transition spd="med" advTm="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n-US" altLang="zh-CN" dirty="0"/>
              <a:t>Relevant Soar - ACT-R Differences</a:t>
            </a:r>
          </a:p>
        </p:txBody>
      </p:sp>
      <p:sp>
        <p:nvSpPr>
          <p:cNvPr id="78851" name="Rectangle 3"/>
          <p:cNvSpPr>
            <a:spLocks noGrp="1" noChangeArrowheads="1"/>
          </p:cNvSpPr>
          <p:nvPr>
            <p:ph type="body" idx="1"/>
          </p:nvPr>
        </p:nvSpPr>
        <p:spPr/>
        <p:txBody>
          <a:bodyPr>
            <a:normAutofit/>
          </a:bodyPr>
          <a:lstStyle/>
          <a:p>
            <a:pPr>
              <a:lnSpc>
                <a:spcPct val="90000"/>
              </a:lnSpc>
            </a:pPr>
            <a:r>
              <a:rPr lang="en-US" altLang="zh-CN" dirty="0"/>
              <a:t>Soar</a:t>
            </a:r>
          </a:p>
          <a:p>
            <a:pPr lvl="1">
              <a:lnSpc>
                <a:spcPct val="90000"/>
              </a:lnSpc>
            </a:pPr>
            <a:r>
              <a:rPr lang="en-US" altLang="zh-CN" dirty="0"/>
              <a:t>Single generic Working Memory</a:t>
            </a:r>
          </a:p>
          <a:p>
            <a:pPr lvl="1">
              <a:lnSpc>
                <a:spcPct val="90000"/>
              </a:lnSpc>
            </a:pPr>
            <a:r>
              <a:rPr lang="en-US" altLang="zh-CN" dirty="0"/>
              <a:t>WME structures represent individual attributes</a:t>
            </a:r>
          </a:p>
          <a:p>
            <a:pPr lvl="1">
              <a:lnSpc>
                <a:spcPct val="90000"/>
              </a:lnSpc>
            </a:pPr>
            <a:r>
              <a:rPr lang="en-US" altLang="zh-CN" dirty="0"/>
              <a:t>Activations associated with individual attributes</a:t>
            </a:r>
          </a:p>
          <a:p>
            <a:pPr lvl="1">
              <a:lnSpc>
                <a:spcPct val="90000"/>
              </a:lnSpc>
            </a:pPr>
            <a:r>
              <a:rPr lang="en-US" altLang="zh-CN" dirty="0"/>
              <a:t>Complex WM structures, parallel/serial rule firing</a:t>
            </a:r>
          </a:p>
          <a:p>
            <a:pPr>
              <a:lnSpc>
                <a:spcPct val="90000"/>
              </a:lnSpc>
            </a:pPr>
            <a:r>
              <a:rPr lang="en-US" altLang="zh-CN" dirty="0"/>
              <a:t>ACT-R</a:t>
            </a:r>
          </a:p>
          <a:p>
            <a:pPr lvl="1">
              <a:lnSpc>
                <a:spcPct val="90000"/>
              </a:lnSpc>
            </a:pPr>
            <a:r>
              <a:rPr lang="en-US" altLang="zh-CN" dirty="0"/>
              <a:t>Specialized buffers</a:t>
            </a:r>
          </a:p>
          <a:p>
            <a:pPr lvl="1">
              <a:lnSpc>
                <a:spcPct val="90000"/>
              </a:lnSpc>
            </a:pPr>
            <a:r>
              <a:rPr lang="en-US" altLang="zh-CN" dirty="0"/>
              <a:t>Chunk is the atomic retrieval unit</a:t>
            </a:r>
          </a:p>
          <a:p>
            <a:pPr lvl="1">
              <a:lnSpc>
                <a:spcPct val="90000"/>
              </a:lnSpc>
            </a:pPr>
            <a:r>
              <a:rPr lang="en-US" altLang="zh-CN" dirty="0"/>
              <a:t>Activations associated with chunks</a:t>
            </a:r>
          </a:p>
          <a:p>
            <a:pPr lvl="1">
              <a:lnSpc>
                <a:spcPct val="90000"/>
              </a:lnSpc>
            </a:pPr>
            <a:r>
              <a:rPr lang="en-US" altLang="zh-CN" dirty="0"/>
              <a:t>Each buffer holds single chunk, serial rule firing</a:t>
            </a:r>
          </a:p>
        </p:txBody>
      </p:sp>
      <p:sp>
        <p:nvSpPr>
          <p:cNvPr id="5" name="Slide Number Placeholder 4"/>
          <p:cNvSpPr>
            <a:spLocks noGrp="1"/>
          </p:cNvSpPr>
          <p:nvPr>
            <p:ph type="sldNum" sz="quarter" idx="10"/>
          </p:nvPr>
        </p:nvSpPr>
        <p:spPr/>
        <p:txBody>
          <a:bodyPr/>
          <a:lstStyle/>
          <a:p>
            <a:pPr>
              <a:defRPr/>
            </a:pPr>
            <a:fld id="{BB8DAA28-CB71-4CCD-964C-52F571A2499D}" type="slidenum">
              <a:rPr lang="en-US" smtClean="0"/>
              <a:pPr>
                <a:defRPr/>
              </a:pPr>
              <a:t>62</a:t>
            </a:fld>
            <a:endParaRPr lang="en-US" dirty="0"/>
          </a:p>
        </p:txBody>
      </p:sp>
    </p:spTree>
  </p:cSld>
  <p:clrMapOvr>
    <a:masterClrMapping/>
  </p:clrMapOvr>
  <p:transition spd="med" advTm="1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000" dirty="0" smtClean="0"/>
              <a:t>Common Structures of many</a:t>
            </a:r>
            <a:br>
              <a:rPr lang="en-US" sz="4000" dirty="0" smtClean="0"/>
            </a:br>
            <a:r>
              <a:rPr lang="en-US" sz="4000" dirty="0" smtClean="0"/>
              <a:t>Cognitive Architectures</a:t>
            </a:r>
            <a:endParaRPr lang="en-US" sz="40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D731C1-BDBA-479C-98A6-176668543609}" type="slidenum">
              <a:rPr lang="en-US"/>
              <a:pPr>
                <a:defRPr/>
              </a:pPr>
              <a:t>7</a:t>
            </a:fld>
            <a:endParaRPr lang="en-US" dirty="0"/>
          </a:p>
        </p:txBody>
      </p:sp>
      <p:sp>
        <p:nvSpPr>
          <p:cNvPr id="5" name="Rounded Rectangle 4"/>
          <p:cNvSpPr/>
          <p:nvPr/>
        </p:nvSpPr>
        <p:spPr bwMode="auto">
          <a:xfrm>
            <a:off x="2601913" y="3513138"/>
            <a:ext cx="2590800" cy="762000"/>
          </a:xfrm>
          <a:prstGeom prst="roundRect">
            <a:avLst/>
          </a:prstGeom>
          <a:solidFill>
            <a:srgbClr val="FFC000"/>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US" sz="2000" dirty="0" smtClean="0">
              <a:latin typeface="Times New Roman" pitchFamily="18" charset="0"/>
              <a:cs typeface="Times New Roman" pitchFamily="18" charset="0"/>
            </a:endParaRPr>
          </a:p>
          <a:p>
            <a:pPr algn="ctr" eaLnBrk="0" hangingPunct="0">
              <a:defRPr/>
            </a:pPr>
            <a:r>
              <a:rPr lang="en-US" sz="2000" dirty="0" smtClean="0">
                <a:latin typeface="Times New Roman" pitchFamily="18" charset="0"/>
                <a:cs typeface="Times New Roman" pitchFamily="18" charset="0"/>
              </a:rPr>
              <a:t>Short-term </a:t>
            </a:r>
            <a:r>
              <a:rPr lang="en-US" sz="2000" dirty="0">
                <a:latin typeface="Times New Roman" pitchFamily="18" charset="0"/>
                <a:cs typeface="Times New Roman" pitchFamily="18" charset="0"/>
              </a:rPr>
              <a:t>Memory</a:t>
            </a:r>
          </a:p>
        </p:txBody>
      </p:sp>
      <p:sp>
        <p:nvSpPr>
          <p:cNvPr id="7" name="Rounded Rectangle 6"/>
          <p:cNvSpPr/>
          <p:nvPr/>
        </p:nvSpPr>
        <p:spPr bwMode="auto">
          <a:xfrm>
            <a:off x="4800600" y="1962150"/>
            <a:ext cx="2209800" cy="990600"/>
          </a:xfrm>
          <a:prstGeom prst="roundRect">
            <a:avLst/>
          </a:prstGeom>
          <a:solidFill>
            <a:srgbClr val="92D050"/>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r>
              <a:rPr lang="en-US" sz="2000" dirty="0">
                <a:latin typeface="Times New Roman" pitchFamily="18" charset="0"/>
                <a:cs typeface="Times New Roman" pitchFamily="18" charset="0"/>
              </a:rPr>
              <a:t>Procedural </a:t>
            </a:r>
          </a:p>
          <a:p>
            <a:pPr algn="ctr" eaLnBrk="0" hangingPunct="0">
              <a:defRPr/>
            </a:pPr>
            <a:r>
              <a:rPr lang="en-US" sz="2000" dirty="0">
                <a:latin typeface="Times New Roman" pitchFamily="18" charset="0"/>
                <a:cs typeface="Times New Roman" pitchFamily="18" charset="0"/>
              </a:rPr>
              <a:t>Long-term Memory</a:t>
            </a:r>
          </a:p>
        </p:txBody>
      </p:sp>
      <p:sp>
        <p:nvSpPr>
          <p:cNvPr id="10" name="Rounded Rectangle 9"/>
          <p:cNvSpPr/>
          <p:nvPr/>
        </p:nvSpPr>
        <p:spPr bwMode="auto">
          <a:xfrm>
            <a:off x="1871663" y="1900238"/>
            <a:ext cx="2133600" cy="990600"/>
          </a:xfrm>
          <a:prstGeom prst="roundRect">
            <a:avLst/>
          </a:prstGeom>
          <a:solidFill>
            <a:srgbClr val="FFFF66"/>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r>
              <a:rPr lang="en-US" sz="2000" dirty="0">
                <a:latin typeface="Times New Roman" pitchFamily="18" charset="0"/>
                <a:cs typeface="Times New Roman" pitchFamily="18" charset="0"/>
              </a:rPr>
              <a:t>Declarative </a:t>
            </a:r>
          </a:p>
          <a:p>
            <a:pPr algn="ctr" eaLnBrk="0" hangingPunct="0">
              <a:defRPr/>
            </a:pPr>
            <a:r>
              <a:rPr lang="en-US" sz="2000" dirty="0">
                <a:latin typeface="Times New Roman" pitchFamily="18" charset="0"/>
                <a:cs typeface="Times New Roman" pitchFamily="18" charset="0"/>
              </a:rPr>
              <a:t>Long-term Memory</a:t>
            </a:r>
          </a:p>
        </p:txBody>
      </p:sp>
      <p:sp>
        <p:nvSpPr>
          <p:cNvPr id="11" name="Snip Same Side Corner Rectangle 10"/>
          <p:cNvSpPr/>
          <p:nvPr/>
        </p:nvSpPr>
        <p:spPr bwMode="auto">
          <a:xfrm>
            <a:off x="3173413" y="4846638"/>
            <a:ext cx="1447800" cy="533400"/>
          </a:xfrm>
          <a:prstGeom prst="snip2SameRect">
            <a:avLst/>
          </a:prstGeom>
          <a:solidFill>
            <a:srgbClr val="FF6699"/>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r>
              <a:rPr lang="en-US" sz="2000" dirty="0">
                <a:latin typeface="Times New Roman" pitchFamily="18" charset="0"/>
                <a:cs typeface="Times New Roman" pitchFamily="18" charset="0"/>
              </a:rPr>
              <a:t>Perception</a:t>
            </a:r>
          </a:p>
        </p:txBody>
      </p:sp>
      <p:sp>
        <p:nvSpPr>
          <p:cNvPr id="12" name="Snip Same Side Corner Rectangle 11"/>
          <p:cNvSpPr/>
          <p:nvPr/>
        </p:nvSpPr>
        <p:spPr bwMode="auto">
          <a:xfrm>
            <a:off x="5978525" y="4848225"/>
            <a:ext cx="1447800" cy="533400"/>
          </a:xfrm>
          <a:prstGeom prst="snip2SameRect">
            <a:avLst>
              <a:gd name="adj1" fmla="val 0"/>
              <a:gd name="adj2" fmla="val 15585"/>
            </a:avLst>
          </a:prstGeom>
          <a:solidFill>
            <a:srgbClr val="BA98FE"/>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r>
              <a:rPr lang="en-US" sz="2000" dirty="0">
                <a:latin typeface="Times New Roman" pitchFamily="18" charset="0"/>
                <a:cs typeface="Times New Roman" pitchFamily="18" charset="0"/>
              </a:rPr>
              <a:t>Action</a:t>
            </a:r>
          </a:p>
        </p:txBody>
      </p:sp>
      <p:sp>
        <p:nvSpPr>
          <p:cNvPr id="13" name="Rectangle 12"/>
          <p:cNvSpPr/>
          <p:nvPr/>
        </p:nvSpPr>
        <p:spPr bwMode="auto">
          <a:xfrm>
            <a:off x="5978525" y="3570288"/>
            <a:ext cx="1447800" cy="647700"/>
          </a:xfrm>
          <a:prstGeom prst="rect">
            <a:avLst/>
          </a:prstGeom>
          <a:solidFill>
            <a:srgbClr val="A7C9FF"/>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r>
              <a:rPr lang="en-US" sz="2000" dirty="0">
                <a:latin typeface="Times New Roman" pitchFamily="18" charset="0"/>
                <a:cs typeface="Times New Roman" pitchFamily="18" charset="0"/>
              </a:rPr>
              <a:t>Action</a:t>
            </a:r>
          </a:p>
          <a:p>
            <a:pPr algn="ctr" eaLnBrk="0" hangingPunct="0">
              <a:defRPr/>
            </a:pPr>
            <a:r>
              <a:rPr lang="en-US" sz="2000" dirty="0">
                <a:latin typeface="Times New Roman" pitchFamily="18" charset="0"/>
                <a:cs typeface="Times New Roman" pitchFamily="18" charset="0"/>
              </a:rPr>
              <a:t>Selection</a:t>
            </a:r>
          </a:p>
        </p:txBody>
      </p:sp>
      <p:cxnSp>
        <p:nvCxnSpPr>
          <p:cNvPr id="15" name="Straight Arrow Connector 14"/>
          <p:cNvCxnSpPr>
            <a:cxnSpLocks noChangeShapeType="1"/>
            <a:stCxn id="11" idx="3"/>
            <a:endCxn id="5" idx="2"/>
          </p:cNvCxnSpPr>
          <p:nvPr/>
        </p:nvCxnSpPr>
        <p:spPr bwMode="auto">
          <a:xfrm rot="5400000" flipH="1" flipV="1">
            <a:off x="3612357" y="4560094"/>
            <a:ext cx="571500" cy="1587"/>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cxnSp>
        <p:nvCxnSpPr>
          <p:cNvPr id="17" name="Straight Arrow Connector 16"/>
          <p:cNvCxnSpPr>
            <a:cxnSpLocks noChangeShapeType="1"/>
            <a:stCxn id="13" idx="2"/>
            <a:endCxn id="12" idx="3"/>
          </p:cNvCxnSpPr>
          <p:nvPr/>
        </p:nvCxnSpPr>
        <p:spPr bwMode="auto">
          <a:xfrm rot="5400000">
            <a:off x="6386513" y="4532313"/>
            <a:ext cx="630237" cy="1587"/>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cxnSp>
        <p:nvCxnSpPr>
          <p:cNvPr id="23" name="Straight Arrow Connector 22"/>
          <p:cNvCxnSpPr>
            <a:cxnSpLocks noChangeShapeType="1"/>
            <a:stCxn id="13" idx="3"/>
            <a:endCxn id="20" idx="2"/>
          </p:cNvCxnSpPr>
          <p:nvPr/>
        </p:nvCxnSpPr>
        <p:spPr bwMode="auto">
          <a:xfrm flipV="1">
            <a:off x="7426325" y="2800350"/>
            <a:ext cx="581025" cy="1093788"/>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cxnSp>
        <p:nvCxnSpPr>
          <p:cNvPr id="25" name="Straight Arrow Connector 24"/>
          <p:cNvCxnSpPr>
            <a:cxnSpLocks noChangeShapeType="1"/>
          </p:cNvCxnSpPr>
          <p:nvPr/>
        </p:nvCxnSpPr>
        <p:spPr bwMode="auto">
          <a:xfrm rot="5400000" flipH="1" flipV="1">
            <a:off x="4621213" y="2228850"/>
            <a:ext cx="560388" cy="2008187"/>
          </a:xfrm>
          <a:prstGeom prst="straightConnector1">
            <a:avLst/>
          </a:prstGeom>
          <a:noFill/>
          <a:ln w="15875" algn="ctr">
            <a:solidFill>
              <a:srgbClr val="FFFFFF"/>
            </a:solidFill>
            <a:round/>
            <a:headEnd type="arrow" w="med" len="med"/>
            <a:tailEnd type="arrow" w="med" len="med"/>
          </a:ln>
          <a:effectLst>
            <a:outerShdw blurRad="50800" dist="38100" dir="2700000" algn="tl" rotWithShape="0">
              <a:prstClr val="black">
                <a:alpha val="40000"/>
              </a:prstClr>
            </a:outerShdw>
          </a:effectLst>
        </p:spPr>
      </p:cxnSp>
      <p:cxnSp>
        <p:nvCxnSpPr>
          <p:cNvPr id="37" name="Straight Arrow Connector 36"/>
          <p:cNvCxnSpPr>
            <a:cxnSpLocks noChangeShapeType="1"/>
            <a:stCxn id="7" idx="2"/>
            <a:endCxn id="13" idx="0"/>
          </p:cNvCxnSpPr>
          <p:nvPr/>
        </p:nvCxnSpPr>
        <p:spPr bwMode="auto">
          <a:xfrm rot="16200000" flipH="1">
            <a:off x="5995194" y="2863056"/>
            <a:ext cx="617538" cy="796925"/>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cxnSp>
        <p:nvCxnSpPr>
          <p:cNvPr id="49" name="Straight Arrow Connector 48"/>
          <p:cNvCxnSpPr>
            <a:cxnSpLocks noChangeShapeType="1"/>
            <a:stCxn id="5" idx="1"/>
            <a:endCxn id="31" idx="2"/>
          </p:cNvCxnSpPr>
          <p:nvPr/>
        </p:nvCxnSpPr>
        <p:spPr bwMode="auto">
          <a:xfrm rot="10800000">
            <a:off x="934055" y="2738438"/>
            <a:ext cx="1667859" cy="1155700"/>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cxnSp>
        <p:nvCxnSpPr>
          <p:cNvPr id="18" name="Straight Arrow Connector 17"/>
          <p:cNvCxnSpPr>
            <a:cxnSpLocks noChangeShapeType="1"/>
            <a:stCxn id="10" idx="2"/>
            <a:endCxn id="5" idx="0"/>
          </p:cNvCxnSpPr>
          <p:nvPr/>
        </p:nvCxnSpPr>
        <p:spPr bwMode="auto">
          <a:xfrm rot="16200000" flipH="1">
            <a:off x="3106738" y="2722563"/>
            <a:ext cx="622300" cy="958850"/>
          </a:xfrm>
          <a:prstGeom prst="straightConnector1">
            <a:avLst/>
          </a:prstGeom>
          <a:noFill/>
          <a:ln w="15875" algn="ctr">
            <a:solidFill>
              <a:srgbClr val="FFFFFF"/>
            </a:solidFill>
            <a:round/>
            <a:headEnd type="arrow" w="med" len="med"/>
            <a:tailEnd type="arrow" w="med" len="med"/>
          </a:ln>
          <a:effectLst>
            <a:outerShdw blurRad="50800" dist="38100" dir="2700000" algn="tl" rotWithShape="0">
              <a:prstClr val="black">
                <a:alpha val="40000"/>
              </a:prstClr>
            </a:outerShdw>
          </a:effectLst>
        </p:spPr>
      </p:cxnSp>
      <p:sp>
        <p:nvSpPr>
          <p:cNvPr id="20" name="Rectangle 19"/>
          <p:cNvSpPr/>
          <p:nvPr/>
        </p:nvSpPr>
        <p:spPr bwMode="auto">
          <a:xfrm>
            <a:off x="7346950" y="2114550"/>
            <a:ext cx="1322388" cy="685800"/>
          </a:xfrm>
          <a:prstGeom prst="rect">
            <a:avLst/>
          </a:prstGeom>
          <a:solidFill>
            <a:srgbClr val="00FF99"/>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r>
              <a:rPr lang="en-US" sz="2000" dirty="0">
                <a:latin typeface="Times New Roman" pitchFamily="18" charset="0"/>
                <a:cs typeface="Times New Roman" pitchFamily="18" charset="0"/>
              </a:rPr>
              <a:t>Procedure Learning</a:t>
            </a:r>
          </a:p>
        </p:txBody>
      </p:sp>
      <p:cxnSp>
        <p:nvCxnSpPr>
          <p:cNvPr id="21" name="Straight Arrow Connector 20"/>
          <p:cNvCxnSpPr>
            <a:cxnSpLocks noChangeShapeType="1"/>
            <a:stCxn id="20" idx="1"/>
            <a:endCxn id="7" idx="3"/>
          </p:cNvCxnSpPr>
          <p:nvPr/>
        </p:nvCxnSpPr>
        <p:spPr bwMode="auto">
          <a:xfrm rot="10800000" flipV="1">
            <a:off x="7010400" y="2457450"/>
            <a:ext cx="336550" cy="0"/>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sp>
        <p:nvSpPr>
          <p:cNvPr id="31" name="Rectangle 30"/>
          <p:cNvSpPr/>
          <p:nvPr/>
        </p:nvSpPr>
        <p:spPr bwMode="auto">
          <a:xfrm>
            <a:off x="237744" y="2052638"/>
            <a:ext cx="1392619" cy="685800"/>
          </a:xfrm>
          <a:prstGeom prst="rect">
            <a:avLst/>
          </a:prstGeom>
          <a:solidFill>
            <a:srgbClr val="FF9933"/>
          </a:solidFill>
          <a:ln w="952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r>
              <a:rPr lang="en-US" sz="2000" dirty="0">
                <a:latin typeface="Times New Roman" pitchFamily="18" charset="0"/>
                <a:cs typeface="Times New Roman" pitchFamily="18" charset="0"/>
              </a:rPr>
              <a:t>Declarative Learning</a:t>
            </a:r>
          </a:p>
        </p:txBody>
      </p:sp>
      <p:cxnSp>
        <p:nvCxnSpPr>
          <p:cNvPr id="35" name="Straight Arrow Connector 34"/>
          <p:cNvCxnSpPr>
            <a:cxnSpLocks noChangeShapeType="1"/>
            <a:stCxn id="31" idx="3"/>
            <a:endCxn id="10" idx="1"/>
          </p:cNvCxnSpPr>
          <p:nvPr/>
        </p:nvCxnSpPr>
        <p:spPr bwMode="auto">
          <a:xfrm>
            <a:off x="1630363" y="2395538"/>
            <a:ext cx="241300" cy="1588"/>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cxnSp>
        <p:nvCxnSpPr>
          <p:cNvPr id="27" name="Straight Arrow Connector 26"/>
          <p:cNvCxnSpPr>
            <a:cxnSpLocks noChangeShapeType="1"/>
            <a:stCxn id="5" idx="3"/>
            <a:endCxn id="13" idx="1"/>
          </p:cNvCxnSpPr>
          <p:nvPr/>
        </p:nvCxnSpPr>
        <p:spPr bwMode="auto">
          <a:xfrm flipV="1">
            <a:off x="5192713" y="3894138"/>
            <a:ext cx="785812" cy="0"/>
          </a:xfrm>
          <a:prstGeom prst="straightConnector1">
            <a:avLst/>
          </a:prstGeom>
          <a:noFill/>
          <a:ln w="15875" algn="ctr">
            <a:solidFill>
              <a:srgbClr val="FFFFFF"/>
            </a:solidFill>
            <a:round/>
            <a:headEnd type="arrow" w="med" len="med"/>
            <a:tailEnd type="arrow" w="med" len="med"/>
          </a:ln>
          <a:effectLst>
            <a:outerShdw blurRad="50800" dist="38100" dir="2700000" algn="tl" rotWithShape="0">
              <a:prstClr val="black">
                <a:alpha val="40000"/>
              </a:prstClr>
            </a:outerShdw>
          </a:effectLst>
        </p:spPr>
      </p:cxnSp>
      <p:cxnSp>
        <p:nvCxnSpPr>
          <p:cNvPr id="29" name="Straight Arrow Connector 28"/>
          <p:cNvCxnSpPr>
            <a:cxnSpLocks noChangeShapeType="1"/>
            <a:stCxn id="12" idx="1"/>
          </p:cNvCxnSpPr>
          <p:nvPr/>
        </p:nvCxnSpPr>
        <p:spPr bwMode="auto">
          <a:xfrm rot="5400000">
            <a:off x="6434932" y="5647531"/>
            <a:ext cx="533400" cy="1587"/>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cxnSp>
        <p:nvCxnSpPr>
          <p:cNvPr id="32" name="Straight Arrow Connector 31"/>
          <p:cNvCxnSpPr>
            <a:cxnSpLocks noChangeShapeType="1"/>
            <a:stCxn id="12" idx="2"/>
            <a:endCxn id="11" idx="0"/>
          </p:cNvCxnSpPr>
          <p:nvPr/>
        </p:nvCxnSpPr>
        <p:spPr bwMode="auto">
          <a:xfrm rot="10800000">
            <a:off x="4621213" y="5113338"/>
            <a:ext cx="1357312" cy="1587"/>
          </a:xfrm>
          <a:prstGeom prst="straightConnector1">
            <a:avLst/>
          </a:prstGeom>
          <a:noFill/>
          <a:ln w="15875" algn="ctr">
            <a:solidFill>
              <a:srgbClr val="FFFFFF"/>
            </a:solidFill>
            <a:round/>
            <a:headEnd type="arrow" w="med" len="med"/>
            <a:tailEnd type="arrow" w="med" len="med"/>
          </a:ln>
          <a:effectLst>
            <a:outerShdw blurRad="50800" dist="38100" dir="2700000" algn="tl" rotWithShape="0">
              <a:prstClr val="black">
                <a:alpha val="40000"/>
              </a:prstClr>
            </a:outerShdw>
          </a:effectLst>
        </p:spPr>
      </p:cxnSp>
      <p:cxnSp>
        <p:nvCxnSpPr>
          <p:cNvPr id="34" name="Straight Arrow Connector 33"/>
          <p:cNvCxnSpPr>
            <a:cxnSpLocks noChangeShapeType="1"/>
            <a:endCxn id="11" idx="1"/>
          </p:cNvCxnSpPr>
          <p:nvPr/>
        </p:nvCxnSpPr>
        <p:spPr bwMode="auto">
          <a:xfrm rot="5400000" flipH="1" flipV="1">
            <a:off x="3650457" y="5626894"/>
            <a:ext cx="495300" cy="1587"/>
          </a:xfrm>
          <a:prstGeom prst="straightConnector1">
            <a:avLst/>
          </a:prstGeom>
          <a:noFill/>
          <a:ln w="15875" algn="ctr">
            <a:solidFill>
              <a:srgbClr val="FFFFFF"/>
            </a:solidFill>
            <a:round/>
            <a:headEnd/>
            <a:tailEnd type="arrow" w="med" len="med"/>
          </a:ln>
          <a:effectLst>
            <a:outerShdw blurRad="50800" dist="38100" dir="2700000" algn="tl" rotWithShape="0">
              <a:prstClr val="black">
                <a:alpha val="40000"/>
              </a:prstClr>
            </a:outerShdw>
          </a:effectLst>
        </p:spPr>
      </p:cxnSp>
      <p:sp>
        <p:nvSpPr>
          <p:cNvPr id="63" name="Rounded Rectangle 62"/>
          <p:cNvSpPr/>
          <p:nvPr/>
        </p:nvSpPr>
        <p:spPr bwMode="auto">
          <a:xfrm>
            <a:off x="4468813" y="3513138"/>
            <a:ext cx="723900" cy="342900"/>
          </a:xfrm>
          <a:prstGeom prst="roundRect">
            <a:avLst/>
          </a:prstGeom>
          <a:solidFill>
            <a:srgbClr val="FFC000"/>
          </a:solidFill>
          <a:ln w="9525" cap="flat" cmpd="sng" algn="ctr">
            <a:solidFill>
              <a:srgbClr val="FFFFFF"/>
            </a:solidFill>
            <a:prstDash val="solid"/>
            <a:round/>
            <a:headEnd type="none" w="med" len="med"/>
            <a:tailEnd type="none" w="med" len="med"/>
          </a:ln>
          <a:effectLst/>
        </p:spPr>
        <p:txBody>
          <a:bodyPr/>
          <a:lstStyle/>
          <a:p>
            <a:pPr eaLnBrk="0" hangingPunct="0">
              <a:defRPr/>
            </a:pPr>
            <a:r>
              <a:rPr lang="en-US" sz="1400" dirty="0">
                <a:latin typeface="Times New Roman" pitchFamily="18" charset="0"/>
                <a:cs typeface="Times New Roman" pitchFamily="18" charset="0"/>
              </a:rPr>
              <a:t>Goals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10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childTnLst>
                                </p:cTn>
                              </p:par>
                              <p:par>
                                <p:cTn id="70" presetID="10"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childTnLst>
                                </p:cTn>
                              </p:par>
                              <p:par>
                                <p:cTn id="73" presetID="10"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childTnLst>
                                </p:cTn>
                              </p:par>
                              <p:par>
                                <p:cTn id="76" presetID="10" presetClass="entr" presetSubtype="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P spid="13" grpId="0" animBg="1"/>
      <p:bldP spid="20" grpId="0" animBg="1"/>
      <p:bldP spid="31"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Goals of </a:t>
            </a:r>
            <a:br>
              <a:rPr lang="en-US" dirty="0" smtClean="0"/>
            </a:br>
            <a:r>
              <a:rPr lang="en-US" dirty="0" smtClean="0"/>
              <a:t>Cognitive Architecture</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Biological plausibility: Does the architecture correspond to what we know about the brain?</a:t>
            </a:r>
          </a:p>
          <a:p>
            <a:endParaRPr lang="en-US" dirty="0" smtClean="0"/>
          </a:p>
          <a:p>
            <a:r>
              <a:rPr lang="en-US" dirty="0" smtClean="0"/>
              <a:t>Psychological plausibility: Does the architecture capture the details of human performance in a wide range of cognitive tasks?</a:t>
            </a:r>
          </a:p>
          <a:p>
            <a:endParaRPr lang="en-US" dirty="0" smtClean="0"/>
          </a:p>
          <a:p>
            <a:r>
              <a:rPr lang="en-US" dirty="0" smtClean="0"/>
              <a:t>Functionality: Does the architecture explain how humans achieve their high level of intellectual function? </a:t>
            </a:r>
          </a:p>
          <a:p>
            <a:pPr lvl="1"/>
            <a:r>
              <a:rPr lang="en-US" dirty="0" smtClean="0"/>
              <a:t>Building Human-level AI</a:t>
            </a:r>
          </a:p>
          <a:p>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7F50E1FC-0880-48B1-808B-C7194B29C632}" type="slidenum">
              <a:rPr lang="en-US" smtClean="0"/>
              <a:pPr>
                <a:defRPr/>
              </a:pPr>
              <a:t>8</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381001" y="4147930"/>
            <a:ext cx="8537713" cy="227606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Short History of Soar</a:t>
            </a:r>
            <a:endParaRPr lang="en-US" dirty="0"/>
          </a:p>
        </p:txBody>
      </p:sp>
      <p:sp>
        <p:nvSpPr>
          <p:cNvPr id="4" name="Slide Number Placeholder 3"/>
          <p:cNvSpPr>
            <a:spLocks noGrp="1"/>
          </p:cNvSpPr>
          <p:nvPr>
            <p:ph type="sldNum" sz="quarter" idx="10"/>
          </p:nvPr>
        </p:nvSpPr>
        <p:spPr/>
        <p:txBody>
          <a:bodyPr/>
          <a:lstStyle/>
          <a:p>
            <a:pPr>
              <a:defRPr/>
            </a:pPr>
            <a:fld id="{D17FC2FE-390D-4C80-888F-C04A305A91CF}" type="slidenum">
              <a:rPr lang="en-US" smtClean="0"/>
              <a:pPr>
                <a:defRPr/>
              </a:pPr>
              <a:t>9</a:t>
            </a:fld>
            <a:endParaRPr lang="en-US"/>
          </a:p>
        </p:txBody>
      </p:sp>
      <p:sp>
        <p:nvSpPr>
          <p:cNvPr id="5" name="Rectangle 4"/>
          <p:cNvSpPr/>
          <p:nvPr/>
        </p:nvSpPr>
        <p:spPr bwMode="auto">
          <a:xfrm>
            <a:off x="377688" y="1818860"/>
            <a:ext cx="8537713" cy="227606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3" name="Group 24"/>
          <p:cNvGrpSpPr/>
          <p:nvPr/>
        </p:nvGrpSpPr>
        <p:grpSpPr>
          <a:xfrm>
            <a:off x="1054626" y="1221897"/>
            <a:ext cx="838985" cy="5305722"/>
            <a:chOff x="975113" y="1211958"/>
            <a:chExt cx="838985" cy="5305722"/>
          </a:xfrm>
        </p:grpSpPr>
        <p:cxnSp>
          <p:nvCxnSpPr>
            <p:cNvPr id="6" name="Straight Connector 5"/>
            <p:cNvCxnSpPr/>
            <p:nvPr/>
          </p:nvCxnSpPr>
          <p:spPr bwMode="auto">
            <a:xfrm rot="5400000" flipH="1" flipV="1">
              <a:off x="-1041876" y="4085563"/>
              <a:ext cx="4864232" cy="2"/>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9" name="TextBox 8"/>
            <p:cNvSpPr txBox="1"/>
            <p:nvPr/>
          </p:nvSpPr>
          <p:spPr>
            <a:xfrm>
              <a:off x="975113" y="1211958"/>
              <a:ext cx="838985" cy="377072"/>
            </a:xfrm>
            <a:prstGeom prst="rect">
              <a:avLst/>
            </a:prstGeom>
            <a:noFill/>
          </p:spPr>
          <p:txBody>
            <a:bodyPr wrap="square" rtlCol="0">
              <a:spAutoFit/>
            </a:bodyPr>
            <a:lstStyle/>
            <a:p>
              <a:pPr algn="ctr"/>
              <a:r>
                <a:rPr lang="en-US" dirty="0" smtClean="0">
                  <a:solidFill>
                    <a:schemeClr val="bg1"/>
                  </a:solidFill>
                </a:rPr>
                <a:t>1980</a:t>
              </a:r>
              <a:endParaRPr lang="en-US" dirty="0">
                <a:solidFill>
                  <a:schemeClr val="bg1"/>
                </a:solidFill>
              </a:endParaRPr>
            </a:p>
          </p:txBody>
        </p:sp>
      </p:grpSp>
      <p:grpSp>
        <p:nvGrpSpPr>
          <p:cNvPr id="8" name="Group 21"/>
          <p:cNvGrpSpPr/>
          <p:nvPr/>
        </p:nvGrpSpPr>
        <p:grpSpPr>
          <a:xfrm>
            <a:off x="4814016" y="1221897"/>
            <a:ext cx="838985" cy="5305722"/>
            <a:chOff x="6074571" y="1291471"/>
            <a:chExt cx="838985" cy="5305722"/>
          </a:xfrm>
        </p:grpSpPr>
        <p:cxnSp>
          <p:nvCxnSpPr>
            <p:cNvPr id="7" name="Straight Connector 6"/>
            <p:cNvCxnSpPr/>
            <p:nvPr/>
          </p:nvCxnSpPr>
          <p:spPr bwMode="auto">
            <a:xfrm rot="5400000" flipH="1" flipV="1">
              <a:off x="4049501" y="4165076"/>
              <a:ext cx="4864232" cy="2"/>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0" name="TextBox 9"/>
            <p:cNvSpPr txBox="1"/>
            <p:nvPr/>
          </p:nvSpPr>
          <p:spPr>
            <a:xfrm>
              <a:off x="6074571" y="1291471"/>
              <a:ext cx="838985" cy="377072"/>
            </a:xfrm>
            <a:prstGeom prst="rect">
              <a:avLst/>
            </a:prstGeom>
            <a:noFill/>
          </p:spPr>
          <p:txBody>
            <a:bodyPr wrap="square" rtlCol="0">
              <a:spAutoFit/>
            </a:bodyPr>
            <a:lstStyle/>
            <a:p>
              <a:pPr algn="ctr"/>
              <a:r>
                <a:rPr lang="en-US" dirty="0" smtClean="0">
                  <a:solidFill>
                    <a:schemeClr val="bg1"/>
                  </a:solidFill>
                </a:rPr>
                <a:t>1995</a:t>
              </a:r>
              <a:endParaRPr lang="en-US" dirty="0">
                <a:solidFill>
                  <a:schemeClr val="bg1"/>
                </a:solidFill>
              </a:endParaRPr>
            </a:p>
          </p:txBody>
        </p:sp>
      </p:grpSp>
      <p:grpSp>
        <p:nvGrpSpPr>
          <p:cNvPr id="11" name="Group 23"/>
          <p:cNvGrpSpPr/>
          <p:nvPr/>
        </p:nvGrpSpPr>
        <p:grpSpPr>
          <a:xfrm>
            <a:off x="2307756" y="1221897"/>
            <a:ext cx="838985" cy="5305722"/>
            <a:chOff x="2648200" y="1274906"/>
            <a:chExt cx="838985" cy="5305722"/>
          </a:xfrm>
        </p:grpSpPr>
        <p:cxnSp>
          <p:nvCxnSpPr>
            <p:cNvPr id="17" name="Straight Connector 16"/>
            <p:cNvCxnSpPr/>
            <p:nvPr/>
          </p:nvCxnSpPr>
          <p:spPr bwMode="auto">
            <a:xfrm rot="5400000" flipH="1" flipV="1">
              <a:off x="631211" y="4148511"/>
              <a:ext cx="4864232" cy="2"/>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8" name="TextBox 17"/>
            <p:cNvSpPr txBox="1"/>
            <p:nvPr/>
          </p:nvSpPr>
          <p:spPr>
            <a:xfrm>
              <a:off x="2648200" y="1274906"/>
              <a:ext cx="838985" cy="377072"/>
            </a:xfrm>
            <a:prstGeom prst="rect">
              <a:avLst/>
            </a:prstGeom>
            <a:noFill/>
          </p:spPr>
          <p:txBody>
            <a:bodyPr wrap="square" rtlCol="0">
              <a:spAutoFit/>
            </a:bodyPr>
            <a:lstStyle/>
            <a:p>
              <a:pPr algn="ctr"/>
              <a:r>
                <a:rPr lang="en-US" dirty="0" smtClean="0">
                  <a:solidFill>
                    <a:schemeClr val="bg1"/>
                  </a:solidFill>
                </a:rPr>
                <a:t>1985</a:t>
              </a:r>
              <a:endParaRPr lang="en-US" dirty="0">
                <a:solidFill>
                  <a:schemeClr val="bg1"/>
                </a:solidFill>
              </a:endParaRPr>
            </a:p>
          </p:txBody>
        </p:sp>
      </p:grpSp>
      <p:grpSp>
        <p:nvGrpSpPr>
          <p:cNvPr id="12" name="Group 22"/>
          <p:cNvGrpSpPr/>
          <p:nvPr/>
        </p:nvGrpSpPr>
        <p:grpSpPr>
          <a:xfrm>
            <a:off x="3560886" y="1221897"/>
            <a:ext cx="838985" cy="5305722"/>
            <a:chOff x="4142382" y="1298097"/>
            <a:chExt cx="838985" cy="5305722"/>
          </a:xfrm>
        </p:grpSpPr>
        <p:cxnSp>
          <p:nvCxnSpPr>
            <p:cNvPr id="19" name="Straight Connector 18"/>
            <p:cNvCxnSpPr/>
            <p:nvPr/>
          </p:nvCxnSpPr>
          <p:spPr bwMode="auto">
            <a:xfrm rot="5400000" flipH="1" flipV="1">
              <a:off x="2125393" y="4171702"/>
              <a:ext cx="4864232" cy="2"/>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0" name="TextBox 19"/>
            <p:cNvSpPr txBox="1"/>
            <p:nvPr/>
          </p:nvSpPr>
          <p:spPr>
            <a:xfrm>
              <a:off x="4142382" y="1298097"/>
              <a:ext cx="838985" cy="377072"/>
            </a:xfrm>
            <a:prstGeom prst="rect">
              <a:avLst/>
            </a:prstGeom>
            <a:noFill/>
          </p:spPr>
          <p:txBody>
            <a:bodyPr wrap="square" rtlCol="0">
              <a:spAutoFit/>
            </a:bodyPr>
            <a:lstStyle/>
            <a:p>
              <a:pPr algn="ctr"/>
              <a:r>
                <a:rPr lang="en-US" dirty="0" smtClean="0">
                  <a:solidFill>
                    <a:schemeClr val="bg1"/>
                  </a:solidFill>
                </a:rPr>
                <a:t>1990</a:t>
              </a:r>
              <a:endParaRPr lang="en-US" dirty="0">
                <a:solidFill>
                  <a:schemeClr val="bg1"/>
                </a:solidFill>
              </a:endParaRPr>
            </a:p>
          </p:txBody>
        </p:sp>
      </p:grpSp>
      <p:grpSp>
        <p:nvGrpSpPr>
          <p:cNvPr id="13" name="Group 25"/>
          <p:cNvGrpSpPr/>
          <p:nvPr/>
        </p:nvGrpSpPr>
        <p:grpSpPr>
          <a:xfrm>
            <a:off x="6067146" y="1221897"/>
            <a:ext cx="838985" cy="5305722"/>
            <a:chOff x="6074571" y="1291471"/>
            <a:chExt cx="838985" cy="5305722"/>
          </a:xfrm>
        </p:grpSpPr>
        <p:cxnSp>
          <p:nvCxnSpPr>
            <p:cNvPr id="27" name="Straight Connector 26"/>
            <p:cNvCxnSpPr/>
            <p:nvPr/>
          </p:nvCxnSpPr>
          <p:spPr bwMode="auto">
            <a:xfrm rot="5400000" flipH="1" flipV="1">
              <a:off x="4049501" y="4165076"/>
              <a:ext cx="4864232" cy="2"/>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8" name="TextBox 27"/>
            <p:cNvSpPr txBox="1"/>
            <p:nvPr/>
          </p:nvSpPr>
          <p:spPr>
            <a:xfrm>
              <a:off x="6074571" y="1291471"/>
              <a:ext cx="838985" cy="377072"/>
            </a:xfrm>
            <a:prstGeom prst="rect">
              <a:avLst/>
            </a:prstGeom>
            <a:noFill/>
          </p:spPr>
          <p:txBody>
            <a:bodyPr wrap="square" rtlCol="0">
              <a:spAutoFit/>
            </a:bodyPr>
            <a:lstStyle/>
            <a:p>
              <a:pPr algn="ctr"/>
              <a:r>
                <a:rPr lang="en-US" dirty="0" smtClean="0">
                  <a:solidFill>
                    <a:schemeClr val="bg1"/>
                  </a:solidFill>
                </a:rPr>
                <a:t>2000</a:t>
              </a:r>
              <a:endParaRPr lang="en-US" dirty="0">
                <a:solidFill>
                  <a:schemeClr val="bg1"/>
                </a:solidFill>
              </a:endParaRPr>
            </a:p>
          </p:txBody>
        </p:sp>
      </p:grpSp>
      <p:grpSp>
        <p:nvGrpSpPr>
          <p:cNvPr id="14" name="Group 28"/>
          <p:cNvGrpSpPr/>
          <p:nvPr/>
        </p:nvGrpSpPr>
        <p:grpSpPr>
          <a:xfrm>
            <a:off x="7320275" y="1221897"/>
            <a:ext cx="838985" cy="5305722"/>
            <a:chOff x="6074571" y="1291471"/>
            <a:chExt cx="838985" cy="5305722"/>
          </a:xfrm>
        </p:grpSpPr>
        <p:cxnSp>
          <p:nvCxnSpPr>
            <p:cNvPr id="30" name="Straight Connector 29"/>
            <p:cNvCxnSpPr/>
            <p:nvPr/>
          </p:nvCxnSpPr>
          <p:spPr bwMode="auto">
            <a:xfrm rot="5400000" flipH="1" flipV="1">
              <a:off x="4049501" y="4165076"/>
              <a:ext cx="4864232" cy="2"/>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6074571" y="1291471"/>
              <a:ext cx="838985" cy="377072"/>
            </a:xfrm>
            <a:prstGeom prst="rect">
              <a:avLst/>
            </a:prstGeom>
            <a:noFill/>
          </p:spPr>
          <p:txBody>
            <a:bodyPr wrap="square" rtlCol="0">
              <a:spAutoFit/>
            </a:bodyPr>
            <a:lstStyle/>
            <a:p>
              <a:pPr algn="ctr"/>
              <a:r>
                <a:rPr lang="en-US" dirty="0" smtClean="0">
                  <a:solidFill>
                    <a:schemeClr val="bg1"/>
                  </a:solidFill>
                </a:rPr>
                <a:t>2005</a:t>
              </a:r>
              <a:endParaRPr lang="en-US" dirty="0">
                <a:solidFill>
                  <a:schemeClr val="bg1"/>
                </a:solidFill>
              </a:endParaRPr>
            </a:p>
          </p:txBody>
        </p:sp>
      </p:grpSp>
      <p:sp>
        <p:nvSpPr>
          <p:cNvPr id="33" name="Rectangle 32"/>
          <p:cNvSpPr/>
          <p:nvPr/>
        </p:nvSpPr>
        <p:spPr bwMode="auto">
          <a:xfrm>
            <a:off x="218661" y="3160643"/>
            <a:ext cx="1113182" cy="2057400"/>
          </a:xfrm>
          <a:prstGeom prst="rect">
            <a:avLst/>
          </a:prstGeom>
          <a:solidFill>
            <a:srgbClr val="6B6B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Pre-Soar</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Problem</a:t>
            </a:r>
            <a:r>
              <a:rPr kumimoji="0" lang="en-US" sz="1400" b="0" i="0" u="none" strike="noStrike" cap="none" normalizeH="0" dirty="0" smtClean="0">
                <a:ln>
                  <a:noFill/>
                </a:ln>
                <a:solidFill>
                  <a:schemeClr val="tx1"/>
                </a:solidFill>
                <a:effectLst/>
                <a:latin typeface="+mn-lt"/>
              </a:rPr>
              <a:t> Spaces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Production Systems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Heuristic </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Search</a:t>
            </a:r>
          </a:p>
        </p:txBody>
      </p:sp>
      <p:sp>
        <p:nvSpPr>
          <p:cNvPr id="34" name="TextBox 33"/>
          <p:cNvSpPr txBox="1"/>
          <p:nvPr/>
        </p:nvSpPr>
        <p:spPr>
          <a:xfrm>
            <a:off x="5247861" y="5801274"/>
            <a:ext cx="3659956" cy="584775"/>
          </a:xfrm>
          <a:prstGeom prst="rect">
            <a:avLst/>
          </a:prstGeom>
          <a:noFill/>
          <a:ln>
            <a:noFill/>
          </a:ln>
        </p:spPr>
        <p:txBody>
          <a:bodyPr wrap="square" rtlCol="0">
            <a:spAutoFit/>
          </a:bodyPr>
          <a:lstStyle/>
          <a:p>
            <a:pPr algn="r"/>
            <a:r>
              <a:rPr lang="en-US" sz="3200" dirty="0" smtClean="0">
                <a:solidFill>
                  <a:schemeClr val="accent6">
                    <a:lumMod val="75000"/>
                  </a:schemeClr>
                </a:solidFill>
                <a:latin typeface="+mn-lt"/>
              </a:rPr>
              <a:t>Functionality</a:t>
            </a:r>
            <a:endParaRPr lang="en-US" sz="3200" dirty="0">
              <a:solidFill>
                <a:schemeClr val="accent6">
                  <a:lumMod val="75000"/>
                </a:schemeClr>
              </a:solidFill>
              <a:latin typeface="+mn-lt"/>
            </a:endParaRPr>
          </a:p>
        </p:txBody>
      </p:sp>
      <p:sp>
        <p:nvSpPr>
          <p:cNvPr id="36" name="TextBox 35"/>
          <p:cNvSpPr txBox="1"/>
          <p:nvPr/>
        </p:nvSpPr>
        <p:spPr>
          <a:xfrm>
            <a:off x="3647662" y="1828935"/>
            <a:ext cx="5273408" cy="584775"/>
          </a:xfrm>
          <a:prstGeom prst="rect">
            <a:avLst/>
          </a:prstGeom>
          <a:noFill/>
          <a:ln>
            <a:noFill/>
          </a:ln>
        </p:spPr>
        <p:txBody>
          <a:bodyPr wrap="square" rtlCol="0">
            <a:spAutoFit/>
          </a:bodyPr>
          <a:lstStyle/>
          <a:p>
            <a:pPr algn="r"/>
            <a:r>
              <a:rPr lang="en-US" sz="3200" dirty="0" smtClean="0">
                <a:solidFill>
                  <a:schemeClr val="accent6">
                    <a:lumMod val="75000"/>
                  </a:schemeClr>
                </a:solidFill>
                <a:latin typeface="+mn-lt"/>
              </a:rPr>
              <a:t>Modeling</a:t>
            </a:r>
            <a:endParaRPr lang="en-US" sz="3200" dirty="0">
              <a:solidFill>
                <a:schemeClr val="accent6">
                  <a:lumMod val="75000"/>
                </a:schemeClr>
              </a:solidFill>
              <a:latin typeface="+mn-lt"/>
            </a:endParaRPr>
          </a:p>
        </p:txBody>
      </p:sp>
      <p:pic>
        <p:nvPicPr>
          <p:cNvPr id="40" name="Picture 3" descr="Herbert Simon and Allen Newell"/>
          <p:cNvPicPr>
            <a:picLocks noChangeAspect="1" noChangeArrowheads="1"/>
          </p:cNvPicPr>
          <p:nvPr/>
        </p:nvPicPr>
        <p:blipFill>
          <a:blip r:embed="rId3"/>
          <a:srcRect/>
          <a:stretch>
            <a:fillRect/>
          </a:stretch>
        </p:blipFill>
        <p:spPr bwMode="auto">
          <a:xfrm>
            <a:off x="145206" y="4749771"/>
            <a:ext cx="1271239" cy="883020"/>
          </a:xfrm>
          <a:prstGeom prst="rect">
            <a:avLst/>
          </a:prstGeom>
          <a:ln>
            <a:noFill/>
          </a:ln>
          <a:effectLst>
            <a:outerShdw blurRad="292100" dist="139700" dir="2700000" algn="tl" rotWithShape="0">
              <a:srgbClr val="333333">
                <a:alpha val="65000"/>
              </a:srgbClr>
            </a:outerShdw>
          </a:effectLst>
        </p:spPr>
      </p:pic>
      <p:sp>
        <p:nvSpPr>
          <p:cNvPr id="42" name="Rectangle 41"/>
          <p:cNvSpPr/>
          <p:nvPr/>
        </p:nvSpPr>
        <p:spPr bwMode="auto">
          <a:xfrm>
            <a:off x="1561171" y="2877015"/>
            <a:ext cx="7114478" cy="243096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1664604" y="3112321"/>
            <a:ext cx="1279318" cy="2057400"/>
          </a:xfrm>
          <a:prstGeom prst="rect">
            <a:avLst/>
          </a:prstGeom>
          <a:solidFill>
            <a:srgbClr val="6B6B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Multi-method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Multi-task problem solving</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err="1" smtClean="0">
                <a:latin typeface="+mn-lt"/>
              </a:rPr>
              <a:t>Subgoaling</a:t>
            </a:r>
            <a:endParaRPr lang="en-US" sz="1400" dirty="0" smtClean="0">
              <a:latin typeface="+mn-lt"/>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Chunking </a:t>
            </a:r>
          </a:p>
        </p:txBody>
      </p:sp>
      <p:sp>
        <p:nvSpPr>
          <p:cNvPr id="43" name="Rectangle 42"/>
          <p:cNvSpPr/>
          <p:nvPr/>
        </p:nvSpPr>
        <p:spPr bwMode="auto">
          <a:xfrm>
            <a:off x="3122341" y="3130908"/>
            <a:ext cx="1190595" cy="2057400"/>
          </a:xfrm>
          <a:prstGeom prst="rect">
            <a:avLst/>
          </a:prstGeom>
          <a:solidFill>
            <a:srgbClr val="6B6B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UTC</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Natural Language</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HCI</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External Environment</a:t>
            </a:r>
          </a:p>
        </p:txBody>
      </p:sp>
      <p:pic>
        <p:nvPicPr>
          <p:cNvPr id="48" name="Picture 21" descr="Hero2-Tran"/>
          <p:cNvPicPr>
            <a:picLocks noChangeAspect="1" noChangeArrowheads="1"/>
          </p:cNvPicPr>
          <p:nvPr/>
        </p:nvPicPr>
        <p:blipFill>
          <a:blip r:embed="rId4" cstate="screen"/>
          <a:srcRect/>
          <a:stretch>
            <a:fillRect/>
          </a:stretch>
        </p:blipFill>
        <p:spPr bwMode="auto">
          <a:xfrm>
            <a:off x="3362710" y="4805164"/>
            <a:ext cx="607121" cy="827627"/>
          </a:xfrm>
          <a:prstGeom prst="rect">
            <a:avLst/>
          </a:prstGeom>
          <a:ln>
            <a:noFill/>
          </a:ln>
          <a:effectLst>
            <a:outerShdw blurRad="292100" dist="139700" dir="2700000" algn="tl" rotWithShape="0">
              <a:srgbClr val="333333">
                <a:alpha val="65000"/>
              </a:srgbClr>
            </a:outerShdw>
          </a:effectLst>
        </p:spPr>
      </p:pic>
      <p:sp>
        <p:nvSpPr>
          <p:cNvPr id="49" name="Rectangle 48"/>
          <p:cNvSpPr/>
          <p:nvPr/>
        </p:nvSpPr>
        <p:spPr bwMode="auto">
          <a:xfrm>
            <a:off x="4501375" y="3127191"/>
            <a:ext cx="1319562" cy="2057400"/>
          </a:xfrm>
          <a:prstGeom prst="rect">
            <a:avLst/>
          </a:prstGeom>
          <a:solidFill>
            <a:srgbClr val="6B6B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Integration</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Large bodies of  knowledge</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Teamwork</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Real Application</a:t>
            </a:r>
          </a:p>
        </p:txBody>
      </p:sp>
      <p:pic>
        <p:nvPicPr>
          <p:cNvPr id="50" name="Picture 21" descr="flight-path-large"/>
          <p:cNvPicPr>
            <a:picLocks noChangeAspect="1" noChangeArrowheads="1"/>
          </p:cNvPicPr>
          <p:nvPr/>
        </p:nvPicPr>
        <p:blipFill>
          <a:blip r:embed="rId5"/>
          <a:srcRect/>
          <a:stretch>
            <a:fillRect/>
          </a:stretch>
        </p:blipFill>
        <p:spPr bwMode="auto">
          <a:xfrm>
            <a:off x="4484570" y="4613383"/>
            <a:ext cx="1359211" cy="1019408"/>
          </a:xfrm>
          <a:prstGeom prst="rect">
            <a:avLst/>
          </a:prstGeom>
          <a:ln>
            <a:noFill/>
          </a:ln>
          <a:effectLst>
            <a:outerShdw blurRad="292100" dist="139700" dir="2700000" algn="tl" rotWithShape="0">
              <a:srgbClr val="333333">
                <a:alpha val="65000"/>
              </a:srgbClr>
            </a:outerShdw>
          </a:effectLst>
        </p:spPr>
      </p:pic>
      <p:sp>
        <p:nvSpPr>
          <p:cNvPr id="51" name="Rectangle 50"/>
          <p:cNvSpPr/>
          <p:nvPr/>
        </p:nvSpPr>
        <p:spPr bwMode="auto">
          <a:xfrm>
            <a:off x="6043961" y="3101172"/>
            <a:ext cx="1248937" cy="2057400"/>
          </a:xfrm>
          <a:prstGeom prst="rect">
            <a:avLst/>
          </a:prstGeom>
          <a:solidFill>
            <a:srgbClr val="6B6B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Virtual Agents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mn-lt"/>
              </a:rPr>
              <a:t>Learning from Experience, Observation, Instruction</a:t>
            </a:r>
          </a:p>
        </p:txBody>
      </p:sp>
      <p:sp>
        <p:nvSpPr>
          <p:cNvPr id="53" name="Rectangle 52"/>
          <p:cNvSpPr/>
          <p:nvPr/>
        </p:nvSpPr>
        <p:spPr bwMode="auto">
          <a:xfrm>
            <a:off x="7400694" y="3097455"/>
            <a:ext cx="1163444" cy="2057400"/>
          </a:xfrm>
          <a:prstGeom prst="rect">
            <a:avLst/>
          </a:prstGeom>
          <a:solidFill>
            <a:srgbClr val="6B6B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New Capabilities</a:t>
            </a:r>
            <a:endParaRPr lang="en-US" sz="1400" dirty="0" smtClean="0">
              <a:latin typeface="+mn-lt"/>
            </a:endParaRPr>
          </a:p>
        </p:txBody>
      </p:sp>
      <p:pic>
        <p:nvPicPr>
          <p:cNvPr id="44" name="Picture 22" descr="potential4"/>
          <p:cNvPicPr>
            <a:picLocks noChangeAspect="1" noChangeArrowheads="1"/>
          </p:cNvPicPr>
          <p:nvPr/>
        </p:nvPicPr>
        <p:blipFill>
          <a:blip r:embed="rId6" cstate="screen"/>
          <a:srcRect/>
          <a:stretch>
            <a:fillRect/>
          </a:stretch>
        </p:blipFill>
        <p:spPr bwMode="auto">
          <a:xfrm>
            <a:off x="6090081" y="4659140"/>
            <a:ext cx="1163094" cy="973651"/>
          </a:xfrm>
          <a:prstGeom prst="rect">
            <a:avLst/>
          </a:prstGeom>
          <a:ln>
            <a:noFill/>
          </a:ln>
          <a:effectLst>
            <a:outerShdw blurRad="292100" dist="139700" dir="2700000" algn="tl" rotWithShape="0">
              <a:srgbClr val="333333">
                <a:alpha val="65000"/>
              </a:srgbClr>
            </a:outerShdw>
          </a:effectLst>
        </p:spPr>
      </p:pic>
      <p:grpSp>
        <p:nvGrpSpPr>
          <p:cNvPr id="15" name="Group 54"/>
          <p:cNvGrpSpPr/>
          <p:nvPr/>
        </p:nvGrpSpPr>
        <p:grpSpPr>
          <a:xfrm>
            <a:off x="1633492" y="4722915"/>
            <a:ext cx="1358283" cy="941033"/>
            <a:chOff x="1633492" y="4856085"/>
            <a:chExt cx="1358283" cy="941033"/>
          </a:xfrm>
          <a:effectLst>
            <a:outerShdw blurRad="50800" dist="38100" dir="2700000" algn="tl" rotWithShape="0">
              <a:prstClr val="black">
                <a:alpha val="40000"/>
              </a:prstClr>
            </a:outerShdw>
          </a:effectLst>
        </p:grpSpPr>
        <p:sp>
          <p:nvSpPr>
            <p:cNvPr id="54" name="Rectangle 53"/>
            <p:cNvSpPr/>
            <p:nvPr/>
          </p:nvSpPr>
          <p:spPr bwMode="auto">
            <a:xfrm>
              <a:off x="1633492" y="4856085"/>
              <a:ext cx="1358283" cy="941033"/>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6" name="Group 43"/>
            <p:cNvGrpSpPr/>
            <p:nvPr/>
          </p:nvGrpSpPr>
          <p:grpSpPr>
            <a:xfrm>
              <a:off x="1765394" y="4963553"/>
              <a:ext cx="1094213" cy="722506"/>
              <a:chOff x="3143250" y="5334000"/>
              <a:chExt cx="1981200" cy="1276350"/>
            </a:xfrm>
          </p:grpSpPr>
          <p:sp>
            <p:nvSpPr>
              <p:cNvPr id="45" name="AutoShape 2"/>
              <p:cNvSpPr>
                <a:spLocks noChangeArrowheads="1"/>
              </p:cNvSpPr>
              <p:nvPr/>
            </p:nvSpPr>
            <p:spPr bwMode="auto">
              <a:xfrm>
                <a:off x="3981450" y="5334000"/>
                <a:ext cx="1143000" cy="609600"/>
              </a:xfrm>
              <a:prstGeom prst="cloudCallout">
                <a:avLst>
                  <a:gd name="adj1" fmla="val -41528"/>
                  <a:gd name="adj2" fmla="val 110940"/>
                </a:avLst>
              </a:prstGeom>
              <a:noFill/>
              <a:ln w="9525">
                <a:solidFill>
                  <a:schemeClr val="accent1"/>
                </a:solidFill>
                <a:round/>
                <a:headEnd/>
                <a:tailEnd/>
              </a:ln>
            </p:spPr>
            <p:txBody>
              <a:bodyPr/>
              <a:lstStyle/>
              <a:p>
                <a:pPr algn="ctr"/>
                <a:endParaRPr lang="en-US" sz="1600" b="1"/>
              </a:p>
            </p:txBody>
          </p:sp>
          <p:sp>
            <p:nvSpPr>
              <p:cNvPr id="46" name="mainfrm"/>
              <p:cNvSpPr>
                <a:spLocks noEditPoints="1" noChangeArrowheads="1"/>
              </p:cNvSpPr>
              <p:nvPr/>
            </p:nvSpPr>
            <p:spPr bwMode="auto">
              <a:xfrm>
                <a:off x="4362450" y="5410200"/>
                <a:ext cx="457200" cy="438150"/>
              </a:xfrm>
              <a:custGeom>
                <a:avLst/>
                <a:gdLst>
                  <a:gd name="T0" fmla="*/ 0 w 21600"/>
                  <a:gd name="T1" fmla="*/ 0 h 21600"/>
                  <a:gd name="T2" fmla="*/ 4838700 w 21600"/>
                  <a:gd name="T3" fmla="*/ 0 h 21600"/>
                  <a:gd name="T4" fmla="*/ 9677399 w 21600"/>
                  <a:gd name="T5" fmla="*/ 0 h 21600"/>
                  <a:gd name="T6" fmla="*/ 9677399 w 21600"/>
                  <a:gd name="T7" fmla="*/ 4443875 h 21600"/>
                  <a:gd name="T8" fmla="*/ 9230719 w 21600"/>
                  <a:gd name="T9" fmla="*/ 8887750 h 21600"/>
                  <a:gd name="T10" fmla="*/ 4838700 w 21600"/>
                  <a:gd name="T11" fmla="*/ 8887750 h 21600"/>
                  <a:gd name="T12" fmla="*/ 521060 w 21600"/>
                  <a:gd name="T13" fmla="*/ 8887750 h 21600"/>
                  <a:gd name="T14" fmla="*/ 0 w 21600"/>
                  <a:gd name="T15" fmla="*/ 4443875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tx1">
                  <a:lumMod val="50000"/>
                  <a:lumOff val="50000"/>
                </a:schemeClr>
              </a:solidFill>
              <a:ln w="9525">
                <a:solidFill>
                  <a:schemeClr val="accent1"/>
                </a:solidFill>
                <a:miter lim="800000"/>
                <a:headEnd/>
                <a:tailEnd/>
              </a:ln>
            </p:spPr>
            <p:txBody>
              <a:bodyPr/>
              <a:lstStyle/>
              <a:p>
                <a:pPr>
                  <a:defRPr/>
                </a:pPr>
                <a:endParaRPr lang="en-US"/>
              </a:p>
            </p:txBody>
          </p:sp>
          <p:sp>
            <p:nvSpPr>
              <p:cNvPr id="47" name="mainfrm"/>
              <p:cNvSpPr>
                <a:spLocks noEditPoints="1" noChangeArrowheads="1"/>
              </p:cNvSpPr>
              <p:nvPr/>
            </p:nvSpPr>
            <p:spPr bwMode="auto">
              <a:xfrm>
                <a:off x="3143250" y="5867400"/>
                <a:ext cx="762000" cy="742950"/>
              </a:xfrm>
              <a:custGeom>
                <a:avLst/>
                <a:gdLst>
                  <a:gd name="T0" fmla="*/ 0 w 21600"/>
                  <a:gd name="T1" fmla="*/ 0 h 21600"/>
                  <a:gd name="T2" fmla="*/ 474162654 w 21600"/>
                  <a:gd name="T3" fmla="*/ 0 h 21600"/>
                  <a:gd name="T4" fmla="*/ 948325308 w 21600"/>
                  <a:gd name="T5" fmla="*/ 0 h 21600"/>
                  <a:gd name="T6" fmla="*/ 948325308 w 21600"/>
                  <a:gd name="T7" fmla="*/ 439482145 h 21600"/>
                  <a:gd name="T8" fmla="*/ 904552657 w 21600"/>
                  <a:gd name="T9" fmla="*/ 878964290 h 21600"/>
                  <a:gd name="T10" fmla="*/ 474162654 w 21600"/>
                  <a:gd name="T11" fmla="*/ 878964290 h 21600"/>
                  <a:gd name="T12" fmla="*/ 51060243 w 21600"/>
                  <a:gd name="T13" fmla="*/ 878964290 h 21600"/>
                  <a:gd name="T14" fmla="*/ 0 w 21600"/>
                  <a:gd name="T15" fmla="*/ 439482145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chemeClr val="accent2"/>
                </a:solidFill>
                <a:miter lim="800000"/>
                <a:headEnd/>
                <a:tailEnd/>
              </a:ln>
            </p:spPr>
            <p:txBody>
              <a:bodyPr/>
              <a:lstStyle/>
              <a:p>
                <a:endParaRPr lang="en-US"/>
              </a:p>
            </p:txBody>
          </p:sp>
        </p:grpSp>
      </p:grpSp>
      <p:pic>
        <p:nvPicPr>
          <p:cNvPr id="52" name="Picture 4" descr="situation"/>
          <p:cNvPicPr>
            <a:picLocks noChangeAspect="1" noChangeArrowheads="1"/>
          </p:cNvPicPr>
          <p:nvPr/>
        </p:nvPicPr>
        <p:blipFill>
          <a:blip r:embed="rId7" cstate="print"/>
          <a:srcRect/>
          <a:stretch>
            <a:fillRect/>
          </a:stretch>
        </p:blipFill>
        <p:spPr bwMode="auto">
          <a:xfrm>
            <a:off x="7513321" y="4621451"/>
            <a:ext cx="935736" cy="96318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ir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11698</TotalTime>
  <Words>3997</Words>
  <Application>Microsoft PowerPoint</Application>
  <PresentationFormat>On-screen Show (4:3)</PresentationFormat>
  <Paragraphs>1121</Paragraphs>
  <Slides>62</Slides>
  <Notes>27</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Laird1</vt:lpstr>
      <vt:lpstr>Chart</vt:lpstr>
      <vt:lpstr>Soar One-hour Tutorial</vt:lpstr>
      <vt:lpstr>Tutorial Outline</vt:lpstr>
      <vt:lpstr>How can we build a human-level AI?</vt:lpstr>
      <vt:lpstr>How can we build a human-level AI?</vt:lpstr>
      <vt:lpstr>How can we build a human-level AI?</vt:lpstr>
      <vt:lpstr>Cognitive Architecture</vt:lpstr>
      <vt:lpstr>Common Structures of many Cognitive Architectures</vt:lpstr>
      <vt:lpstr>Different Goals of  Cognitive Architecture</vt:lpstr>
      <vt:lpstr>Short History of Soar</vt:lpstr>
      <vt:lpstr>Distinctive Features of Soar</vt:lpstr>
      <vt:lpstr>System Architecture</vt:lpstr>
      <vt:lpstr>Soar Basics</vt:lpstr>
      <vt:lpstr>Basic Soar Architecture</vt:lpstr>
      <vt:lpstr>Soar 101: Eaters</vt:lpstr>
      <vt:lpstr>Example Working Memory</vt:lpstr>
      <vt:lpstr>Soar Processing Cycle</vt:lpstr>
      <vt:lpstr>TankSoar</vt:lpstr>
      <vt:lpstr>Soar 103: Subgoals</vt:lpstr>
      <vt:lpstr>Soar 103: Subgoals</vt:lpstr>
      <vt:lpstr>TacAir-Soar [1997]</vt:lpstr>
      <vt:lpstr>TacAir-Soar Task Decomposition </vt:lpstr>
      <vt:lpstr>Impasse/Substate Implications:</vt:lpstr>
      <vt:lpstr>Tie Subgoals and Chunking</vt:lpstr>
      <vt:lpstr>Chunking Analysis</vt:lpstr>
      <vt:lpstr>Extending Soar</vt:lpstr>
      <vt:lpstr>Theoretical Commitments</vt:lpstr>
      <vt:lpstr>Reinforcement Learning Shelly Nason</vt:lpstr>
      <vt:lpstr>RL in Soar</vt:lpstr>
      <vt:lpstr>The Q-function in Soar</vt:lpstr>
      <vt:lpstr>Updating operator values</vt:lpstr>
      <vt:lpstr>Results with Eaters</vt:lpstr>
      <vt:lpstr>RL TankSoar Agent</vt:lpstr>
      <vt:lpstr>Semantic Memory Yongjia Wang</vt:lpstr>
      <vt:lpstr>Memory Systems</vt:lpstr>
      <vt:lpstr>Declarative Memory Alternatives</vt:lpstr>
      <vt:lpstr>Basic Semantic Memory Functionalities</vt:lpstr>
      <vt:lpstr>Semantic Memory Functionalities</vt:lpstr>
      <vt:lpstr>Episodic Memory  Andrew Nuxoll</vt:lpstr>
      <vt:lpstr>Memory Systems</vt:lpstr>
      <vt:lpstr>Episodic vs. Semantic Memory</vt:lpstr>
      <vt:lpstr>Characteristics of Episodic Memory: Tulving</vt:lpstr>
      <vt:lpstr>Implementation </vt:lpstr>
      <vt:lpstr>Current Implementation </vt:lpstr>
      <vt:lpstr>Current Implementation </vt:lpstr>
      <vt:lpstr>Current Implementation </vt:lpstr>
      <vt:lpstr>Current Implementation </vt:lpstr>
      <vt:lpstr>Cognitive Capability: Virtual Sensing</vt:lpstr>
      <vt:lpstr>Virtual Sensors Results</vt:lpstr>
      <vt:lpstr>Cognitive Capability: Action Modeling</vt:lpstr>
      <vt:lpstr>Episodic Memory: Multi-Step Action Projection  [Andrew Nuxoll]</vt:lpstr>
      <vt:lpstr>Enables Cognitive Capabilities </vt:lpstr>
      <vt:lpstr>Mental Imagery and Spatial Reasoning Scott Lathrop Sam Wintermute  See AGI Talks</vt:lpstr>
      <vt:lpstr>WHAT IS VISUAL IMAGERY?</vt:lpstr>
      <vt:lpstr>Where can you put A next to I?</vt:lpstr>
      <vt:lpstr>Spatial Problem Solving with Mental Imagery [Scott Lathrop &amp; Sam Wintermute]</vt:lpstr>
      <vt:lpstr>Upcoming Challenges</vt:lpstr>
      <vt:lpstr>Soar Community</vt:lpstr>
      <vt:lpstr>Thanks to </vt:lpstr>
      <vt:lpstr>Slide 59</vt:lpstr>
      <vt:lpstr>Challenges in  Cognitive Architecture Research</vt:lpstr>
      <vt:lpstr>ACT-R</vt:lpstr>
      <vt:lpstr>Relevant Soar - ACT-R Differences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Interactive Text-Based Games with Inform</dc:title>
  <dc:creator> </dc:creator>
  <cp:lastModifiedBy>John Laird</cp:lastModifiedBy>
  <cp:revision>623</cp:revision>
  <cp:lastPrinted>1998-10-07T15:01:25Z</cp:lastPrinted>
  <dcterms:created xsi:type="dcterms:W3CDTF">1996-09-30T18:28:10Z</dcterms:created>
  <dcterms:modified xsi:type="dcterms:W3CDTF">2009-03-06T20:24:43Z</dcterms:modified>
</cp:coreProperties>
</file>